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8"/>
  </p:notesMasterIdLst>
  <p:handoutMasterIdLst>
    <p:handoutMasterId r:id="rId89"/>
  </p:handoutMasterIdLst>
  <p:sldIdLst>
    <p:sldId id="274" r:id="rId2"/>
    <p:sldId id="504" r:id="rId3"/>
    <p:sldId id="507" r:id="rId4"/>
    <p:sldId id="505" r:id="rId5"/>
    <p:sldId id="508" r:id="rId6"/>
    <p:sldId id="509" r:id="rId7"/>
    <p:sldId id="497" r:id="rId8"/>
    <p:sldId id="498" r:id="rId9"/>
    <p:sldId id="484" r:id="rId10"/>
    <p:sldId id="477" r:id="rId11"/>
    <p:sldId id="478" r:id="rId12"/>
    <p:sldId id="479" r:id="rId13"/>
    <p:sldId id="480" r:id="rId14"/>
    <p:sldId id="481" r:id="rId15"/>
    <p:sldId id="482" r:id="rId16"/>
    <p:sldId id="499" r:id="rId17"/>
    <p:sldId id="494" r:id="rId18"/>
    <p:sldId id="495" r:id="rId19"/>
    <p:sldId id="483" r:id="rId20"/>
    <p:sldId id="485" r:id="rId21"/>
    <p:sldId id="486" r:id="rId22"/>
    <p:sldId id="458" r:id="rId23"/>
    <p:sldId id="459" r:id="rId24"/>
    <p:sldId id="488" r:id="rId25"/>
    <p:sldId id="490" r:id="rId26"/>
    <p:sldId id="489" r:id="rId27"/>
    <p:sldId id="491" r:id="rId28"/>
    <p:sldId id="492" r:id="rId29"/>
    <p:sldId id="493" r:id="rId30"/>
    <p:sldId id="496" r:id="rId31"/>
    <p:sldId id="487" r:id="rId32"/>
    <p:sldId id="438" r:id="rId33"/>
    <p:sldId id="442" r:id="rId34"/>
    <p:sldId id="443" r:id="rId35"/>
    <p:sldId id="444" r:id="rId36"/>
    <p:sldId id="445" r:id="rId37"/>
    <p:sldId id="446" r:id="rId38"/>
    <p:sldId id="447" r:id="rId39"/>
    <p:sldId id="449" r:id="rId40"/>
    <p:sldId id="448" r:id="rId41"/>
    <p:sldId id="455" r:id="rId42"/>
    <p:sldId id="450" r:id="rId43"/>
    <p:sldId id="451" r:id="rId44"/>
    <p:sldId id="452" r:id="rId45"/>
    <p:sldId id="453" r:id="rId46"/>
    <p:sldId id="454" r:id="rId47"/>
    <p:sldId id="440" r:id="rId48"/>
    <p:sldId id="456" r:id="rId49"/>
    <p:sldId id="460" r:id="rId50"/>
    <p:sldId id="474" r:id="rId51"/>
    <p:sldId id="475" r:id="rId52"/>
    <p:sldId id="476" r:id="rId53"/>
    <p:sldId id="471" r:id="rId54"/>
    <p:sldId id="472" r:id="rId55"/>
    <p:sldId id="473" r:id="rId56"/>
    <p:sldId id="461" r:id="rId57"/>
    <p:sldId id="463" r:id="rId58"/>
    <p:sldId id="468" r:id="rId59"/>
    <p:sldId id="469" r:id="rId60"/>
    <p:sldId id="462" r:id="rId61"/>
    <p:sldId id="464" r:id="rId62"/>
    <p:sldId id="466" r:id="rId63"/>
    <p:sldId id="465" r:id="rId64"/>
    <p:sldId id="467" r:id="rId65"/>
    <p:sldId id="470" r:id="rId66"/>
    <p:sldId id="441" r:id="rId67"/>
    <p:sldId id="439" r:id="rId68"/>
    <p:sldId id="275" r:id="rId69"/>
    <p:sldId id="282" r:id="rId70"/>
    <p:sldId id="276" r:id="rId71"/>
    <p:sldId id="278" r:id="rId72"/>
    <p:sldId id="279" r:id="rId73"/>
    <p:sldId id="280" r:id="rId74"/>
    <p:sldId id="283" r:id="rId75"/>
    <p:sldId id="284" r:id="rId76"/>
    <p:sldId id="430" r:id="rId77"/>
    <p:sldId id="428" r:id="rId78"/>
    <p:sldId id="432" r:id="rId79"/>
    <p:sldId id="433" r:id="rId80"/>
    <p:sldId id="434" r:id="rId81"/>
    <p:sldId id="435" r:id="rId82"/>
    <p:sldId id="436" r:id="rId83"/>
    <p:sldId id="500" r:id="rId84"/>
    <p:sldId id="501" r:id="rId85"/>
    <p:sldId id="502" r:id="rId86"/>
    <p:sldId id="503" r:id="rId87"/>
  </p:sldIdLst>
  <p:sldSz cx="12192000" cy="6858000"/>
  <p:notesSz cx="6858000" cy="9144000"/>
  <p:defaultTextStyle>
    <a:defPPr>
      <a:defRPr lang="th-TH"/>
    </a:defPPr>
    <a:lvl1pPr marL="0" algn="l" defTabSz="914400" rtl="0" eaLnBrk="1" latinLnBrk="0" hangingPunct="1">
      <a:defRPr sz="2800" kern="1200">
        <a:solidFill>
          <a:schemeClr val="tx1"/>
        </a:solidFill>
        <a:latin typeface="+mn-lt"/>
        <a:ea typeface="+mn-ea"/>
        <a:cs typeface="+mn-cs"/>
      </a:defRPr>
    </a:lvl1pPr>
    <a:lvl2pPr marL="457200" algn="l" defTabSz="914400" rtl="0" eaLnBrk="1" latinLnBrk="0" hangingPunct="1">
      <a:defRPr sz="2800" kern="1200">
        <a:solidFill>
          <a:schemeClr val="tx1"/>
        </a:solidFill>
        <a:latin typeface="+mn-lt"/>
        <a:ea typeface="+mn-ea"/>
        <a:cs typeface="+mn-cs"/>
      </a:defRPr>
    </a:lvl2pPr>
    <a:lvl3pPr marL="914400" algn="l" defTabSz="914400" rtl="0" eaLnBrk="1" latinLnBrk="0" hangingPunct="1">
      <a:defRPr sz="2800" kern="1200">
        <a:solidFill>
          <a:schemeClr val="tx1"/>
        </a:solidFill>
        <a:latin typeface="+mn-lt"/>
        <a:ea typeface="+mn-ea"/>
        <a:cs typeface="+mn-cs"/>
      </a:defRPr>
    </a:lvl3pPr>
    <a:lvl4pPr marL="1371600" algn="l" defTabSz="914400" rtl="0" eaLnBrk="1" latinLnBrk="0" hangingPunct="1">
      <a:defRPr sz="2800" kern="1200">
        <a:solidFill>
          <a:schemeClr val="tx1"/>
        </a:solidFill>
        <a:latin typeface="+mn-lt"/>
        <a:ea typeface="+mn-ea"/>
        <a:cs typeface="+mn-cs"/>
      </a:defRPr>
    </a:lvl4pPr>
    <a:lvl5pPr marL="1828800" algn="l" defTabSz="914400" rtl="0" eaLnBrk="1" latinLnBrk="0" hangingPunct="1">
      <a:defRPr sz="2800" kern="1200">
        <a:solidFill>
          <a:schemeClr val="tx1"/>
        </a:solidFill>
        <a:latin typeface="+mn-lt"/>
        <a:ea typeface="+mn-ea"/>
        <a:cs typeface="+mn-cs"/>
      </a:defRPr>
    </a:lvl5pPr>
    <a:lvl6pPr marL="2286000" algn="l" defTabSz="914400" rtl="0" eaLnBrk="1" latinLnBrk="0" hangingPunct="1">
      <a:defRPr sz="2800" kern="1200">
        <a:solidFill>
          <a:schemeClr val="tx1"/>
        </a:solidFill>
        <a:latin typeface="+mn-lt"/>
        <a:ea typeface="+mn-ea"/>
        <a:cs typeface="+mn-cs"/>
      </a:defRPr>
    </a:lvl6pPr>
    <a:lvl7pPr marL="2743200" algn="l" defTabSz="914400" rtl="0" eaLnBrk="1" latinLnBrk="0" hangingPunct="1">
      <a:defRPr sz="2800" kern="1200">
        <a:solidFill>
          <a:schemeClr val="tx1"/>
        </a:solidFill>
        <a:latin typeface="+mn-lt"/>
        <a:ea typeface="+mn-ea"/>
        <a:cs typeface="+mn-cs"/>
      </a:defRPr>
    </a:lvl7pPr>
    <a:lvl8pPr marL="3200400" algn="l" defTabSz="914400" rtl="0" eaLnBrk="1" latinLnBrk="0" hangingPunct="1">
      <a:defRPr sz="2800" kern="1200">
        <a:solidFill>
          <a:schemeClr val="tx1"/>
        </a:solidFill>
        <a:latin typeface="+mn-lt"/>
        <a:ea typeface="+mn-ea"/>
        <a:cs typeface="+mn-cs"/>
      </a:defRPr>
    </a:lvl8pPr>
    <a:lvl9pPr marL="3657600" algn="l" defTabSz="914400" rtl="0" eaLnBrk="1" latinLnBrk="0" hangingPunct="1">
      <a:defRPr sz="2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5F6F9"/>
    <a:srgbClr val="5174E2"/>
    <a:srgbClr val="002774"/>
    <a:srgbClr val="003DB8"/>
    <a:srgbClr val="297FD5"/>
    <a:srgbClr val="405395"/>
    <a:srgbClr val="593E86"/>
    <a:srgbClr val="281C3C"/>
    <a:srgbClr val="4A336F"/>
    <a:srgbClr val="3A285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303" autoAdjust="0"/>
    <p:restoredTop sz="74971" autoAdjust="0"/>
  </p:normalViewPr>
  <p:slideViewPr>
    <p:cSldViewPr snapToGrid="0">
      <p:cViewPr>
        <p:scale>
          <a:sx n="100" d="100"/>
          <a:sy n="100" d="100"/>
        </p:scale>
        <p:origin x="186" y="396"/>
      </p:cViewPr>
      <p:guideLst/>
    </p:cSldViewPr>
  </p:slideViewPr>
  <p:notesTextViewPr>
    <p:cViewPr>
      <p:scale>
        <a:sx n="150" d="100"/>
        <a:sy n="150" d="100"/>
      </p:scale>
      <p:origin x="0" y="0"/>
    </p:cViewPr>
  </p:notesTextViewPr>
  <p:notesViewPr>
    <p:cSldViewPr snapToGrid="0">
      <p:cViewPr varScale="1">
        <p:scale>
          <a:sx n="84" d="100"/>
          <a:sy n="84" d="100"/>
        </p:scale>
        <p:origin x="2976" y="9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handoutMaster" Target="handoutMasters/handoutMaster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presProps" Target="pres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notesMaster" Target="notesMasters/notesMaster1.xml"/><Relationship Id="rId9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heme" Target="theme/theme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FB8AE93-5721-4026-809F-370F26D630F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th-TH"/>
          </a:p>
        </p:txBody>
      </p:sp>
      <p:sp>
        <p:nvSpPr>
          <p:cNvPr id="3" name="Date Placeholder 2">
            <a:extLst>
              <a:ext uri="{FF2B5EF4-FFF2-40B4-BE49-F238E27FC236}">
                <a16:creationId xmlns:a16="http://schemas.microsoft.com/office/drawing/2014/main" id="{8CB3D0CA-F2F4-44FD-9EC8-4B9862D7B45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26A2A7E-56C3-42AA-9156-AEABA577C062}" type="datetimeFigureOut">
              <a:rPr lang="th-TH" smtClean="0"/>
              <a:t>24/05/65</a:t>
            </a:fld>
            <a:endParaRPr lang="th-TH"/>
          </a:p>
        </p:txBody>
      </p:sp>
      <p:sp>
        <p:nvSpPr>
          <p:cNvPr id="4" name="Footer Placeholder 3">
            <a:extLst>
              <a:ext uri="{FF2B5EF4-FFF2-40B4-BE49-F238E27FC236}">
                <a16:creationId xmlns:a16="http://schemas.microsoft.com/office/drawing/2014/main" id="{FC6E80FB-58FB-4536-BBF2-9F764F909E6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th-TH"/>
          </a:p>
        </p:txBody>
      </p:sp>
      <p:sp>
        <p:nvSpPr>
          <p:cNvPr id="5" name="Slide Number Placeholder 4">
            <a:extLst>
              <a:ext uri="{FF2B5EF4-FFF2-40B4-BE49-F238E27FC236}">
                <a16:creationId xmlns:a16="http://schemas.microsoft.com/office/drawing/2014/main" id="{E7E0FE60-EC33-461A-9CDB-4C20F5B0B0D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DCA00E-6827-45E2-B1BC-6BB1FDD1AC61}" type="slidenum">
              <a:rPr lang="th-TH" smtClean="0"/>
              <a:t>‹#›</a:t>
            </a:fld>
            <a:endParaRPr lang="th-TH"/>
          </a:p>
        </p:txBody>
      </p:sp>
    </p:spTree>
    <p:extLst>
      <p:ext uri="{BB962C8B-B14F-4D97-AF65-F5344CB8AC3E}">
        <p14:creationId xmlns:p14="http://schemas.microsoft.com/office/powerpoint/2010/main" val="41859151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th-TH"/>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7F805D4-B8A8-454F-90F6-0A8987438DEE}" type="datetimeFigureOut">
              <a:rPr lang="th-TH" smtClean="0"/>
              <a:t>24/05/65</a:t>
            </a:fld>
            <a:endParaRPr lang="th-TH"/>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th-TH"/>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h-TH"/>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th-TH"/>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328048F-B1B0-43DC-ACCD-821B56A9BEF6}" type="slidenum">
              <a:rPr lang="th-TH" smtClean="0"/>
              <a:t>‹#›</a:t>
            </a:fld>
            <a:endParaRPr lang="th-TH"/>
          </a:p>
        </p:txBody>
      </p:sp>
    </p:spTree>
    <p:extLst>
      <p:ext uri="{BB962C8B-B14F-4D97-AF65-F5344CB8AC3E}">
        <p14:creationId xmlns:p14="http://schemas.microsoft.com/office/powerpoint/2010/main" val="3198728026"/>
      </p:ext>
    </p:extLst>
  </p:cSld>
  <p:clrMap bg1="lt1" tx1="dk1" bg2="lt2" tx2="dk2" accent1="accent1" accent2="accent2" accent3="accent3" accent4="accent4" accent5="accent5" accent6="accent6" hlink="hlink" folHlink="folHlink"/>
  <p:notes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h-TH" dirty="0"/>
          </a:p>
        </p:txBody>
      </p:sp>
      <p:sp>
        <p:nvSpPr>
          <p:cNvPr id="4" name="Slide Number Placeholder 3"/>
          <p:cNvSpPr>
            <a:spLocks noGrp="1"/>
          </p:cNvSpPr>
          <p:nvPr>
            <p:ph type="sldNum" sz="quarter" idx="5"/>
          </p:nvPr>
        </p:nvSpPr>
        <p:spPr/>
        <p:txBody>
          <a:bodyPr/>
          <a:lstStyle/>
          <a:p>
            <a:fld id="{C328048F-B1B0-43DC-ACCD-821B56A9BEF6}" type="slidenum">
              <a:rPr lang="th-TH" smtClean="0"/>
              <a:t>1</a:t>
            </a:fld>
            <a:endParaRPr lang="th-TH"/>
          </a:p>
        </p:txBody>
      </p:sp>
    </p:spTree>
    <p:extLst>
      <p:ext uri="{BB962C8B-B14F-4D97-AF65-F5344CB8AC3E}">
        <p14:creationId xmlns:p14="http://schemas.microsoft.com/office/powerpoint/2010/main" val="31084787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029834-F524-45FF-AA0A-2986771FC57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th-TH"/>
          </a:p>
        </p:txBody>
      </p:sp>
      <p:sp>
        <p:nvSpPr>
          <p:cNvPr id="3" name="Subtitle 2">
            <a:extLst>
              <a:ext uri="{FF2B5EF4-FFF2-40B4-BE49-F238E27FC236}">
                <a16:creationId xmlns:a16="http://schemas.microsoft.com/office/drawing/2014/main" id="{FCCAEF3B-72BE-4707-A983-DEC9DFE50B7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th-TH"/>
          </a:p>
        </p:txBody>
      </p:sp>
    </p:spTree>
    <p:extLst>
      <p:ext uri="{BB962C8B-B14F-4D97-AF65-F5344CB8AC3E}">
        <p14:creationId xmlns:p14="http://schemas.microsoft.com/office/powerpoint/2010/main" val="26437420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5554A0-118E-48AC-8CB8-3D2FA13C565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th-TH"/>
          </a:p>
        </p:txBody>
      </p:sp>
      <p:sp>
        <p:nvSpPr>
          <p:cNvPr id="3" name="Content Placeholder 2">
            <a:extLst>
              <a:ext uri="{FF2B5EF4-FFF2-40B4-BE49-F238E27FC236}">
                <a16:creationId xmlns:a16="http://schemas.microsoft.com/office/drawing/2014/main" id="{4A3F2D46-8F77-4745-B394-8A057C8C0CF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h-TH"/>
          </a:p>
        </p:txBody>
      </p:sp>
      <p:sp>
        <p:nvSpPr>
          <p:cNvPr id="4" name="Text Placeholder 3">
            <a:extLst>
              <a:ext uri="{FF2B5EF4-FFF2-40B4-BE49-F238E27FC236}">
                <a16:creationId xmlns:a16="http://schemas.microsoft.com/office/drawing/2014/main" id="{59A19EDB-E784-4D30-A49F-83ED2C16A7F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20172176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E7D627-04AF-43D5-B724-F15B8354DC1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th-TH"/>
          </a:p>
        </p:txBody>
      </p:sp>
      <p:sp>
        <p:nvSpPr>
          <p:cNvPr id="3" name="Picture Placeholder 2">
            <a:extLst>
              <a:ext uri="{FF2B5EF4-FFF2-40B4-BE49-F238E27FC236}">
                <a16:creationId xmlns:a16="http://schemas.microsoft.com/office/drawing/2014/main" id="{4EEEE109-0E6E-466B-BDA3-A52FE54AFF5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th-TH"/>
          </a:p>
        </p:txBody>
      </p:sp>
      <p:sp>
        <p:nvSpPr>
          <p:cNvPr id="4" name="Text Placeholder 3">
            <a:extLst>
              <a:ext uri="{FF2B5EF4-FFF2-40B4-BE49-F238E27FC236}">
                <a16:creationId xmlns:a16="http://schemas.microsoft.com/office/drawing/2014/main" id="{676B0CA7-D71A-4063-8C8F-2008CF81837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25305776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79D62C-5540-4293-B7AE-D700309536F0}"/>
              </a:ext>
            </a:extLst>
          </p:cNvPr>
          <p:cNvSpPr>
            <a:spLocks noGrp="1"/>
          </p:cNvSpPr>
          <p:nvPr>
            <p:ph type="title"/>
          </p:nvPr>
        </p:nvSpPr>
        <p:spPr/>
        <p:txBody>
          <a:bodyPr/>
          <a:lstStyle/>
          <a:p>
            <a:r>
              <a:rPr lang="en-US"/>
              <a:t>Click to edit Master title style</a:t>
            </a:r>
            <a:endParaRPr lang="th-TH"/>
          </a:p>
        </p:txBody>
      </p:sp>
      <p:sp>
        <p:nvSpPr>
          <p:cNvPr id="3" name="Vertical Text Placeholder 2">
            <a:extLst>
              <a:ext uri="{FF2B5EF4-FFF2-40B4-BE49-F238E27FC236}">
                <a16:creationId xmlns:a16="http://schemas.microsoft.com/office/drawing/2014/main" id="{14DB8BF7-5501-4800-A50C-6F2AFC34420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h-TH"/>
          </a:p>
        </p:txBody>
      </p:sp>
    </p:spTree>
    <p:extLst>
      <p:ext uri="{BB962C8B-B14F-4D97-AF65-F5344CB8AC3E}">
        <p14:creationId xmlns:p14="http://schemas.microsoft.com/office/powerpoint/2010/main" val="21381410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E14FCD5-F085-4CC4-AADA-B623317E86B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th-TH"/>
          </a:p>
        </p:txBody>
      </p:sp>
      <p:sp>
        <p:nvSpPr>
          <p:cNvPr id="3" name="Vertical Text Placeholder 2">
            <a:extLst>
              <a:ext uri="{FF2B5EF4-FFF2-40B4-BE49-F238E27FC236}">
                <a16:creationId xmlns:a16="http://schemas.microsoft.com/office/drawing/2014/main" id="{0209975B-9205-45E2-AB2D-E8225DDAED0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h-TH"/>
          </a:p>
        </p:txBody>
      </p:sp>
    </p:spTree>
    <p:extLst>
      <p:ext uri="{BB962C8B-B14F-4D97-AF65-F5344CB8AC3E}">
        <p14:creationId xmlns:p14="http://schemas.microsoft.com/office/powerpoint/2010/main" val="21455021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Grey_Dk_content">
    <p:spTree>
      <p:nvGrpSpPr>
        <p:cNvPr id="1" name=""/>
        <p:cNvGrpSpPr/>
        <p:nvPr/>
      </p:nvGrpSpPr>
      <p:grpSpPr>
        <a:xfrm>
          <a:off x="0" y="0"/>
          <a:ext cx="0" cy="0"/>
          <a:chOff x="0" y="0"/>
          <a:chExt cx="0" cy="0"/>
        </a:xfrm>
      </p:grpSpPr>
      <p:sp>
        <p:nvSpPr>
          <p:cNvPr id="6" name="Rectangle 5"/>
          <p:cNvSpPr/>
          <p:nvPr userDrawn="1"/>
        </p:nvSpPr>
        <p:spPr>
          <a:xfrm>
            <a:off x="0" y="1"/>
            <a:ext cx="12192000" cy="5715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prstClr val="white"/>
              </a:solidFill>
            </a:endParaRPr>
          </a:p>
        </p:txBody>
      </p:sp>
      <p:sp>
        <p:nvSpPr>
          <p:cNvPr id="7" name="Title Placeholder 1"/>
          <p:cNvSpPr>
            <a:spLocks noGrp="1"/>
          </p:cNvSpPr>
          <p:nvPr>
            <p:ph type="title"/>
          </p:nvPr>
        </p:nvSpPr>
        <p:spPr>
          <a:xfrm>
            <a:off x="609600" y="157163"/>
            <a:ext cx="10972800" cy="503238"/>
          </a:xfrm>
          <a:prstGeom prst="rect">
            <a:avLst/>
          </a:prstGeom>
        </p:spPr>
        <p:txBody>
          <a:bodyPr vert="horz" lIns="0" tIns="0" rIns="0" bIns="0" rtlCol="0" anchor="t">
            <a:normAutofit/>
          </a:bodyPr>
          <a:lstStyle>
            <a:lvl1pPr>
              <a:defRPr sz="2400">
                <a:solidFill>
                  <a:schemeClr val="bg1"/>
                </a:solidFill>
                <a:latin typeface="+mj-lt"/>
                <a:ea typeface="Segoe UI Historic" panose="020B0502040204020203" pitchFamily="34" charset="0"/>
                <a:cs typeface="Segoe UI Semibold" panose="020B0702040204020203" pitchFamily="34" charset="0"/>
              </a:defRPr>
            </a:lvl1pPr>
          </a:lstStyle>
          <a:p>
            <a:r>
              <a:rPr lang="en-US"/>
              <a:t>Click to edit Master title style</a:t>
            </a:r>
          </a:p>
        </p:txBody>
      </p:sp>
      <p:sp>
        <p:nvSpPr>
          <p:cNvPr id="4" name="Footer Placeholder 4"/>
          <p:cNvSpPr txBox="1">
            <a:spLocks/>
          </p:cNvSpPr>
          <p:nvPr userDrawn="1"/>
        </p:nvSpPr>
        <p:spPr>
          <a:xfrm>
            <a:off x="10416103" y="111926"/>
            <a:ext cx="1631092" cy="351624"/>
          </a:xfrm>
          <a:prstGeom prst="rect">
            <a:avLst/>
          </a:prstGeom>
          <a:noFill/>
        </p:spPr>
        <p:txBody>
          <a:bodyPr vert="horz" lIns="0" tIns="0" rIns="91440" bIns="0" rtlCol="0" anchor="ctr"/>
          <a:lstStyle>
            <a:lvl1pPr algn="l">
              <a:defRPr sz="1000">
                <a:solidFill>
                  <a:schemeClr val="bg2">
                    <a:lumMod val="60000"/>
                    <a:lumOff val="40000"/>
                  </a:schemeClr>
                </a:solidFill>
                <a:latin typeface="Museo Sans For Dell" pitchFamily="2" charset="0"/>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E8F19F08-8931-418A-A4AE-D7B305D507C0}" type="slidenum">
              <a:rPr kumimoji="0" lang="en-US" sz="2400" b="0" i="0" u="none" strike="noStrike" kern="1200" cap="none" spc="0" normalizeH="0" baseline="0" noProof="0" smtClean="0">
                <a:ln>
                  <a:noFill/>
                </a:ln>
                <a:solidFill>
                  <a:schemeClr val="bg1"/>
                </a:solidFill>
                <a:effectLst/>
                <a:uLnTx/>
                <a:uFillTx/>
                <a:latin typeface="Segoe UI Light" panose="020B0502040204020203" pitchFamily="34" charset="0"/>
                <a:ea typeface="+mn-ea"/>
                <a:cs typeface="Segoe UI Light" panose="020B0502040204020203"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sz="1400" b="0" i="0" u="none" strike="noStrike" kern="1200" cap="none" spc="0" normalizeH="0" baseline="0" noProof="0">
              <a:ln>
                <a:noFill/>
              </a:ln>
              <a:solidFill>
                <a:schemeClr val="bg1"/>
              </a:solidFill>
              <a:effectLst/>
              <a:uLnTx/>
              <a:uFillTx/>
              <a:latin typeface="Segoe UI Light" panose="020B0502040204020203" pitchFamily="34" charset="0"/>
              <a:ea typeface="+mn-ea"/>
              <a:cs typeface="Segoe UI Light" panose="020B0502040204020203" pitchFamily="34" charset="0"/>
            </a:endParaRPr>
          </a:p>
        </p:txBody>
      </p:sp>
    </p:spTree>
    <p:extLst>
      <p:ext uri="{BB962C8B-B14F-4D97-AF65-F5344CB8AC3E}">
        <p14:creationId xmlns:p14="http://schemas.microsoft.com/office/powerpoint/2010/main" val="2129330016"/>
      </p:ext>
    </p:extLst>
  </p:cSld>
  <p:clrMapOvr>
    <a:masterClrMapping/>
  </p:clrMapOvr>
  <p:transition spd="slow">
    <p:wipe dir="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408DB2-8534-434A-AC21-DBD2972D07C8}"/>
              </a:ext>
            </a:extLst>
          </p:cNvPr>
          <p:cNvSpPr>
            <a:spLocks noGrp="1"/>
          </p:cNvSpPr>
          <p:nvPr>
            <p:ph type="title"/>
          </p:nvPr>
        </p:nvSpPr>
        <p:spPr/>
        <p:txBody>
          <a:bodyPr/>
          <a:lstStyle/>
          <a:p>
            <a:r>
              <a:rPr lang="en-US"/>
              <a:t>Click to edit Master title style</a:t>
            </a:r>
            <a:endParaRPr lang="th-TH"/>
          </a:p>
        </p:txBody>
      </p:sp>
      <p:sp>
        <p:nvSpPr>
          <p:cNvPr id="3" name="Content Placeholder 2">
            <a:extLst>
              <a:ext uri="{FF2B5EF4-FFF2-40B4-BE49-F238E27FC236}">
                <a16:creationId xmlns:a16="http://schemas.microsoft.com/office/drawing/2014/main" id="{71E0091C-7DB7-4003-ABB8-B456EFC7470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h-TH"/>
          </a:p>
        </p:txBody>
      </p:sp>
    </p:spTree>
    <p:extLst>
      <p:ext uri="{BB962C8B-B14F-4D97-AF65-F5344CB8AC3E}">
        <p14:creationId xmlns:p14="http://schemas.microsoft.com/office/powerpoint/2010/main" val="1821358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9729E8-DAFF-4725-831F-4D13FE471E6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th-TH"/>
          </a:p>
        </p:txBody>
      </p:sp>
      <p:sp>
        <p:nvSpPr>
          <p:cNvPr id="3" name="Text Placeholder 2">
            <a:extLst>
              <a:ext uri="{FF2B5EF4-FFF2-40B4-BE49-F238E27FC236}">
                <a16:creationId xmlns:a16="http://schemas.microsoft.com/office/drawing/2014/main" id="{2BF79A09-F88A-4827-BECF-10935E89D54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9633232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9EAF36-BD75-486C-8540-EE146505073D}"/>
              </a:ext>
            </a:extLst>
          </p:cNvPr>
          <p:cNvSpPr>
            <a:spLocks noGrp="1"/>
          </p:cNvSpPr>
          <p:nvPr>
            <p:ph type="title"/>
          </p:nvPr>
        </p:nvSpPr>
        <p:spPr/>
        <p:txBody>
          <a:bodyPr/>
          <a:lstStyle/>
          <a:p>
            <a:r>
              <a:rPr lang="en-US"/>
              <a:t>Click to edit Master title style</a:t>
            </a:r>
            <a:endParaRPr lang="th-TH"/>
          </a:p>
        </p:txBody>
      </p:sp>
      <p:sp>
        <p:nvSpPr>
          <p:cNvPr id="3" name="Content Placeholder 2">
            <a:extLst>
              <a:ext uri="{FF2B5EF4-FFF2-40B4-BE49-F238E27FC236}">
                <a16:creationId xmlns:a16="http://schemas.microsoft.com/office/drawing/2014/main" id="{008E3631-EEEB-43E3-8D13-4411C3A696B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h-TH"/>
          </a:p>
        </p:txBody>
      </p:sp>
      <p:sp>
        <p:nvSpPr>
          <p:cNvPr id="4" name="Content Placeholder 3">
            <a:extLst>
              <a:ext uri="{FF2B5EF4-FFF2-40B4-BE49-F238E27FC236}">
                <a16:creationId xmlns:a16="http://schemas.microsoft.com/office/drawing/2014/main" id="{CC2F3227-46B2-4FDB-A4A3-A78EA5684B9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h-TH"/>
          </a:p>
        </p:txBody>
      </p:sp>
    </p:spTree>
    <p:extLst>
      <p:ext uri="{BB962C8B-B14F-4D97-AF65-F5344CB8AC3E}">
        <p14:creationId xmlns:p14="http://schemas.microsoft.com/office/powerpoint/2010/main" val="70302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7AF74-F70C-4243-AC32-B192189483FB}"/>
              </a:ext>
            </a:extLst>
          </p:cNvPr>
          <p:cNvSpPr>
            <a:spLocks noGrp="1"/>
          </p:cNvSpPr>
          <p:nvPr>
            <p:ph type="title"/>
          </p:nvPr>
        </p:nvSpPr>
        <p:spPr>
          <a:xfrm>
            <a:off x="839788" y="365125"/>
            <a:ext cx="10515600" cy="1325563"/>
          </a:xfrm>
        </p:spPr>
        <p:txBody>
          <a:bodyPr/>
          <a:lstStyle/>
          <a:p>
            <a:r>
              <a:rPr lang="en-US"/>
              <a:t>Click to edit Master title style</a:t>
            </a:r>
            <a:endParaRPr lang="th-TH"/>
          </a:p>
        </p:txBody>
      </p:sp>
      <p:sp>
        <p:nvSpPr>
          <p:cNvPr id="3" name="Text Placeholder 2">
            <a:extLst>
              <a:ext uri="{FF2B5EF4-FFF2-40B4-BE49-F238E27FC236}">
                <a16:creationId xmlns:a16="http://schemas.microsoft.com/office/drawing/2014/main" id="{22BEEC36-E8D6-4D15-B23B-47E619892D5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2F7E0A2-1A4F-482C-B51F-44F1B3F9965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h-TH"/>
          </a:p>
        </p:txBody>
      </p:sp>
      <p:sp>
        <p:nvSpPr>
          <p:cNvPr id="5" name="Text Placeholder 4">
            <a:extLst>
              <a:ext uri="{FF2B5EF4-FFF2-40B4-BE49-F238E27FC236}">
                <a16:creationId xmlns:a16="http://schemas.microsoft.com/office/drawing/2014/main" id="{E8ACA57E-78AC-4629-B4C1-10241933C67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9BD3E2C-50D3-4292-8E8A-14BB5F70013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h-TH"/>
          </a:p>
        </p:txBody>
      </p:sp>
    </p:spTree>
    <p:extLst>
      <p:ext uri="{BB962C8B-B14F-4D97-AF65-F5344CB8AC3E}">
        <p14:creationId xmlns:p14="http://schemas.microsoft.com/office/powerpoint/2010/main" val="19583211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C5F865-AFB1-4457-A9BC-5BFB69838416}"/>
              </a:ext>
            </a:extLst>
          </p:cNvPr>
          <p:cNvSpPr>
            <a:spLocks noGrp="1"/>
          </p:cNvSpPr>
          <p:nvPr>
            <p:ph type="title"/>
          </p:nvPr>
        </p:nvSpPr>
        <p:spPr/>
        <p:txBody>
          <a:bodyPr/>
          <a:lstStyle/>
          <a:p>
            <a:r>
              <a:rPr lang="en-US"/>
              <a:t>Click to edit Master title style</a:t>
            </a:r>
            <a:endParaRPr lang="th-TH"/>
          </a:p>
        </p:txBody>
      </p:sp>
    </p:spTree>
    <p:extLst>
      <p:ext uri="{BB962C8B-B14F-4D97-AF65-F5344CB8AC3E}">
        <p14:creationId xmlns:p14="http://schemas.microsoft.com/office/powerpoint/2010/main" val="23430723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060324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2_Title Onl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F3736A-0617-4931-A449-CA8FB0C04A75}"/>
              </a:ext>
            </a:extLst>
          </p:cNvPr>
          <p:cNvSpPr/>
          <p:nvPr userDrawn="1"/>
        </p:nvSpPr>
        <p:spPr>
          <a:xfrm>
            <a:off x="0" y="0"/>
            <a:ext cx="12192000" cy="504825"/>
          </a:xfrm>
          <a:prstGeom prst="rect">
            <a:avLst/>
          </a:prstGeom>
          <a:solidFill>
            <a:srgbClr val="593E86"/>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th-TH"/>
          </a:p>
        </p:txBody>
      </p:sp>
      <p:sp>
        <p:nvSpPr>
          <p:cNvPr id="2" name="Title 1">
            <a:extLst>
              <a:ext uri="{FF2B5EF4-FFF2-40B4-BE49-F238E27FC236}">
                <a16:creationId xmlns:a16="http://schemas.microsoft.com/office/drawing/2014/main" id="{E2C5F865-AFB1-4457-A9BC-5BFB69838416}"/>
              </a:ext>
            </a:extLst>
          </p:cNvPr>
          <p:cNvSpPr>
            <a:spLocks noGrp="1"/>
          </p:cNvSpPr>
          <p:nvPr>
            <p:ph type="title"/>
          </p:nvPr>
        </p:nvSpPr>
        <p:spPr>
          <a:xfrm>
            <a:off x="838200" y="0"/>
            <a:ext cx="10515600" cy="600075"/>
          </a:xfrm>
        </p:spPr>
        <p:txBody>
          <a:bodyPr>
            <a:normAutofit/>
          </a:bodyPr>
          <a:lstStyle>
            <a:lvl1pPr>
              <a:defRPr sz="3200">
                <a:solidFill>
                  <a:schemeClr val="bg1"/>
                </a:solidFill>
              </a:defRPr>
            </a:lvl1pPr>
          </a:lstStyle>
          <a:p>
            <a:r>
              <a:rPr lang="en-US" dirty="0"/>
              <a:t>Click to edit Master title style</a:t>
            </a:r>
            <a:endParaRPr lang="th-TH" dirty="0"/>
          </a:p>
        </p:txBody>
      </p:sp>
      <p:sp>
        <p:nvSpPr>
          <p:cNvPr id="7" name="Parallelogram 6">
            <a:extLst>
              <a:ext uri="{FF2B5EF4-FFF2-40B4-BE49-F238E27FC236}">
                <a16:creationId xmlns:a16="http://schemas.microsoft.com/office/drawing/2014/main" id="{5B718B66-A5D7-48BB-94C8-9FB13906AF5C}"/>
              </a:ext>
            </a:extLst>
          </p:cNvPr>
          <p:cNvSpPr/>
          <p:nvPr userDrawn="1"/>
        </p:nvSpPr>
        <p:spPr>
          <a:xfrm>
            <a:off x="10502900" y="0"/>
            <a:ext cx="1689100" cy="504823"/>
          </a:xfrm>
          <a:prstGeom prst="parallelogram">
            <a:avLst>
              <a:gd name="adj" fmla="val 0"/>
            </a:avLst>
          </a:prstGeom>
          <a:gradFill flip="none" rotWithShape="1">
            <a:gsLst>
              <a:gs pos="0">
                <a:srgbClr val="593E86"/>
              </a:gs>
              <a:gs pos="100000">
                <a:srgbClr val="281C3C"/>
              </a:gs>
            </a:gsLst>
            <a:lin ang="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r>
              <a:rPr lang="th-TH" altLang="ja-JP" sz="1600" dirty="0">
                <a:solidFill>
                  <a:schemeClr val="bg1"/>
                </a:solidFill>
                <a:latin typeface="Segoe UI" panose="020B0502040204020203" pitchFamily="34" charset="0"/>
                <a:ea typeface="メイリオ" panose="020B0604030504040204" pitchFamily="50" charset="-128"/>
                <a:cs typeface="Segoe UI" panose="020B0502040204020203" pitchFamily="34" charset="0"/>
              </a:rPr>
              <a:t>หน้า</a:t>
            </a:r>
            <a:r>
              <a:rPr lang="en-US" altLang="ja-JP" sz="1600" dirty="0">
                <a:solidFill>
                  <a:schemeClr val="bg1"/>
                </a:solidFill>
                <a:latin typeface="Segoe UI" panose="020B0502040204020203" pitchFamily="34" charset="0"/>
                <a:ea typeface="メイリオ" panose="020B0604030504040204" pitchFamily="50" charset="-128"/>
                <a:cs typeface="Segoe UI" panose="020B0502040204020203" pitchFamily="34" charset="0"/>
              </a:rPr>
              <a:t> </a:t>
            </a:r>
            <a:fld id="{DD04DF85-ADCB-4E8A-A23F-C9CEF091EC87}" type="slidenum">
              <a:rPr lang="ja-JP" altLang="en-US" sz="1600" smtClean="0">
                <a:solidFill>
                  <a:schemeClr val="bg1"/>
                </a:solidFill>
                <a:latin typeface="Segoe UI" panose="020B0502040204020203" pitchFamily="34" charset="0"/>
                <a:ea typeface="メイリオ" panose="020B0604030504040204" pitchFamily="50" charset="-128"/>
                <a:cs typeface="Segoe UI" panose="020B0502040204020203" pitchFamily="34" charset="0"/>
              </a:rPr>
              <a:pPr algn="r"/>
              <a:t>‹#›</a:t>
            </a:fld>
            <a:endParaRPr lang="ja-JP" altLang="en-US" sz="1600" dirty="0">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2761916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1_Title Onl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F3736A-0617-4931-A449-CA8FB0C04A75}"/>
              </a:ext>
            </a:extLst>
          </p:cNvPr>
          <p:cNvSpPr/>
          <p:nvPr userDrawn="1"/>
        </p:nvSpPr>
        <p:spPr>
          <a:xfrm>
            <a:off x="0" y="0"/>
            <a:ext cx="12192000" cy="885825"/>
          </a:xfrm>
          <a:prstGeom prst="rect">
            <a:avLst/>
          </a:prstGeom>
          <a:solidFill>
            <a:srgbClr val="593E86"/>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th-TH"/>
          </a:p>
        </p:txBody>
      </p:sp>
      <p:sp>
        <p:nvSpPr>
          <p:cNvPr id="2" name="Title 1">
            <a:extLst>
              <a:ext uri="{FF2B5EF4-FFF2-40B4-BE49-F238E27FC236}">
                <a16:creationId xmlns:a16="http://schemas.microsoft.com/office/drawing/2014/main" id="{E2C5F865-AFB1-4457-A9BC-5BFB69838416}"/>
              </a:ext>
            </a:extLst>
          </p:cNvPr>
          <p:cNvSpPr>
            <a:spLocks noGrp="1"/>
          </p:cNvSpPr>
          <p:nvPr>
            <p:ph type="title"/>
          </p:nvPr>
        </p:nvSpPr>
        <p:spPr>
          <a:xfrm>
            <a:off x="838200" y="0"/>
            <a:ext cx="10515600" cy="1044575"/>
          </a:xfrm>
        </p:spPr>
        <p:txBody>
          <a:bodyPr/>
          <a:lstStyle>
            <a:lvl1pPr>
              <a:defRPr>
                <a:solidFill>
                  <a:schemeClr val="bg1"/>
                </a:solidFill>
              </a:defRPr>
            </a:lvl1pPr>
          </a:lstStyle>
          <a:p>
            <a:r>
              <a:rPr lang="en-US" dirty="0"/>
              <a:t>Click to edit Master title style</a:t>
            </a:r>
            <a:endParaRPr lang="th-TH" dirty="0"/>
          </a:p>
        </p:txBody>
      </p:sp>
      <p:sp>
        <p:nvSpPr>
          <p:cNvPr id="6" name="Parallelogram 5">
            <a:extLst>
              <a:ext uri="{FF2B5EF4-FFF2-40B4-BE49-F238E27FC236}">
                <a16:creationId xmlns:a16="http://schemas.microsoft.com/office/drawing/2014/main" id="{E8B6D5EA-BC8F-4EBB-9B7B-67B7641342BC}"/>
              </a:ext>
            </a:extLst>
          </p:cNvPr>
          <p:cNvSpPr/>
          <p:nvPr userDrawn="1"/>
        </p:nvSpPr>
        <p:spPr>
          <a:xfrm>
            <a:off x="10401300" y="0"/>
            <a:ext cx="1790700" cy="885824"/>
          </a:xfrm>
          <a:prstGeom prst="parallelogram">
            <a:avLst>
              <a:gd name="adj" fmla="val 0"/>
            </a:avLst>
          </a:prstGeom>
          <a:gradFill flip="none" rotWithShape="1">
            <a:gsLst>
              <a:gs pos="0">
                <a:srgbClr val="593E86"/>
              </a:gs>
              <a:gs pos="100000">
                <a:srgbClr val="281C3C"/>
              </a:gs>
            </a:gsLst>
            <a:lin ang="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r"/>
            <a:r>
              <a:rPr lang="th-TH" altLang="ja-JP" sz="1600" dirty="0">
                <a:solidFill>
                  <a:schemeClr val="bg1"/>
                </a:solidFill>
                <a:latin typeface="Segoe UI" panose="020B0502040204020203" pitchFamily="34" charset="0"/>
                <a:ea typeface="メイリオ" panose="020B0604030504040204" pitchFamily="50" charset="-128"/>
                <a:cs typeface="Segoe UI" panose="020B0502040204020203" pitchFamily="34" charset="0"/>
              </a:rPr>
              <a:t>หน้า</a:t>
            </a:r>
            <a:r>
              <a:rPr lang="en-US" altLang="ja-JP" sz="1600" dirty="0">
                <a:solidFill>
                  <a:schemeClr val="bg1"/>
                </a:solidFill>
                <a:latin typeface="Segoe UI" panose="020B0502040204020203" pitchFamily="34" charset="0"/>
                <a:ea typeface="メイリオ" panose="020B0604030504040204" pitchFamily="50" charset="-128"/>
                <a:cs typeface="Segoe UI" panose="020B0502040204020203" pitchFamily="34" charset="0"/>
              </a:rPr>
              <a:t> </a:t>
            </a:r>
            <a:fld id="{DD04DF85-ADCB-4E8A-A23F-C9CEF091EC87}" type="slidenum">
              <a:rPr lang="ja-JP" altLang="en-US" sz="1600" smtClean="0">
                <a:solidFill>
                  <a:schemeClr val="bg1"/>
                </a:solidFill>
                <a:latin typeface="Segoe UI" panose="020B0502040204020203" pitchFamily="34" charset="0"/>
                <a:ea typeface="メイリオ" panose="020B0604030504040204" pitchFamily="50" charset="-128"/>
                <a:cs typeface="Segoe UI" panose="020B0502040204020203" pitchFamily="34" charset="0"/>
              </a:rPr>
              <a:pPr lvl="0" algn="r"/>
              <a:t>‹#›</a:t>
            </a:fld>
            <a:endParaRPr lang="ja-JP" altLang="en-US" sz="1600" dirty="0">
              <a:solidFill>
                <a:schemeClr val="bg1"/>
              </a:solidFill>
              <a:latin typeface="Segoe UI" panose="020B0502040204020203" pitchFamily="34" charset="0"/>
              <a:ea typeface="メイリオ" panose="020B0604030504040204" pitchFamily="50" charset="-128"/>
              <a:cs typeface="Segoe UI" panose="020B0502040204020203" pitchFamily="34" charset="0"/>
            </a:endParaRPr>
          </a:p>
        </p:txBody>
      </p:sp>
    </p:spTree>
    <p:extLst>
      <p:ext uri="{BB962C8B-B14F-4D97-AF65-F5344CB8AC3E}">
        <p14:creationId xmlns:p14="http://schemas.microsoft.com/office/powerpoint/2010/main" val="37254815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D405B54-2184-4252-9E53-774D6E210EC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endParaRPr lang="th-TH" dirty="0"/>
          </a:p>
        </p:txBody>
      </p:sp>
      <p:sp>
        <p:nvSpPr>
          <p:cNvPr id="3" name="Text Placeholder 2">
            <a:extLst>
              <a:ext uri="{FF2B5EF4-FFF2-40B4-BE49-F238E27FC236}">
                <a16:creationId xmlns:a16="http://schemas.microsoft.com/office/drawing/2014/main" id="{5D559970-0453-474A-87A1-91B96CB36FD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th-TH" dirty="0"/>
          </a:p>
        </p:txBody>
      </p:sp>
      <p:sp>
        <p:nvSpPr>
          <p:cNvPr id="24" name="Rectangle 23">
            <a:extLst>
              <a:ext uri="{FF2B5EF4-FFF2-40B4-BE49-F238E27FC236}">
                <a16:creationId xmlns:a16="http://schemas.microsoft.com/office/drawing/2014/main" id="{6AC0C2A1-2F2D-4976-B048-5EC0C97EC1BD}"/>
              </a:ext>
            </a:extLst>
          </p:cNvPr>
          <p:cNvSpPr/>
          <p:nvPr userDrawn="1"/>
        </p:nvSpPr>
        <p:spPr>
          <a:xfrm>
            <a:off x="5372100" y="6601370"/>
            <a:ext cx="6819900" cy="2566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dirty="0">
              <a:highlight>
                <a:srgbClr val="405395"/>
              </a:highlight>
            </a:endParaRPr>
          </a:p>
        </p:txBody>
      </p:sp>
      <p:sp>
        <p:nvSpPr>
          <p:cNvPr id="25" name="Rectangle 24">
            <a:extLst>
              <a:ext uri="{FF2B5EF4-FFF2-40B4-BE49-F238E27FC236}">
                <a16:creationId xmlns:a16="http://schemas.microsoft.com/office/drawing/2014/main" id="{327399D4-3383-4D04-9AEF-E2690A63F87B}"/>
              </a:ext>
            </a:extLst>
          </p:cNvPr>
          <p:cNvSpPr/>
          <p:nvPr userDrawn="1"/>
        </p:nvSpPr>
        <p:spPr>
          <a:xfrm>
            <a:off x="1504551" y="6601370"/>
            <a:ext cx="4248549" cy="256630"/>
          </a:xfrm>
          <a:prstGeom prst="rect">
            <a:avLst/>
          </a:prstGeom>
          <a:solidFill>
            <a:schemeClr val="tx1">
              <a:lumMod val="65000"/>
              <a:lumOff val="35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th-TH"/>
          </a:p>
        </p:txBody>
      </p:sp>
      <p:sp>
        <p:nvSpPr>
          <p:cNvPr id="26" name="Right Triangle 25">
            <a:extLst>
              <a:ext uri="{FF2B5EF4-FFF2-40B4-BE49-F238E27FC236}">
                <a16:creationId xmlns:a16="http://schemas.microsoft.com/office/drawing/2014/main" id="{7A57DC1F-A1BB-4FEF-B880-E7FA06A57787}"/>
              </a:ext>
            </a:extLst>
          </p:cNvPr>
          <p:cNvSpPr/>
          <p:nvPr userDrawn="1"/>
        </p:nvSpPr>
        <p:spPr>
          <a:xfrm flipH="1">
            <a:off x="5645150" y="6601370"/>
            <a:ext cx="107950" cy="256630"/>
          </a:xfrm>
          <a:prstGeom prst="rtTriangl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31" name="TextBox 30">
            <a:extLst>
              <a:ext uri="{FF2B5EF4-FFF2-40B4-BE49-F238E27FC236}">
                <a16:creationId xmlns:a16="http://schemas.microsoft.com/office/drawing/2014/main" id="{61DFB7FA-3607-4836-82CF-31D31526E57F}"/>
              </a:ext>
            </a:extLst>
          </p:cNvPr>
          <p:cNvSpPr txBox="1"/>
          <p:nvPr userDrawn="1"/>
        </p:nvSpPr>
        <p:spPr>
          <a:xfrm>
            <a:off x="128687" y="6539814"/>
            <a:ext cx="1295845" cy="400110"/>
          </a:xfrm>
          <a:prstGeom prst="rect">
            <a:avLst/>
          </a:prstGeom>
          <a:noFill/>
        </p:spPr>
        <p:txBody>
          <a:bodyPr wrap="square" rtlCol="0">
            <a:spAutoFit/>
          </a:bodyPr>
          <a:lstStyle/>
          <a:p>
            <a:r>
              <a:rPr lang="en-US" sz="2000" b="1" i="1" spc="300" dirty="0">
                <a:solidFill>
                  <a:srgbClr val="002060"/>
                </a:solidFill>
                <a:latin typeface="Arial Black" panose="020B0A04020102020204" pitchFamily="34" charset="0"/>
              </a:rPr>
              <a:t>AISIN</a:t>
            </a:r>
            <a:endParaRPr lang="th-TH" sz="2000" b="1" i="1" spc="300" dirty="0">
              <a:solidFill>
                <a:srgbClr val="002060"/>
              </a:solidFill>
              <a:latin typeface="Arial Black" panose="020B0A04020102020204" pitchFamily="34" charset="0"/>
            </a:endParaRPr>
          </a:p>
        </p:txBody>
      </p:sp>
      <p:sp>
        <p:nvSpPr>
          <p:cNvPr id="32" name="TextBox 31">
            <a:extLst>
              <a:ext uri="{FF2B5EF4-FFF2-40B4-BE49-F238E27FC236}">
                <a16:creationId xmlns:a16="http://schemas.microsoft.com/office/drawing/2014/main" id="{A48E0D60-CC8F-4C4F-83A9-E4F9FB65A256}"/>
              </a:ext>
            </a:extLst>
          </p:cNvPr>
          <p:cNvSpPr txBox="1"/>
          <p:nvPr userDrawn="1"/>
        </p:nvSpPr>
        <p:spPr>
          <a:xfrm>
            <a:off x="1504552" y="6570592"/>
            <a:ext cx="4119862" cy="338554"/>
          </a:xfrm>
          <a:prstGeom prst="rect">
            <a:avLst/>
          </a:prstGeom>
          <a:noFill/>
        </p:spPr>
        <p:txBody>
          <a:bodyPr wrap="square" rtlCol="0">
            <a:noAutofit/>
          </a:bodyPr>
          <a:lstStyle/>
          <a:p>
            <a:r>
              <a:rPr lang="en-US" sz="1600" spc="600" dirty="0">
                <a:solidFill>
                  <a:schemeClr val="bg1"/>
                </a:solidFill>
                <a:latin typeface="+mj-lt"/>
                <a:cs typeface="+mj-cs"/>
              </a:rPr>
              <a:t>WISS- LARAVEL | FULL STACK</a:t>
            </a:r>
            <a:endParaRPr lang="th-TH" sz="1600" spc="600" dirty="0">
              <a:solidFill>
                <a:schemeClr val="bg1"/>
              </a:solidFill>
              <a:latin typeface="+mj-lt"/>
              <a:cs typeface="+mj-cs"/>
            </a:endParaRPr>
          </a:p>
        </p:txBody>
      </p:sp>
      <p:sp>
        <p:nvSpPr>
          <p:cNvPr id="34" name="TextBox 33">
            <a:extLst>
              <a:ext uri="{FF2B5EF4-FFF2-40B4-BE49-F238E27FC236}">
                <a16:creationId xmlns:a16="http://schemas.microsoft.com/office/drawing/2014/main" id="{2FC20A38-BABE-4B40-B1D5-EE7FA7C4958B}"/>
              </a:ext>
            </a:extLst>
          </p:cNvPr>
          <p:cNvSpPr txBox="1"/>
          <p:nvPr userDrawn="1"/>
        </p:nvSpPr>
        <p:spPr>
          <a:xfrm>
            <a:off x="5833119" y="6601370"/>
            <a:ext cx="6358881" cy="276999"/>
          </a:xfrm>
          <a:prstGeom prst="rect">
            <a:avLst/>
          </a:prstGeom>
          <a:noFill/>
        </p:spPr>
        <p:txBody>
          <a:bodyPr wrap="square" rtlCol="0">
            <a:spAutoFit/>
          </a:bodyPr>
          <a:lstStyle/>
          <a:p>
            <a:r>
              <a:rPr lang="en-US" sz="1200" b="0" i="0" spc="600" dirty="0">
                <a:solidFill>
                  <a:schemeClr val="bg1"/>
                </a:solidFill>
                <a:effectLst/>
                <a:latin typeface="+mj-lt"/>
                <a:cs typeface="+mj-cs"/>
              </a:rPr>
              <a:t>WEB  INTEFACE  SELF  SERVICE | COPY RIGHT @ 2022</a:t>
            </a:r>
            <a:endParaRPr lang="th-TH" sz="1800" spc="600" dirty="0">
              <a:solidFill>
                <a:schemeClr val="bg1"/>
              </a:solidFill>
              <a:latin typeface="+mj-lt"/>
              <a:cs typeface="+mj-cs"/>
            </a:endParaRPr>
          </a:p>
        </p:txBody>
      </p:sp>
    </p:spTree>
    <p:extLst>
      <p:ext uri="{BB962C8B-B14F-4D97-AF65-F5344CB8AC3E}">
        <p14:creationId xmlns:p14="http://schemas.microsoft.com/office/powerpoint/2010/main" val="429356430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61" r:id="rId8"/>
    <p:sldLayoutId id="2147483660" r:id="rId9"/>
    <p:sldLayoutId id="2147483656" r:id="rId10"/>
    <p:sldLayoutId id="2147483657" r:id="rId11"/>
    <p:sldLayoutId id="2147483658" r:id="rId12"/>
    <p:sldLayoutId id="2147483659" r:id="rId13"/>
    <p:sldLayoutId id="2147483662" r:id="rId1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th-TH"/>
      </a:defPPr>
      <a:lvl1pPr marL="0" algn="l" defTabSz="914400" rtl="0" eaLnBrk="1" latinLnBrk="0" hangingPunct="1">
        <a:defRPr sz="2800" kern="1200">
          <a:solidFill>
            <a:schemeClr val="tx1"/>
          </a:solidFill>
          <a:latin typeface="+mn-lt"/>
          <a:ea typeface="+mn-ea"/>
          <a:cs typeface="+mn-cs"/>
        </a:defRPr>
      </a:lvl1pPr>
      <a:lvl2pPr marL="457200" algn="l" defTabSz="914400" rtl="0" eaLnBrk="1" latinLnBrk="0" hangingPunct="1">
        <a:defRPr sz="2800" kern="1200">
          <a:solidFill>
            <a:schemeClr val="tx1"/>
          </a:solidFill>
          <a:latin typeface="+mn-lt"/>
          <a:ea typeface="+mn-ea"/>
          <a:cs typeface="+mn-cs"/>
        </a:defRPr>
      </a:lvl2pPr>
      <a:lvl3pPr marL="914400" algn="l" defTabSz="914400" rtl="0" eaLnBrk="1" latinLnBrk="0" hangingPunct="1">
        <a:defRPr sz="2800" kern="1200">
          <a:solidFill>
            <a:schemeClr val="tx1"/>
          </a:solidFill>
          <a:latin typeface="+mn-lt"/>
          <a:ea typeface="+mn-ea"/>
          <a:cs typeface="+mn-cs"/>
        </a:defRPr>
      </a:lvl3pPr>
      <a:lvl4pPr marL="1371600" algn="l" defTabSz="914400" rtl="0" eaLnBrk="1" latinLnBrk="0" hangingPunct="1">
        <a:defRPr sz="2800" kern="1200">
          <a:solidFill>
            <a:schemeClr val="tx1"/>
          </a:solidFill>
          <a:latin typeface="+mn-lt"/>
          <a:ea typeface="+mn-ea"/>
          <a:cs typeface="+mn-cs"/>
        </a:defRPr>
      </a:lvl4pPr>
      <a:lvl5pPr marL="1828800" algn="l" defTabSz="914400" rtl="0" eaLnBrk="1" latinLnBrk="0" hangingPunct="1">
        <a:defRPr sz="2800" kern="1200">
          <a:solidFill>
            <a:schemeClr val="tx1"/>
          </a:solidFill>
          <a:latin typeface="+mn-lt"/>
          <a:ea typeface="+mn-ea"/>
          <a:cs typeface="+mn-cs"/>
        </a:defRPr>
      </a:lvl5pPr>
      <a:lvl6pPr marL="2286000" algn="l" defTabSz="914400" rtl="0" eaLnBrk="1" latinLnBrk="0" hangingPunct="1">
        <a:defRPr sz="2800" kern="1200">
          <a:solidFill>
            <a:schemeClr val="tx1"/>
          </a:solidFill>
          <a:latin typeface="+mn-lt"/>
          <a:ea typeface="+mn-ea"/>
          <a:cs typeface="+mn-cs"/>
        </a:defRPr>
      </a:lvl6pPr>
      <a:lvl7pPr marL="2743200" algn="l" defTabSz="914400" rtl="0" eaLnBrk="1" latinLnBrk="0" hangingPunct="1">
        <a:defRPr sz="2800" kern="1200">
          <a:solidFill>
            <a:schemeClr val="tx1"/>
          </a:solidFill>
          <a:latin typeface="+mn-lt"/>
          <a:ea typeface="+mn-ea"/>
          <a:cs typeface="+mn-cs"/>
        </a:defRPr>
      </a:lvl7pPr>
      <a:lvl8pPr marL="3200400" algn="l" defTabSz="914400" rtl="0" eaLnBrk="1" latinLnBrk="0" hangingPunct="1">
        <a:defRPr sz="2800" kern="1200">
          <a:solidFill>
            <a:schemeClr val="tx1"/>
          </a:solidFill>
          <a:latin typeface="+mn-lt"/>
          <a:ea typeface="+mn-ea"/>
          <a:cs typeface="+mn-cs"/>
        </a:defRPr>
      </a:lvl8pPr>
      <a:lvl9pPr marL="3657600" algn="l" defTabSz="914400" rtl="0" eaLnBrk="1" latinLnBrk="0" hangingPunct="1">
        <a:defRPr sz="2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hyperlink" Target="http://technofaq.org/posts/2015/12/mobile-payroll-app-your-passkey-to-employee-empowerment/" TargetMode="Externa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9.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aisingroupap01.sharepoint.com/:x:/s/ITM/EdGCycUJhoVJvGWKfUm5Y-EBog7ZRNksxqD2dvF-bVD6Ow?e=cWxm0h" TargetMode="External"/><Relationship Id="rId1" Type="http://schemas.openxmlformats.org/officeDocument/2006/relationships/slideLayout" Target="../slideLayouts/slideLayout9.xml"/><Relationship Id="rId5" Type="http://schemas.openxmlformats.org/officeDocument/2006/relationships/image" Target="../media/image16.pn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127.0.0.1:8000/api/report_budget_checking_obj/doc_num=F400&amp;start_date=20190101&amp;end_date=20220225&amp;max_record=100/doc_type=0" TargetMode="External"/><Relationship Id="rId1" Type="http://schemas.openxmlformats.org/officeDocument/2006/relationships/slideLayout" Target="../slideLayouts/slideLayout9.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Layout" Target="../slideLayouts/slideLayout9.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8.png"/><Relationship Id="rId7" Type="http://schemas.openxmlformats.org/officeDocument/2006/relationships/image" Target="../media/image30.png"/><Relationship Id="rId2" Type="http://schemas.openxmlformats.org/officeDocument/2006/relationships/image" Target="../media/image27.png"/><Relationship Id="rId1" Type="http://schemas.openxmlformats.org/officeDocument/2006/relationships/slideLayout" Target="../slideLayouts/slideLayout9.xml"/><Relationship Id="rId6" Type="http://schemas.openxmlformats.org/officeDocument/2006/relationships/hyperlink" Target="http://127.0.0.1:8000/" TargetMode="External"/><Relationship Id="rId5" Type="http://schemas.openxmlformats.org/officeDocument/2006/relationships/hyperlink" Target="http://127.0.0.1:8000/api/report_budget_checking_obj/doc_num=F400&amp;start_date=20190101&amp;end_date=20220225&amp;max_record=100/doc_type=0" TargetMode="External"/><Relationship Id="rId10" Type="http://schemas.openxmlformats.org/officeDocument/2006/relationships/image" Target="../media/image33.png"/><Relationship Id="rId4" Type="http://schemas.openxmlformats.org/officeDocument/2006/relationships/image" Target="../media/image29.png"/><Relationship Id="rId9" Type="http://schemas.openxmlformats.org/officeDocument/2006/relationships/image" Target="../media/image32.png"/></Relationships>
</file>

<file path=ppt/slides/_rels/slide1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9.xml"/><Relationship Id="rId5" Type="http://schemas.openxmlformats.org/officeDocument/2006/relationships/image" Target="../media/image37.png"/><Relationship Id="rId4" Type="http://schemas.openxmlformats.org/officeDocument/2006/relationships/image" Target="../media/image36.png"/></Relationships>
</file>

<file path=ppt/slides/_rels/slide17.xml.rels><?xml version="1.0" encoding="UTF-8" standalone="yes"?>
<Relationships xmlns="http://schemas.openxmlformats.org/package/2006/relationships"><Relationship Id="rId3" Type="http://schemas.openxmlformats.org/officeDocument/2006/relationships/hyperlink" Target="http://knowledge7.com/training/courses/effective-series/effective-git" TargetMode="External"/><Relationship Id="rId2" Type="http://schemas.openxmlformats.org/officeDocument/2006/relationships/image" Target="../media/image38.jp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9.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19.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hyperlink" Target="http://127.0.0.1/8000" TargetMode="External"/><Relationship Id="rId1" Type="http://schemas.openxmlformats.org/officeDocument/2006/relationships/slideLayout" Target="../slideLayouts/slideLayout9.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hyperlink" Target="https://github.com/traitet/wissdemo01.git" TargetMode="Externa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hyperlink" Target="https://github.com/github/gitignore" TargetMode="Externa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3" Type="http://schemas.openxmlformats.org/officeDocument/2006/relationships/hyperlink" Target="https://mditech.net/laravel-tutorial/" TargetMode="External"/><Relationship Id="rId2" Type="http://schemas.openxmlformats.org/officeDocument/2006/relationships/image" Target="../media/image58.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8.xml"/><Relationship Id="rId4" Type="http://schemas.openxmlformats.org/officeDocument/2006/relationships/image" Target="../media/image61.png"/></Relationships>
</file>

<file path=ppt/slides/_rels/slide3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8.xml"/><Relationship Id="rId4" Type="http://schemas.openxmlformats.org/officeDocument/2006/relationships/image" Target="../media/image67.png"/></Relationships>
</file>

<file path=ppt/slides/_rels/slide3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8.xml"/><Relationship Id="rId4" Type="http://schemas.openxmlformats.org/officeDocument/2006/relationships/image" Target="../media/image71.png"/></Relationships>
</file>

<file path=ppt/slides/_rels/slide3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69.png"/><Relationship Id="rId1" Type="http://schemas.openxmlformats.org/officeDocument/2006/relationships/slideLayout" Target="../slideLayouts/slideLayout8.xml"/><Relationship Id="rId4" Type="http://schemas.openxmlformats.org/officeDocument/2006/relationships/image" Target="../media/image72.png"/></Relationships>
</file>

<file path=ppt/slides/_rels/slide4.xml.rels><?xml version="1.0" encoding="UTF-8" standalone="yes"?>
<Relationships xmlns="http://schemas.openxmlformats.org/package/2006/relationships"><Relationship Id="rId2" Type="http://schemas.openxmlformats.org/officeDocument/2006/relationships/hyperlink" Target="https://aisingroupap01.sharepoint.com/:x:/s/ITM/EdGCycUJhoVJvGWKfUm5Y-EBog7ZRNksxqD2dvF-bVD6Ow?e=Jr6dF0" TargetMode="External"/><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8.xml"/><Relationship Id="rId5" Type="http://schemas.openxmlformats.org/officeDocument/2006/relationships/image" Target="../media/image76.png"/><Relationship Id="rId4" Type="http://schemas.openxmlformats.org/officeDocument/2006/relationships/image" Target="../media/image75.png"/></Relationships>
</file>

<file path=ppt/slides/_rels/slide41.xml.rels><?xml version="1.0" encoding="UTF-8" standalone="yes"?>
<Relationships xmlns="http://schemas.openxmlformats.org/package/2006/relationships"><Relationship Id="rId3" Type="http://schemas.openxmlformats.org/officeDocument/2006/relationships/image" Target="../media/image78.png"/><Relationship Id="rId7" Type="http://schemas.openxmlformats.org/officeDocument/2006/relationships/image" Target="../media/image82.png"/><Relationship Id="rId2" Type="http://schemas.openxmlformats.org/officeDocument/2006/relationships/image" Target="../media/image77.png"/><Relationship Id="rId1" Type="http://schemas.openxmlformats.org/officeDocument/2006/relationships/slideLayout" Target="../slideLayouts/slideLayout8.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s>
</file>

<file path=ppt/slides/_rels/slide4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8.xml"/><Relationship Id="rId4" Type="http://schemas.openxmlformats.org/officeDocument/2006/relationships/image" Target="../media/image85.png"/></Relationships>
</file>

<file path=ppt/slides/_rels/slide43.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8.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90.png"/></Relationships>
</file>

<file path=ppt/slides/_rels/slide45.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8.xml"/><Relationship Id="rId4" Type="http://schemas.openxmlformats.org/officeDocument/2006/relationships/image" Target="../media/image95.png"/></Relationships>
</file>

<file path=ppt/slides/_rels/slide46.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3" Type="http://schemas.openxmlformats.org/officeDocument/2006/relationships/hyperlink" Target="http://127.0.0.1:8000/api/wiss-apis/c" TargetMode="External"/><Relationship Id="rId2" Type="http://schemas.openxmlformats.org/officeDocument/2006/relationships/hyperlink" Target="https://medium.com/@anurat/%E0%B9%80%E0%B8%8A%E0%B8%B7%E0%B9%88%E0%B8%AD%E0%B8%A1%E0%B8%95%E0%B9%88%E0%B8%AD-sql-server-%E0%B8%81%E0%B8%B1%E0%B8%9A-laravel-%E0%B8%9A%E0%B8%99-windows-d724aec1ea02" TargetMode="External"/><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3" Type="http://schemas.openxmlformats.org/officeDocument/2006/relationships/hyperlink" Target="http://127.0.0.1:8000/api/photos/9999" TargetMode="External"/><Relationship Id="rId2" Type="http://schemas.openxmlformats.org/officeDocument/2006/relationships/hyperlink" Target="http://127.0.0.1:8000/api/photos" TargetMode="External"/><Relationship Id="rId1" Type="http://schemas.openxmlformats.org/officeDocument/2006/relationships/slideLayout" Target="../slideLayouts/slideLayout8.xml"/><Relationship Id="rId4" Type="http://schemas.openxmlformats.org/officeDocument/2006/relationships/image" Target="../media/image101.png"/></Relationships>
</file>

<file path=ppt/slides/_rels/slide57.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hyperlink" Target="http://127.0.0.1:8000/api/wiss-apis" TargetMode="External"/><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8.xml"/><Relationship Id="rId4" Type="http://schemas.openxmlformats.org/officeDocument/2006/relationships/image" Target="../media/image105.png"/></Relationships>
</file>

<file path=ppt/slides/_rels/slide59.xml.rels><?xml version="1.0" encoding="UTF-8" standalone="yes"?>
<Relationships xmlns="http://schemas.openxmlformats.org/package/2006/relationships"><Relationship Id="rId2" Type="http://schemas.openxmlformats.org/officeDocument/2006/relationships/hyperlink" Target="http://127.0.0.1:8000/api/wiss-apis" TargetMode="Externa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8.xml"/></Relationships>
</file>

<file path=ppt/slides/_rels/slide60.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2" Type="http://schemas.openxmlformats.org/officeDocument/2006/relationships/hyperlink" Target="https://medium.com/@anurat/%E0%B9%80%E0%B8%8A%E0%B8%B7%E0%B9%88%E0%B8%AD%E0%B8%A1%E0%B8%95%E0%B9%88%E0%B8%AD-sql-server-%E0%B8%81%E0%B8%B1%E0%B8%9A-laravel-%E0%B8%9A%E0%B8%99-windows-d724aec1ea02" TargetMode="External"/><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3" Type="http://schemas.openxmlformats.org/officeDocument/2006/relationships/hyperlink" Target="https://stackoverflow.com/questions/62955122/how-do-i-connect-laravel-7-to-microsoft-sql-server" TargetMode="External"/><Relationship Id="rId2" Type="http://schemas.openxmlformats.org/officeDocument/2006/relationships/image" Target="../media/image108.png"/><Relationship Id="rId1" Type="http://schemas.openxmlformats.org/officeDocument/2006/relationships/slideLayout" Target="../slideLayouts/slideLayout8.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64.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8.xml"/></Relationships>
</file>

<file path=ppt/slides/_rels/slide65.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8.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8.xml"/><Relationship Id="rId4" Type="http://schemas.openxmlformats.org/officeDocument/2006/relationships/hyperlink" Target="http://stackoverflow.com/questions/33148455/mvc-in-php-framework" TargetMode="External"/></Relationships>
</file>

<file path=ppt/slides/_rels/slide68.xml.rels><?xml version="1.0" encoding="UTF-8" standalone="yes"?>
<Relationships xmlns="http://schemas.openxmlformats.org/package/2006/relationships"><Relationship Id="rId3" Type="http://schemas.openxmlformats.org/officeDocument/2006/relationships/hyperlink" Target="http://localhost:8080/" TargetMode="External"/><Relationship Id="rId2" Type="http://schemas.openxmlformats.org/officeDocument/2006/relationships/hyperlink" Target="http://localhost:8080/phpmyadmin/" TargetMode="External"/><Relationship Id="rId1" Type="http://schemas.openxmlformats.org/officeDocument/2006/relationships/slideLayout" Target="../slideLayouts/slideLayout8.xml"/><Relationship Id="rId6" Type="http://schemas.openxmlformats.org/officeDocument/2006/relationships/image" Target="../media/image117.png"/><Relationship Id="rId5" Type="http://schemas.openxmlformats.org/officeDocument/2006/relationships/image" Target="../media/image116.png"/><Relationship Id="rId4" Type="http://schemas.openxmlformats.org/officeDocument/2006/relationships/hyperlink" Target="http://127.0.0.1:8000/" TargetMode="External"/></Relationships>
</file>

<file path=ppt/slides/_rels/slide69.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8.xml"/></Relationships>
</file>

<file path=ppt/slides/_rels/slide71.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9.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3.xml.rels><?xml version="1.0" encoding="UTF-8" standalone="yes"?>
<Relationships xmlns="http://schemas.openxmlformats.org/package/2006/relationships"><Relationship Id="rId3" Type="http://schemas.openxmlformats.org/officeDocument/2006/relationships/hyperlink" Target="https://www.positronx.io/laravel-contact-form-example-tutorial/" TargetMode="External"/><Relationship Id="rId2" Type="http://schemas.openxmlformats.org/officeDocument/2006/relationships/hyperlink" Target="https://auth0.com/blog/build-a-laravel-6-app-with-authentication/" TargetMode="External"/><Relationship Id="rId1" Type="http://schemas.openxmlformats.org/officeDocument/2006/relationships/slideLayout" Target="../slideLayouts/slideLayout9.xml"/><Relationship Id="rId5" Type="http://schemas.openxmlformats.org/officeDocument/2006/relationships/hyperlink" Target="https://seenual.com/laravel-%E0%B8%81%E0%B8%B2%E0%B8%A3%E0%B9%83%E0%B8%8A%E0%B9%89%E0%B8%87%E0%B8%B2%E0%B8%99-routing/" TargetMode="External"/><Relationship Id="rId4" Type="http://schemas.openxmlformats.org/officeDocument/2006/relationships/hyperlink" Target="https://stackoverflow.com/questions/62955122/how-do-i-connect-laravel-7-to-microsoft-sql-server" TargetMode="External"/></Relationships>
</file>

<file path=ppt/slides/_rels/slide74.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9.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8.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8.xml"/></Relationships>
</file>

<file path=ppt/slides/_rels/slide79.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hyperlink" Target="https://github.com/coreui/coreui-free-laravel-admin-template.git" TargetMode="Externa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9.xml"/><Relationship Id="rId6" Type="http://schemas.openxmlformats.org/officeDocument/2006/relationships/hyperlink" Target="https://openclipart.org/detail/110/red-square-error-warning-icon-by-molumen" TargetMode="External"/><Relationship Id="rId5" Type="http://schemas.openxmlformats.org/officeDocument/2006/relationships/image" Target="../media/image8.png"/><Relationship Id="rId4" Type="http://schemas.openxmlformats.org/officeDocument/2006/relationships/hyperlink" Target="http://www.pngall.com/success-png" TargetMode="External"/></Relationships>
</file>

<file path=ppt/slides/_rels/slide80.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8.xml"/></Relationships>
</file>

<file path=ppt/slides/_rels/slide81.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8.xml"/></Relationships>
</file>

<file path=ppt/slides/_rels/slide82.xml.rels><?xml version="1.0" encoding="UTF-8" standalone="yes"?>
<Relationships xmlns="http://schemas.openxmlformats.org/package/2006/relationships"><Relationship Id="rId3" Type="http://schemas.openxmlformats.org/officeDocument/2006/relationships/hyperlink" Target="http://127.0.0.1:8000/index" TargetMode="External"/><Relationship Id="rId2" Type="http://schemas.openxmlformats.org/officeDocument/2006/relationships/hyperlink" Target="http://127.0.0.1:8000/product/1234" TargetMode="External"/><Relationship Id="rId1" Type="http://schemas.openxmlformats.org/officeDocument/2006/relationships/slideLayout" Target="../slideLayouts/slideLayout8.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3" Type="http://schemas.openxmlformats.org/officeDocument/2006/relationships/image" Target="../media/image129.png"/><Relationship Id="rId7" Type="http://schemas.openxmlformats.org/officeDocument/2006/relationships/image" Target="../media/image133.png"/><Relationship Id="rId2" Type="http://schemas.openxmlformats.org/officeDocument/2006/relationships/image" Target="../media/image128.png"/><Relationship Id="rId1" Type="http://schemas.openxmlformats.org/officeDocument/2006/relationships/slideLayout" Target="../slideLayouts/slideLayout8.xml"/><Relationship Id="rId6" Type="http://schemas.openxmlformats.org/officeDocument/2006/relationships/image" Target="../media/image132.png"/><Relationship Id="rId5" Type="http://schemas.openxmlformats.org/officeDocument/2006/relationships/image" Target="../media/image131.png"/><Relationship Id="rId4" Type="http://schemas.openxmlformats.org/officeDocument/2006/relationships/image" Target="../media/image130.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hyperlink" Target="http://blog.tommyku.com/blog/using-laravel-resource-controller-with-angularjs-ngresource/" TargetMode="External"/><Relationship Id="rId2" Type="http://schemas.openxmlformats.org/officeDocument/2006/relationships/image" Target="../media/image9.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2" name="Rectangle 75">
            <a:extLst>
              <a:ext uri="{FF2B5EF4-FFF2-40B4-BE49-F238E27FC236}">
                <a16:creationId xmlns:a16="http://schemas.microsoft.com/office/drawing/2014/main" id="{2A0E4E09-FC02-4ADC-951A-3FFA90B6FE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0" name="Picture 37" descr="Cardiogram">
            <a:extLst>
              <a:ext uri="{FF2B5EF4-FFF2-40B4-BE49-F238E27FC236}">
                <a16:creationId xmlns:a16="http://schemas.microsoft.com/office/drawing/2014/main" id="{EEACCAA0-5C92-40CC-9BE2-FE015EF560A4}"/>
              </a:ext>
            </a:extLst>
          </p:cNvPr>
          <p:cNvPicPr>
            <a:picLocks noChangeAspect="1"/>
          </p:cNvPicPr>
          <p:nvPr/>
        </p:nvPicPr>
        <p:blipFill rotWithShape="1">
          <a:blip r:embed="rId3">
            <a:alphaModFix amt="40000"/>
            <a:duotone>
              <a:prstClr val="black"/>
              <a:srgbClr val="593E86">
                <a:tint val="45000"/>
                <a:satMod val="400000"/>
              </a:srgbClr>
            </a:duotone>
          </a:blip>
          <a:srcRect l="2898" r="9224" b="-1"/>
          <a:stretch/>
        </p:blipFill>
        <p:spPr>
          <a:xfrm>
            <a:off x="3132161" y="1021"/>
            <a:ext cx="9059839" cy="6855958"/>
          </a:xfrm>
          <a:prstGeom prst="rect">
            <a:avLst/>
          </a:prstGeom>
        </p:spPr>
      </p:pic>
      <p:sp>
        <p:nvSpPr>
          <p:cNvPr id="2" name="Title 1">
            <a:extLst>
              <a:ext uri="{FF2B5EF4-FFF2-40B4-BE49-F238E27FC236}">
                <a16:creationId xmlns:a16="http://schemas.microsoft.com/office/drawing/2014/main" id="{40EA8271-0594-4857-B542-DD8BBE06F7B6}"/>
              </a:ext>
            </a:extLst>
          </p:cNvPr>
          <p:cNvSpPr>
            <a:spLocks noGrp="1"/>
          </p:cNvSpPr>
          <p:nvPr>
            <p:ph type="ctrTitle"/>
          </p:nvPr>
        </p:nvSpPr>
        <p:spPr>
          <a:xfrm>
            <a:off x="6212114" y="1099670"/>
            <a:ext cx="5316497" cy="3896075"/>
          </a:xfrm>
        </p:spPr>
        <p:txBody>
          <a:bodyPr anchor="b">
            <a:normAutofit/>
          </a:bodyPr>
          <a:lstStyle/>
          <a:p>
            <a:pPr algn="r"/>
            <a:r>
              <a:rPr lang="en-US" sz="6600" b="1" dirty="0"/>
              <a:t>How to Develop first Laravel</a:t>
            </a:r>
            <a:br>
              <a:rPr lang="en-US" sz="4600" dirty="0"/>
            </a:br>
            <a:r>
              <a:rPr lang="en-US" sz="2800" dirty="0"/>
              <a:t>WISS – Web Interactive Self-Service</a:t>
            </a:r>
            <a:br>
              <a:rPr lang="en-US" sz="2800" dirty="0"/>
            </a:br>
            <a:br>
              <a:rPr lang="en-US" sz="2800" dirty="0"/>
            </a:br>
            <a:r>
              <a:rPr lang="en-US" sz="2200" dirty="0"/>
              <a:t>Aisin Asia Pacific</a:t>
            </a:r>
            <a:endParaRPr lang="th-TH" sz="4600" dirty="0"/>
          </a:p>
        </p:txBody>
      </p:sp>
      <p:sp>
        <p:nvSpPr>
          <p:cNvPr id="5" name="Subtitle 4">
            <a:extLst>
              <a:ext uri="{FF2B5EF4-FFF2-40B4-BE49-F238E27FC236}">
                <a16:creationId xmlns:a16="http://schemas.microsoft.com/office/drawing/2014/main" id="{7948AF1C-0DDC-4676-ACB8-53092AF2E33B}"/>
              </a:ext>
            </a:extLst>
          </p:cNvPr>
          <p:cNvSpPr>
            <a:spLocks noGrp="1"/>
          </p:cNvSpPr>
          <p:nvPr>
            <p:ph type="subTitle" idx="1"/>
          </p:nvPr>
        </p:nvSpPr>
        <p:spPr>
          <a:xfrm>
            <a:off x="6556100" y="5623880"/>
            <a:ext cx="4972512" cy="941028"/>
          </a:xfrm>
        </p:spPr>
        <p:txBody>
          <a:bodyPr>
            <a:normAutofit/>
          </a:bodyPr>
          <a:lstStyle/>
          <a:p>
            <a:pPr algn="r"/>
            <a:r>
              <a:rPr lang="en-US" dirty="0"/>
              <a:t>20 Feb 2022</a:t>
            </a:r>
          </a:p>
          <a:p>
            <a:pPr algn="r"/>
            <a:r>
              <a:rPr lang="en-US" dirty="0"/>
              <a:t>Traitet Th. Line @traitet</a:t>
            </a:r>
          </a:p>
        </p:txBody>
      </p:sp>
      <p:sp>
        <p:nvSpPr>
          <p:cNvPr id="83" name="Freeform: Shape 77">
            <a:extLst>
              <a:ext uri="{FF2B5EF4-FFF2-40B4-BE49-F238E27FC236}">
                <a16:creationId xmlns:a16="http://schemas.microsoft.com/office/drawing/2014/main" id="{9453FF84-60C1-4EA8-B49B-1B8C2D0C58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5859484" cy="6857997"/>
          </a:xfrm>
          <a:custGeom>
            <a:avLst/>
            <a:gdLst>
              <a:gd name="connsiteX0" fmla="*/ 3198825 w 5859484"/>
              <a:gd name="connsiteY0" fmla="*/ 0 h 6857997"/>
              <a:gd name="connsiteX1" fmla="*/ 3962351 w 5859484"/>
              <a:gd name="connsiteY1" fmla="*/ 0 h 6857997"/>
              <a:gd name="connsiteX2" fmla="*/ 4129776 w 5859484"/>
              <a:gd name="connsiteY2" fmla="*/ 128761 h 6857997"/>
              <a:gd name="connsiteX3" fmla="*/ 5859484 w 5859484"/>
              <a:gd name="connsiteY3" fmla="*/ 3718209 h 6857997"/>
              <a:gd name="connsiteX4" fmla="*/ 4624700 w 5859484"/>
              <a:gd name="connsiteY4" fmla="*/ 6845880 h 6857997"/>
              <a:gd name="connsiteX5" fmla="*/ 4612896 w 5859484"/>
              <a:gd name="connsiteY5" fmla="*/ 6857997 h 6857997"/>
              <a:gd name="connsiteX6" fmla="*/ 4017658 w 5859484"/>
              <a:gd name="connsiteY6" fmla="*/ 6857997 h 6857997"/>
              <a:gd name="connsiteX7" fmla="*/ 4173230 w 5859484"/>
              <a:gd name="connsiteY7" fmla="*/ 6719623 h 6857997"/>
              <a:gd name="connsiteX8" fmla="*/ 5443583 w 5859484"/>
              <a:gd name="connsiteY8" fmla="*/ 3718209 h 6857997"/>
              <a:gd name="connsiteX9" fmla="*/ 3355352 w 5859484"/>
              <a:gd name="connsiteY9" fmla="*/ 88079 h 6857997"/>
              <a:gd name="connsiteX10" fmla="*/ 0 w 5859484"/>
              <a:gd name="connsiteY10" fmla="*/ 0 h 6857997"/>
              <a:gd name="connsiteX11" fmla="*/ 2941255 w 5859484"/>
              <a:gd name="connsiteY11" fmla="*/ 0 h 6857997"/>
              <a:gd name="connsiteX12" fmla="*/ 3117080 w 5859484"/>
              <a:gd name="connsiteY12" fmla="*/ 88129 h 6857997"/>
              <a:gd name="connsiteX13" fmla="*/ 5324754 w 5859484"/>
              <a:gd name="connsiteY13" fmla="*/ 3718209 h 6857997"/>
              <a:gd name="connsiteX14" fmla="*/ 4089206 w 5859484"/>
              <a:gd name="connsiteY14" fmla="*/ 6637392 h 6857997"/>
              <a:gd name="connsiteX15" fmla="*/ 3841183 w 5859484"/>
              <a:gd name="connsiteY15" fmla="*/ 6857997 h 6857997"/>
              <a:gd name="connsiteX16" fmla="*/ 0 w 5859484"/>
              <a:gd name="connsiteY16" fmla="*/ 6857997 h 685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859484" h="6857997">
                <a:moveTo>
                  <a:pt x="3198825" y="0"/>
                </a:moveTo>
                <a:lnTo>
                  <a:pt x="3962351" y="0"/>
                </a:lnTo>
                <a:lnTo>
                  <a:pt x="4129776" y="128761"/>
                </a:lnTo>
                <a:cubicBezTo>
                  <a:pt x="5186152" y="981944"/>
                  <a:pt x="5859484" y="2273123"/>
                  <a:pt x="5859484" y="3718209"/>
                </a:cubicBezTo>
                <a:cubicBezTo>
                  <a:pt x="5859484" y="4922447"/>
                  <a:pt x="5391893" y="6019805"/>
                  <a:pt x="4624700" y="6845880"/>
                </a:cubicBezTo>
                <a:lnTo>
                  <a:pt x="4612896" y="6857997"/>
                </a:lnTo>
                <a:lnTo>
                  <a:pt x="4017658" y="6857997"/>
                </a:lnTo>
                <a:lnTo>
                  <a:pt x="4173230" y="6719623"/>
                </a:lnTo>
                <a:cubicBezTo>
                  <a:pt x="4958119" y="5951494"/>
                  <a:pt x="5443583" y="4890334"/>
                  <a:pt x="5443583" y="3718209"/>
                </a:cubicBezTo>
                <a:cubicBezTo>
                  <a:pt x="5443583" y="2179795"/>
                  <a:pt x="4607295" y="832535"/>
                  <a:pt x="3355352" y="88079"/>
                </a:cubicBezTo>
                <a:close/>
                <a:moveTo>
                  <a:pt x="0" y="0"/>
                </a:moveTo>
                <a:lnTo>
                  <a:pt x="2941255" y="0"/>
                </a:lnTo>
                <a:lnTo>
                  <a:pt x="3117080" y="88129"/>
                </a:lnTo>
                <a:cubicBezTo>
                  <a:pt x="4432070" y="787221"/>
                  <a:pt x="5324754" y="2150692"/>
                  <a:pt x="5324754" y="3718209"/>
                </a:cubicBezTo>
                <a:cubicBezTo>
                  <a:pt x="5324754" y="4858221"/>
                  <a:pt x="4852591" y="5890308"/>
                  <a:pt x="4089206" y="6637392"/>
                </a:cubicBezTo>
                <a:lnTo>
                  <a:pt x="3841183" y="6857997"/>
                </a:lnTo>
                <a:lnTo>
                  <a:pt x="0" y="6857997"/>
                </a:lnTo>
                <a:close/>
              </a:path>
            </a:pathLst>
          </a:custGeom>
          <a:solidFill>
            <a:schemeClr val="tx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3" descr="A hand holding a phone&#10;&#10;Description automatically generated with low confidence">
            <a:extLst>
              <a:ext uri="{FF2B5EF4-FFF2-40B4-BE49-F238E27FC236}">
                <a16:creationId xmlns:a16="http://schemas.microsoft.com/office/drawing/2014/main" id="{BFBE4E08-879A-4B2A-A793-28D5ACCCF01F}"/>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405536" y="733425"/>
            <a:ext cx="3636067" cy="5140196"/>
          </a:xfrm>
          <a:prstGeom prst="rect">
            <a:avLst/>
          </a:prstGeom>
        </p:spPr>
      </p:pic>
      <p:sp>
        <p:nvSpPr>
          <p:cNvPr id="7" name="Rectangle 6">
            <a:extLst>
              <a:ext uri="{FF2B5EF4-FFF2-40B4-BE49-F238E27FC236}">
                <a16:creationId xmlns:a16="http://schemas.microsoft.com/office/drawing/2014/main" id="{26EEEF95-15DD-407A-8CB1-478BEE7EC7EF}"/>
              </a:ext>
            </a:extLst>
          </p:cNvPr>
          <p:cNvSpPr/>
          <p:nvPr/>
        </p:nvSpPr>
        <p:spPr>
          <a:xfrm>
            <a:off x="1132207" y="1464906"/>
            <a:ext cx="867747" cy="431541"/>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WISS</a:t>
            </a:r>
            <a:endParaRPr lang="th-TH" dirty="0"/>
          </a:p>
        </p:txBody>
      </p:sp>
    </p:spTree>
    <p:extLst>
      <p:ext uri="{BB962C8B-B14F-4D97-AF65-F5344CB8AC3E}">
        <p14:creationId xmlns:p14="http://schemas.microsoft.com/office/powerpoint/2010/main" val="183437113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4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2000"/>
                                  </p:stCondLst>
                                  <p:iterate type="lt">
                                    <p:tmPct val="10000"/>
                                  </p:iterate>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400"/>
                                        <p:tgtEl>
                                          <p:spTgt spid="5">
                                            <p:txEl>
                                              <p:pRg st="1" end="1"/>
                                            </p:txEl>
                                          </p:spTgt>
                                        </p:tgtEl>
                                      </p:cBhvr>
                                    </p:animEffect>
                                  </p:childTnLst>
                                </p:cTn>
                              </p:par>
                              <p:par>
                                <p:cTn id="13" presetID="10" presetClass="entr" presetSubtype="0" fill="hold" grpId="0" nodeType="withEffect">
                                  <p:stCondLst>
                                    <p:cond delay="500"/>
                                  </p:stCondLst>
                                  <p:iterate type="lt">
                                    <p:tmPct val="10000"/>
                                  </p:iterate>
                                  <p:childTnLst>
                                    <p:set>
                                      <p:cBhvr>
                                        <p:cTn id="14" dur="1" fill="hold">
                                          <p:stCondLst>
                                            <p:cond delay="0"/>
                                          </p:stCondLst>
                                        </p:cTn>
                                        <p:tgtEl>
                                          <p:spTgt spid="2"/>
                                        </p:tgtEl>
                                        <p:attrNameLst>
                                          <p:attrName>style.visibility</p:attrName>
                                        </p:attrNameLst>
                                      </p:cBhvr>
                                      <p:to>
                                        <p:strVal val="visible"/>
                                      </p:to>
                                    </p:set>
                                    <p:animEffect transition="in" filter="fade">
                                      <p:cBhvr>
                                        <p:cTn id="15"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E1984B8-1DD6-46BE-8B88-AB73EE1855E8}"/>
              </a:ext>
            </a:extLst>
          </p:cNvPr>
          <p:cNvSpPr>
            <a:spLocks noGrp="1"/>
          </p:cNvSpPr>
          <p:nvPr>
            <p:ph type="title"/>
          </p:nvPr>
        </p:nvSpPr>
        <p:spPr/>
        <p:txBody>
          <a:bodyPr/>
          <a:lstStyle/>
          <a:p>
            <a:r>
              <a:rPr lang="en-US" dirty="0"/>
              <a:t>Folder Structure</a:t>
            </a:r>
            <a:endParaRPr lang="th-TH" dirty="0"/>
          </a:p>
        </p:txBody>
      </p:sp>
      <p:pic>
        <p:nvPicPr>
          <p:cNvPr id="6" name="Picture 5">
            <a:extLst>
              <a:ext uri="{FF2B5EF4-FFF2-40B4-BE49-F238E27FC236}">
                <a16:creationId xmlns:a16="http://schemas.microsoft.com/office/drawing/2014/main" id="{F6E9E231-4975-4234-8FD3-AF92930F43EA}"/>
              </a:ext>
            </a:extLst>
          </p:cNvPr>
          <p:cNvPicPr>
            <a:picLocks noChangeAspect="1"/>
          </p:cNvPicPr>
          <p:nvPr/>
        </p:nvPicPr>
        <p:blipFill>
          <a:blip r:embed="rId2"/>
          <a:stretch>
            <a:fillRect/>
          </a:stretch>
        </p:blipFill>
        <p:spPr>
          <a:xfrm>
            <a:off x="542110" y="960120"/>
            <a:ext cx="3340282" cy="5486400"/>
          </a:xfrm>
          <a:prstGeom prst="rect">
            <a:avLst/>
          </a:prstGeom>
        </p:spPr>
      </p:pic>
      <p:pic>
        <p:nvPicPr>
          <p:cNvPr id="8" name="Picture 7">
            <a:extLst>
              <a:ext uri="{FF2B5EF4-FFF2-40B4-BE49-F238E27FC236}">
                <a16:creationId xmlns:a16="http://schemas.microsoft.com/office/drawing/2014/main" id="{DD573A1E-6D66-448D-9E80-4CD233915370}"/>
              </a:ext>
            </a:extLst>
          </p:cNvPr>
          <p:cNvPicPr>
            <a:picLocks noChangeAspect="1"/>
          </p:cNvPicPr>
          <p:nvPr/>
        </p:nvPicPr>
        <p:blipFill>
          <a:blip r:embed="rId3"/>
          <a:stretch>
            <a:fillRect/>
          </a:stretch>
        </p:blipFill>
        <p:spPr>
          <a:xfrm>
            <a:off x="4486082" y="960120"/>
            <a:ext cx="2762636" cy="3562847"/>
          </a:xfrm>
          <a:prstGeom prst="rect">
            <a:avLst/>
          </a:prstGeom>
        </p:spPr>
      </p:pic>
      <p:pic>
        <p:nvPicPr>
          <p:cNvPr id="10" name="Picture 9">
            <a:extLst>
              <a:ext uri="{FF2B5EF4-FFF2-40B4-BE49-F238E27FC236}">
                <a16:creationId xmlns:a16="http://schemas.microsoft.com/office/drawing/2014/main" id="{E8C4FA77-93B4-4B01-A898-BEB657F468D6}"/>
              </a:ext>
            </a:extLst>
          </p:cNvPr>
          <p:cNvPicPr>
            <a:picLocks noChangeAspect="1"/>
          </p:cNvPicPr>
          <p:nvPr/>
        </p:nvPicPr>
        <p:blipFill>
          <a:blip r:embed="rId4"/>
          <a:stretch>
            <a:fillRect/>
          </a:stretch>
        </p:blipFill>
        <p:spPr>
          <a:xfrm>
            <a:off x="7977099" y="960120"/>
            <a:ext cx="2648320" cy="1105054"/>
          </a:xfrm>
          <a:prstGeom prst="rect">
            <a:avLst/>
          </a:prstGeom>
        </p:spPr>
      </p:pic>
      <p:sp>
        <p:nvSpPr>
          <p:cNvPr id="11" name="Rectangle: Rounded Corners 10">
            <a:extLst>
              <a:ext uri="{FF2B5EF4-FFF2-40B4-BE49-F238E27FC236}">
                <a16:creationId xmlns:a16="http://schemas.microsoft.com/office/drawing/2014/main" id="{54DEC110-6470-49C6-9A87-C4C5DF4F1E0B}"/>
              </a:ext>
            </a:extLst>
          </p:cNvPr>
          <p:cNvSpPr/>
          <p:nvPr/>
        </p:nvSpPr>
        <p:spPr>
          <a:xfrm>
            <a:off x="704088" y="1536192"/>
            <a:ext cx="1728216" cy="1746504"/>
          </a:xfrm>
          <a:prstGeom prst="roundRect">
            <a:avLst>
              <a:gd name="adj" fmla="val 9260"/>
            </a:avLst>
          </a:prstGeom>
          <a:noFill/>
          <a:ln w="254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12" name="TextBox 11">
            <a:extLst>
              <a:ext uri="{FF2B5EF4-FFF2-40B4-BE49-F238E27FC236}">
                <a16:creationId xmlns:a16="http://schemas.microsoft.com/office/drawing/2014/main" id="{19FA2A9C-CC9E-487E-9D69-D849F823E98C}"/>
              </a:ext>
            </a:extLst>
          </p:cNvPr>
          <p:cNvSpPr txBox="1"/>
          <p:nvPr/>
        </p:nvSpPr>
        <p:spPr>
          <a:xfrm>
            <a:off x="2432304" y="2218323"/>
            <a:ext cx="1450088" cy="523220"/>
          </a:xfrm>
          <a:prstGeom prst="rect">
            <a:avLst/>
          </a:prstGeom>
          <a:noFill/>
        </p:spPr>
        <p:txBody>
          <a:bodyPr wrap="square" rtlCol="0">
            <a:spAutoFit/>
          </a:bodyPr>
          <a:lstStyle/>
          <a:p>
            <a:r>
              <a:rPr lang="en-US" dirty="0">
                <a:solidFill>
                  <a:schemeClr val="bg1"/>
                </a:solidFill>
              </a:rPr>
              <a:t>Controller</a:t>
            </a:r>
            <a:endParaRPr lang="th-TH" dirty="0">
              <a:solidFill>
                <a:schemeClr val="bg1"/>
              </a:solidFill>
            </a:endParaRPr>
          </a:p>
        </p:txBody>
      </p:sp>
      <p:sp>
        <p:nvSpPr>
          <p:cNvPr id="13" name="Rectangle: Rounded Corners 12">
            <a:extLst>
              <a:ext uri="{FF2B5EF4-FFF2-40B4-BE49-F238E27FC236}">
                <a16:creationId xmlns:a16="http://schemas.microsoft.com/office/drawing/2014/main" id="{D8374507-2D73-4DBE-801C-312388A9ACC8}"/>
              </a:ext>
            </a:extLst>
          </p:cNvPr>
          <p:cNvSpPr/>
          <p:nvPr/>
        </p:nvSpPr>
        <p:spPr>
          <a:xfrm>
            <a:off x="704088" y="3720778"/>
            <a:ext cx="1728216" cy="2085661"/>
          </a:xfrm>
          <a:prstGeom prst="roundRect">
            <a:avLst>
              <a:gd name="adj" fmla="val 9260"/>
            </a:avLst>
          </a:prstGeom>
          <a:noFill/>
          <a:ln w="254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14" name="TextBox 13">
            <a:extLst>
              <a:ext uri="{FF2B5EF4-FFF2-40B4-BE49-F238E27FC236}">
                <a16:creationId xmlns:a16="http://schemas.microsoft.com/office/drawing/2014/main" id="{FD1E1351-B25D-4035-A186-123954C65475}"/>
              </a:ext>
            </a:extLst>
          </p:cNvPr>
          <p:cNvSpPr txBox="1"/>
          <p:nvPr/>
        </p:nvSpPr>
        <p:spPr>
          <a:xfrm>
            <a:off x="2432304" y="4451739"/>
            <a:ext cx="1450088" cy="954107"/>
          </a:xfrm>
          <a:prstGeom prst="rect">
            <a:avLst/>
          </a:prstGeom>
          <a:noFill/>
        </p:spPr>
        <p:txBody>
          <a:bodyPr wrap="square" rtlCol="0">
            <a:spAutoFit/>
          </a:bodyPr>
          <a:lstStyle/>
          <a:p>
            <a:r>
              <a:rPr lang="en-US" dirty="0">
                <a:solidFill>
                  <a:schemeClr val="bg1"/>
                </a:solidFill>
              </a:rPr>
              <a:t>SQL (Store procedure)</a:t>
            </a:r>
            <a:endParaRPr lang="th-TH" dirty="0">
              <a:solidFill>
                <a:schemeClr val="bg1"/>
              </a:solidFill>
            </a:endParaRPr>
          </a:p>
        </p:txBody>
      </p:sp>
      <p:sp>
        <p:nvSpPr>
          <p:cNvPr id="15" name="Rectangle: Rounded Corners 14">
            <a:extLst>
              <a:ext uri="{FF2B5EF4-FFF2-40B4-BE49-F238E27FC236}">
                <a16:creationId xmlns:a16="http://schemas.microsoft.com/office/drawing/2014/main" id="{DD90D0E3-2AC8-40EC-9498-A590C776B8E8}"/>
              </a:ext>
            </a:extLst>
          </p:cNvPr>
          <p:cNvSpPr/>
          <p:nvPr/>
        </p:nvSpPr>
        <p:spPr>
          <a:xfrm>
            <a:off x="4486082" y="983394"/>
            <a:ext cx="2454214" cy="3204558"/>
          </a:xfrm>
          <a:prstGeom prst="roundRect">
            <a:avLst>
              <a:gd name="adj" fmla="val 9260"/>
            </a:avLst>
          </a:prstGeom>
          <a:noFill/>
          <a:ln w="254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16" name="TextBox 15">
            <a:extLst>
              <a:ext uri="{FF2B5EF4-FFF2-40B4-BE49-F238E27FC236}">
                <a16:creationId xmlns:a16="http://schemas.microsoft.com/office/drawing/2014/main" id="{532C83E4-C64E-487B-AA28-3E4B4A463CDF}"/>
              </a:ext>
            </a:extLst>
          </p:cNvPr>
          <p:cNvSpPr txBox="1"/>
          <p:nvPr/>
        </p:nvSpPr>
        <p:spPr>
          <a:xfrm>
            <a:off x="4550664" y="4613283"/>
            <a:ext cx="2698054" cy="523220"/>
          </a:xfrm>
          <a:prstGeom prst="rect">
            <a:avLst/>
          </a:prstGeom>
          <a:noFill/>
        </p:spPr>
        <p:txBody>
          <a:bodyPr wrap="square" rtlCol="0">
            <a:spAutoFit/>
          </a:bodyPr>
          <a:lstStyle/>
          <a:p>
            <a:r>
              <a:rPr lang="en-US" dirty="0"/>
              <a:t>SQL (Store procedure)</a:t>
            </a:r>
            <a:endParaRPr lang="th-TH" dirty="0"/>
          </a:p>
        </p:txBody>
      </p:sp>
      <p:sp>
        <p:nvSpPr>
          <p:cNvPr id="17" name="TextBox 16">
            <a:extLst>
              <a:ext uri="{FF2B5EF4-FFF2-40B4-BE49-F238E27FC236}">
                <a16:creationId xmlns:a16="http://schemas.microsoft.com/office/drawing/2014/main" id="{AE0B4F2A-7666-4075-9197-9E75D7896598}"/>
              </a:ext>
            </a:extLst>
          </p:cNvPr>
          <p:cNvSpPr txBox="1"/>
          <p:nvPr/>
        </p:nvSpPr>
        <p:spPr>
          <a:xfrm>
            <a:off x="7977098" y="2147834"/>
            <a:ext cx="4074693" cy="2677656"/>
          </a:xfrm>
          <a:prstGeom prst="rect">
            <a:avLst/>
          </a:prstGeom>
          <a:noFill/>
        </p:spPr>
        <p:txBody>
          <a:bodyPr wrap="square" rtlCol="0">
            <a:spAutoFit/>
          </a:bodyPr>
          <a:lstStyle/>
          <a:p>
            <a:r>
              <a:rPr lang="en-US" dirty="0"/>
              <a:t>Document</a:t>
            </a:r>
          </a:p>
          <a:p>
            <a:r>
              <a:rPr lang="en-US" dirty="0"/>
              <a:t>1. WISSDEMO01_Manual :  how to develop </a:t>
            </a:r>
            <a:r>
              <a:rPr lang="en-US" dirty="0" err="1"/>
              <a:t>api</a:t>
            </a:r>
            <a:r>
              <a:rPr lang="en-US" dirty="0"/>
              <a:t>, frontend, </a:t>
            </a:r>
            <a:r>
              <a:rPr lang="en-US" dirty="0" err="1"/>
              <a:t>sql</a:t>
            </a:r>
            <a:endParaRPr lang="en-US" dirty="0"/>
          </a:p>
          <a:p>
            <a:r>
              <a:rPr lang="en-US" dirty="0"/>
              <a:t>2. wissdemo01.postman.collection: </a:t>
            </a:r>
            <a:r>
              <a:rPr lang="en-US" dirty="0" err="1"/>
              <a:t>json</a:t>
            </a:r>
            <a:r>
              <a:rPr lang="en-US" dirty="0"/>
              <a:t> for import to postman for testing</a:t>
            </a:r>
            <a:endParaRPr lang="th-TH" dirty="0"/>
          </a:p>
        </p:txBody>
      </p:sp>
    </p:spTree>
    <p:extLst>
      <p:ext uri="{BB962C8B-B14F-4D97-AF65-F5344CB8AC3E}">
        <p14:creationId xmlns:p14="http://schemas.microsoft.com/office/powerpoint/2010/main" val="13350777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C6452C56-67FC-4A34-9EE2-E04A0426CCA6}"/>
              </a:ext>
            </a:extLst>
          </p:cNvPr>
          <p:cNvPicPr>
            <a:picLocks noChangeAspect="1"/>
          </p:cNvPicPr>
          <p:nvPr/>
        </p:nvPicPr>
        <p:blipFill>
          <a:blip r:embed="rId2"/>
          <a:stretch>
            <a:fillRect/>
          </a:stretch>
        </p:blipFill>
        <p:spPr>
          <a:xfrm>
            <a:off x="838200" y="2430170"/>
            <a:ext cx="6449568" cy="3448442"/>
          </a:xfrm>
          <a:prstGeom prst="rect">
            <a:avLst/>
          </a:prstGeom>
        </p:spPr>
      </p:pic>
      <p:sp>
        <p:nvSpPr>
          <p:cNvPr id="2" name="Title 1">
            <a:extLst>
              <a:ext uri="{FF2B5EF4-FFF2-40B4-BE49-F238E27FC236}">
                <a16:creationId xmlns:a16="http://schemas.microsoft.com/office/drawing/2014/main" id="{73705EDD-3945-4455-9935-50F8B26BB182}"/>
              </a:ext>
            </a:extLst>
          </p:cNvPr>
          <p:cNvSpPr>
            <a:spLocks noGrp="1"/>
          </p:cNvSpPr>
          <p:nvPr>
            <p:ph type="title"/>
          </p:nvPr>
        </p:nvSpPr>
        <p:spPr/>
        <p:txBody>
          <a:bodyPr/>
          <a:lstStyle/>
          <a:p>
            <a:r>
              <a:rPr lang="en-US" dirty="0"/>
              <a:t>How to test </a:t>
            </a:r>
            <a:r>
              <a:rPr lang="en-US" dirty="0" err="1"/>
              <a:t>Json</a:t>
            </a:r>
            <a:r>
              <a:rPr lang="en-US" dirty="0"/>
              <a:t> on postman</a:t>
            </a:r>
            <a:endParaRPr lang="th-TH" dirty="0"/>
          </a:p>
        </p:txBody>
      </p:sp>
      <p:pic>
        <p:nvPicPr>
          <p:cNvPr id="3" name="Picture 2">
            <a:extLst>
              <a:ext uri="{FF2B5EF4-FFF2-40B4-BE49-F238E27FC236}">
                <a16:creationId xmlns:a16="http://schemas.microsoft.com/office/drawing/2014/main" id="{E1BB6153-FCAE-49B2-9AD2-7C34B2797304}"/>
              </a:ext>
            </a:extLst>
          </p:cNvPr>
          <p:cNvPicPr>
            <a:picLocks noChangeAspect="1"/>
          </p:cNvPicPr>
          <p:nvPr/>
        </p:nvPicPr>
        <p:blipFill>
          <a:blip r:embed="rId3"/>
          <a:stretch>
            <a:fillRect/>
          </a:stretch>
        </p:blipFill>
        <p:spPr>
          <a:xfrm>
            <a:off x="838200" y="1115568"/>
            <a:ext cx="2648320" cy="1105054"/>
          </a:xfrm>
          <a:prstGeom prst="rect">
            <a:avLst/>
          </a:prstGeom>
        </p:spPr>
      </p:pic>
      <p:sp>
        <p:nvSpPr>
          <p:cNvPr id="4" name="TextBox 3">
            <a:extLst>
              <a:ext uri="{FF2B5EF4-FFF2-40B4-BE49-F238E27FC236}">
                <a16:creationId xmlns:a16="http://schemas.microsoft.com/office/drawing/2014/main" id="{42CDFA2E-2DC2-4493-8BA1-98FE77B90890}"/>
              </a:ext>
            </a:extLst>
          </p:cNvPr>
          <p:cNvSpPr txBox="1"/>
          <p:nvPr/>
        </p:nvSpPr>
        <p:spPr>
          <a:xfrm>
            <a:off x="7470648" y="1115568"/>
            <a:ext cx="4548527" cy="1938992"/>
          </a:xfrm>
          <a:prstGeom prst="rect">
            <a:avLst/>
          </a:prstGeom>
          <a:noFill/>
          <a:ln>
            <a:solidFill>
              <a:schemeClr val="tx1"/>
            </a:solidFill>
          </a:ln>
        </p:spPr>
        <p:txBody>
          <a:bodyPr wrap="square" rtlCol="0">
            <a:spAutoFit/>
          </a:bodyPr>
          <a:lstStyle/>
          <a:p>
            <a:pPr marL="514350" indent="-514350">
              <a:buAutoNum type="arabicPeriod"/>
            </a:pPr>
            <a:r>
              <a:rPr lang="en-US" sz="2400" dirty="0"/>
              <a:t>Import wissdemo01.postman.collection.json to Postman</a:t>
            </a:r>
          </a:p>
          <a:p>
            <a:pPr marL="514350" indent="-514350">
              <a:buAutoNum type="arabicPeriod"/>
            </a:pPr>
            <a:r>
              <a:rPr lang="en-US" sz="2400" dirty="0"/>
              <a:t>Select </a:t>
            </a:r>
            <a:r>
              <a:rPr lang="en-US" sz="2400" dirty="0" err="1"/>
              <a:t>api</a:t>
            </a:r>
            <a:r>
              <a:rPr lang="en-US" sz="2400" dirty="0"/>
              <a:t> for testing</a:t>
            </a:r>
          </a:p>
          <a:p>
            <a:pPr marL="514350" indent="-514350">
              <a:buAutoNum type="arabicPeriod"/>
            </a:pPr>
            <a:r>
              <a:rPr lang="en-US" sz="2400" dirty="0"/>
              <a:t>Change to </a:t>
            </a:r>
            <a:r>
              <a:rPr lang="en-US" sz="2400" dirty="0" err="1"/>
              <a:t>Json</a:t>
            </a:r>
            <a:r>
              <a:rPr lang="en-US" sz="2400" dirty="0"/>
              <a:t> (Easy to read)</a:t>
            </a:r>
            <a:endParaRPr lang="th-TH" dirty="0"/>
          </a:p>
        </p:txBody>
      </p:sp>
      <p:sp>
        <p:nvSpPr>
          <p:cNvPr id="7" name="Rectangle: Rounded Corners 6">
            <a:extLst>
              <a:ext uri="{FF2B5EF4-FFF2-40B4-BE49-F238E27FC236}">
                <a16:creationId xmlns:a16="http://schemas.microsoft.com/office/drawing/2014/main" id="{B6BB7201-A742-45BD-BB96-FB2ABAA9C0FF}"/>
              </a:ext>
            </a:extLst>
          </p:cNvPr>
          <p:cNvSpPr/>
          <p:nvPr/>
        </p:nvSpPr>
        <p:spPr>
          <a:xfrm>
            <a:off x="838200" y="3733014"/>
            <a:ext cx="1188563" cy="2116416"/>
          </a:xfrm>
          <a:prstGeom prst="roundRect">
            <a:avLst>
              <a:gd name="adj" fmla="val 8204"/>
            </a:avLst>
          </a:pr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8" name="Rectangle: Rounded Corners 7">
            <a:extLst>
              <a:ext uri="{FF2B5EF4-FFF2-40B4-BE49-F238E27FC236}">
                <a16:creationId xmlns:a16="http://schemas.microsoft.com/office/drawing/2014/main" id="{595655EB-771F-4908-8724-577EA2AD3360}"/>
              </a:ext>
            </a:extLst>
          </p:cNvPr>
          <p:cNvSpPr/>
          <p:nvPr/>
        </p:nvSpPr>
        <p:spPr>
          <a:xfrm>
            <a:off x="1143000" y="1947184"/>
            <a:ext cx="1682496" cy="273438"/>
          </a:xfrm>
          <a:prstGeom prst="roundRect">
            <a:avLst>
              <a:gd name="adj" fmla="val 8204"/>
            </a:avLst>
          </a:pr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9" name="Flowchart: Connector 8">
            <a:extLst>
              <a:ext uri="{FF2B5EF4-FFF2-40B4-BE49-F238E27FC236}">
                <a16:creationId xmlns:a16="http://schemas.microsoft.com/office/drawing/2014/main" id="{1AF47F00-4D50-4CFD-8086-CC44E6AF54EA}"/>
              </a:ext>
            </a:extLst>
          </p:cNvPr>
          <p:cNvSpPr/>
          <p:nvPr/>
        </p:nvSpPr>
        <p:spPr>
          <a:xfrm>
            <a:off x="3130296" y="1847088"/>
            <a:ext cx="356224" cy="37353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1</a:t>
            </a:r>
            <a:endParaRPr lang="th-TH" dirty="0"/>
          </a:p>
        </p:txBody>
      </p:sp>
      <p:sp>
        <p:nvSpPr>
          <p:cNvPr id="10" name="Flowchart: Connector 9">
            <a:extLst>
              <a:ext uri="{FF2B5EF4-FFF2-40B4-BE49-F238E27FC236}">
                <a16:creationId xmlns:a16="http://schemas.microsoft.com/office/drawing/2014/main" id="{F5A0F4D7-FEE6-4DE4-B33A-231DEEC5A9AE}"/>
              </a:ext>
            </a:extLst>
          </p:cNvPr>
          <p:cNvSpPr/>
          <p:nvPr/>
        </p:nvSpPr>
        <p:spPr>
          <a:xfrm>
            <a:off x="1577721" y="3299651"/>
            <a:ext cx="356224" cy="37353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2</a:t>
            </a:r>
            <a:endParaRPr lang="th-TH" dirty="0"/>
          </a:p>
        </p:txBody>
      </p:sp>
      <p:sp>
        <p:nvSpPr>
          <p:cNvPr id="11" name="Rectangle: Rounded Corners 10">
            <a:extLst>
              <a:ext uri="{FF2B5EF4-FFF2-40B4-BE49-F238E27FC236}">
                <a16:creationId xmlns:a16="http://schemas.microsoft.com/office/drawing/2014/main" id="{112F9528-297C-4DD6-A916-615A450DD26F}"/>
              </a:ext>
            </a:extLst>
          </p:cNvPr>
          <p:cNvSpPr/>
          <p:nvPr/>
        </p:nvSpPr>
        <p:spPr>
          <a:xfrm>
            <a:off x="2714127" y="3733014"/>
            <a:ext cx="516754" cy="328446"/>
          </a:xfrm>
          <a:prstGeom prst="roundRect">
            <a:avLst>
              <a:gd name="adj" fmla="val 8204"/>
            </a:avLst>
          </a:pr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15" name="Flowchart: Connector 14">
            <a:extLst>
              <a:ext uri="{FF2B5EF4-FFF2-40B4-BE49-F238E27FC236}">
                <a16:creationId xmlns:a16="http://schemas.microsoft.com/office/drawing/2014/main" id="{278D5997-EF7D-458C-9B09-45B611150F3A}"/>
              </a:ext>
            </a:extLst>
          </p:cNvPr>
          <p:cNvSpPr/>
          <p:nvPr/>
        </p:nvSpPr>
        <p:spPr>
          <a:xfrm>
            <a:off x="3308408" y="3687926"/>
            <a:ext cx="356224" cy="37353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3</a:t>
            </a:r>
            <a:endParaRPr lang="th-TH" dirty="0"/>
          </a:p>
        </p:txBody>
      </p:sp>
    </p:spTree>
    <p:extLst>
      <p:ext uri="{BB962C8B-B14F-4D97-AF65-F5344CB8AC3E}">
        <p14:creationId xmlns:p14="http://schemas.microsoft.com/office/powerpoint/2010/main" val="3724389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233DCC-07BF-48DF-874F-C9B119E2EE42}"/>
              </a:ext>
            </a:extLst>
          </p:cNvPr>
          <p:cNvSpPr>
            <a:spLocks noGrp="1"/>
          </p:cNvSpPr>
          <p:nvPr>
            <p:ph type="title"/>
          </p:nvPr>
        </p:nvSpPr>
        <p:spPr/>
        <p:txBody>
          <a:bodyPr/>
          <a:lstStyle/>
          <a:p>
            <a:r>
              <a:rPr lang="en-US" dirty="0"/>
              <a:t>Step to dev for Store Procedure</a:t>
            </a:r>
            <a:endParaRPr lang="th-TH" dirty="0"/>
          </a:p>
        </p:txBody>
      </p:sp>
      <p:sp>
        <p:nvSpPr>
          <p:cNvPr id="3" name="Rectangle 2">
            <a:extLst>
              <a:ext uri="{FF2B5EF4-FFF2-40B4-BE49-F238E27FC236}">
                <a16:creationId xmlns:a16="http://schemas.microsoft.com/office/drawing/2014/main" id="{C446DA53-BF83-4BDF-8D9B-D0901E4FF25C}"/>
              </a:ext>
            </a:extLst>
          </p:cNvPr>
          <p:cNvSpPr/>
          <p:nvPr/>
        </p:nvSpPr>
        <p:spPr>
          <a:xfrm>
            <a:off x="8851392" y="1133856"/>
            <a:ext cx="3182112" cy="523036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14350" indent="-514350">
              <a:buAutoNum type="arabicPeriod"/>
            </a:pPr>
            <a:r>
              <a:rPr lang="en-US" sz="1800" dirty="0">
                <a:solidFill>
                  <a:schemeClr val="tx1"/>
                </a:solidFill>
              </a:rPr>
              <a:t>Read and Update spec in Excel Online: </a:t>
            </a:r>
            <a:r>
              <a:rPr lang="en-US" sz="1200" dirty="0">
                <a:hlinkClick r:id="rId2"/>
              </a:rPr>
              <a:t>WEB_IT_OPERATION_SELF-SERVICE_20211222.xlsx</a:t>
            </a:r>
            <a:endParaRPr lang="en-US" sz="1800" dirty="0">
              <a:solidFill>
                <a:schemeClr val="tx1"/>
              </a:solidFill>
            </a:endParaRPr>
          </a:p>
          <a:p>
            <a:pPr marL="514350" indent="-514350">
              <a:buAutoNum type="arabicPeriod"/>
            </a:pPr>
            <a:r>
              <a:rPr lang="en-US" sz="1800" dirty="0">
                <a:solidFill>
                  <a:schemeClr val="tx1"/>
                </a:solidFill>
              </a:rPr>
              <a:t>Make SQL file e.g., database/</a:t>
            </a:r>
            <a:r>
              <a:rPr lang="en-US" sz="1800" dirty="0" err="1">
                <a:solidFill>
                  <a:schemeClr val="tx1"/>
                </a:solidFill>
              </a:rPr>
              <a:t>sqlqueries</a:t>
            </a:r>
            <a:r>
              <a:rPr lang="en-US" sz="1800" dirty="0">
                <a:solidFill>
                  <a:schemeClr val="tx1"/>
                </a:solidFill>
              </a:rPr>
              <a:t>/</a:t>
            </a:r>
            <a:r>
              <a:rPr lang="en-US" sz="1800" dirty="0" err="1">
                <a:solidFill>
                  <a:schemeClr val="tx1"/>
                </a:solidFill>
              </a:rPr>
              <a:t>mssql</a:t>
            </a:r>
            <a:r>
              <a:rPr lang="en-US" sz="1800" dirty="0">
                <a:solidFill>
                  <a:schemeClr val="tx1"/>
                </a:solidFill>
              </a:rPr>
              <a:t>-</a:t>
            </a:r>
            <a:r>
              <a:rPr lang="en-US" sz="1800" dirty="0" err="1">
                <a:solidFill>
                  <a:schemeClr val="tx1"/>
                </a:solidFill>
              </a:rPr>
              <a:t>sp</a:t>
            </a:r>
            <a:r>
              <a:rPr lang="en-US" sz="1800" dirty="0">
                <a:solidFill>
                  <a:schemeClr val="tx1"/>
                </a:solidFill>
              </a:rPr>
              <a:t>-report</a:t>
            </a:r>
          </a:p>
          <a:p>
            <a:pPr marL="514350" indent="-514350">
              <a:buAutoNum type="arabicPeriod"/>
            </a:pPr>
            <a:r>
              <a:rPr lang="en-US" sz="1800" dirty="0">
                <a:solidFill>
                  <a:schemeClr val="tx1"/>
                </a:solidFill>
              </a:rPr>
              <a:t>Create Store procedure  on SQL Management studio</a:t>
            </a:r>
          </a:p>
          <a:p>
            <a:pPr marL="514350" indent="-514350">
              <a:buAutoNum type="arabicPeriod"/>
            </a:pPr>
            <a:r>
              <a:rPr lang="en-US" sz="1800" dirty="0">
                <a:solidFill>
                  <a:schemeClr val="tx1"/>
                </a:solidFill>
              </a:rPr>
              <a:t>Test on SQL Management studio</a:t>
            </a:r>
          </a:p>
          <a:p>
            <a:pPr marL="514350" indent="-514350">
              <a:buAutoNum type="arabicPeriod"/>
            </a:pPr>
            <a:r>
              <a:rPr lang="en-US" sz="1800" dirty="0">
                <a:solidFill>
                  <a:schemeClr val="tx1"/>
                </a:solidFill>
              </a:rPr>
              <a:t>Push code to git</a:t>
            </a:r>
          </a:p>
          <a:p>
            <a:endParaRPr lang="en-US" sz="1800" dirty="0">
              <a:solidFill>
                <a:schemeClr val="tx1"/>
              </a:solidFill>
            </a:endParaRPr>
          </a:p>
          <a:p>
            <a:r>
              <a:rPr lang="en-US" sz="1800" dirty="0">
                <a:solidFill>
                  <a:schemeClr val="tx1"/>
                </a:solidFill>
              </a:rPr>
              <a:t>Note.</a:t>
            </a:r>
          </a:p>
          <a:p>
            <a:pPr marL="514350" indent="-514350">
              <a:buAutoNum type="alphaUcPeriod"/>
            </a:pPr>
            <a:r>
              <a:rPr lang="en-US" sz="1800" dirty="0">
                <a:solidFill>
                  <a:schemeClr val="tx1"/>
                </a:solidFill>
              </a:rPr>
              <a:t>Put sample code in bottom</a:t>
            </a:r>
          </a:p>
          <a:p>
            <a:pPr marL="514350" indent="-514350">
              <a:buAutoNum type="alphaUcPeriod"/>
            </a:pPr>
            <a:r>
              <a:rPr lang="en-US" sz="1800" dirty="0">
                <a:solidFill>
                  <a:schemeClr val="tx1"/>
                </a:solidFill>
              </a:rPr>
              <a:t>Basic Parameters are </a:t>
            </a:r>
            <a:r>
              <a:rPr lang="en-US" sz="1800" dirty="0" err="1">
                <a:solidFill>
                  <a:schemeClr val="tx1"/>
                </a:solidFill>
              </a:rPr>
              <a:t>start_date</a:t>
            </a:r>
            <a:r>
              <a:rPr lang="en-US" sz="1800" dirty="0">
                <a:solidFill>
                  <a:schemeClr val="tx1"/>
                </a:solidFill>
              </a:rPr>
              <a:t>, </a:t>
            </a:r>
            <a:r>
              <a:rPr lang="en-US" sz="1800" dirty="0" err="1">
                <a:solidFill>
                  <a:schemeClr val="tx1"/>
                </a:solidFill>
              </a:rPr>
              <a:t>end_date</a:t>
            </a:r>
            <a:r>
              <a:rPr lang="en-US" sz="1800" dirty="0">
                <a:solidFill>
                  <a:schemeClr val="tx1"/>
                </a:solidFill>
              </a:rPr>
              <a:t>, </a:t>
            </a:r>
            <a:r>
              <a:rPr lang="en-US" sz="1800" dirty="0" err="1">
                <a:solidFill>
                  <a:schemeClr val="tx1"/>
                </a:solidFill>
              </a:rPr>
              <a:t>doc_num</a:t>
            </a:r>
            <a:r>
              <a:rPr lang="en-US" sz="1800" dirty="0">
                <a:solidFill>
                  <a:schemeClr val="tx1"/>
                </a:solidFill>
              </a:rPr>
              <a:t>, and </a:t>
            </a:r>
            <a:r>
              <a:rPr lang="en-US" sz="1800" dirty="0" err="1">
                <a:solidFill>
                  <a:schemeClr val="tx1"/>
                </a:solidFill>
              </a:rPr>
              <a:t>record_count</a:t>
            </a:r>
            <a:endParaRPr lang="en-US" sz="1800" dirty="0">
              <a:solidFill>
                <a:schemeClr val="tx1"/>
              </a:solidFill>
            </a:endParaRPr>
          </a:p>
          <a:p>
            <a:pPr marL="514350" indent="-514350">
              <a:buAutoNum type="alphaUcPeriod"/>
            </a:pPr>
            <a:endParaRPr lang="en-US" sz="1800" dirty="0">
              <a:solidFill>
                <a:schemeClr val="tx1"/>
              </a:solidFill>
            </a:endParaRPr>
          </a:p>
        </p:txBody>
      </p:sp>
      <p:pic>
        <p:nvPicPr>
          <p:cNvPr id="5" name="Picture 4">
            <a:extLst>
              <a:ext uri="{FF2B5EF4-FFF2-40B4-BE49-F238E27FC236}">
                <a16:creationId xmlns:a16="http://schemas.microsoft.com/office/drawing/2014/main" id="{029C9E73-9647-4A79-9D3D-39D7C1C9B77C}"/>
              </a:ext>
            </a:extLst>
          </p:cNvPr>
          <p:cNvPicPr>
            <a:picLocks noChangeAspect="1"/>
          </p:cNvPicPr>
          <p:nvPr/>
        </p:nvPicPr>
        <p:blipFill>
          <a:blip r:embed="rId3"/>
          <a:stretch>
            <a:fillRect/>
          </a:stretch>
        </p:blipFill>
        <p:spPr>
          <a:xfrm>
            <a:off x="318907" y="932688"/>
            <a:ext cx="5531162" cy="3271667"/>
          </a:xfrm>
          <a:prstGeom prst="rect">
            <a:avLst/>
          </a:prstGeom>
        </p:spPr>
      </p:pic>
      <p:pic>
        <p:nvPicPr>
          <p:cNvPr id="7" name="Picture 6">
            <a:extLst>
              <a:ext uri="{FF2B5EF4-FFF2-40B4-BE49-F238E27FC236}">
                <a16:creationId xmlns:a16="http://schemas.microsoft.com/office/drawing/2014/main" id="{BEB0C3A7-FF0F-435F-8C38-AFDBF4ACE9E4}"/>
              </a:ext>
            </a:extLst>
          </p:cNvPr>
          <p:cNvPicPr>
            <a:picLocks noChangeAspect="1"/>
          </p:cNvPicPr>
          <p:nvPr/>
        </p:nvPicPr>
        <p:blipFill>
          <a:blip r:embed="rId4"/>
          <a:stretch>
            <a:fillRect/>
          </a:stretch>
        </p:blipFill>
        <p:spPr>
          <a:xfrm>
            <a:off x="4480136" y="2700664"/>
            <a:ext cx="4139957" cy="3663560"/>
          </a:xfrm>
          <a:prstGeom prst="rect">
            <a:avLst/>
          </a:prstGeom>
        </p:spPr>
      </p:pic>
      <p:sp>
        <p:nvSpPr>
          <p:cNvPr id="8" name="Rectangle: Rounded Corners 7">
            <a:extLst>
              <a:ext uri="{FF2B5EF4-FFF2-40B4-BE49-F238E27FC236}">
                <a16:creationId xmlns:a16="http://schemas.microsoft.com/office/drawing/2014/main" id="{F6237E03-E132-4C1D-BC16-65D127337EB5}"/>
              </a:ext>
            </a:extLst>
          </p:cNvPr>
          <p:cNvSpPr/>
          <p:nvPr/>
        </p:nvSpPr>
        <p:spPr>
          <a:xfrm>
            <a:off x="387151" y="2158361"/>
            <a:ext cx="1620758" cy="1414398"/>
          </a:xfrm>
          <a:prstGeom prst="roundRect">
            <a:avLst>
              <a:gd name="adj" fmla="val 0"/>
            </a:avLst>
          </a:prstGeom>
          <a:noFill/>
          <a:ln w="254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9" name="Rectangle: Rounded Corners 8">
            <a:extLst>
              <a:ext uri="{FF2B5EF4-FFF2-40B4-BE49-F238E27FC236}">
                <a16:creationId xmlns:a16="http://schemas.microsoft.com/office/drawing/2014/main" id="{8C2AF2AE-5DD8-443C-9375-54B286A31ABB}"/>
              </a:ext>
            </a:extLst>
          </p:cNvPr>
          <p:cNvSpPr/>
          <p:nvPr/>
        </p:nvSpPr>
        <p:spPr>
          <a:xfrm>
            <a:off x="4549950" y="2681204"/>
            <a:ext cx="3839905" cy="2522392"/>
          </a:xfrm>
          <a:prstGeom prst="roundRect">
            <a:avLst>
              <a:gd name="adj" fmla="val 0"/>
            </a:avLst>
          </a:prstGeom>
          <a:noFill/>
          <a:ln w="254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10" name="Rectangle: Rounded Corners 9">
            <a:extLst>
              <a:ext uri="{FF2B5EF4-FFF2-40B4-BE49-F238E27FC236}">
                <a16:creationId xmlns:a16="http://schemas.microsoft.com/office/drawing/2014/main" id="{C14FC3C5-B5A1-4DAD-AEB7-24E3798D0B00}"/>
              </a:ext>
            </a:extLst>
          </p:cNvPr>
          <p:cNvSpPr/>
          <p:nvPr/>
        </p:nvSpPr>
        <p:spPr>
          <a:xfrm>
            <a:off x="4549950" y="5298470"/>
            <a:ext cx="3839905" cy="1107418"/>
          </a:xfrm>
          <a:prstGeom prst="roundRect">
            <a:avLst>
              <a:gd name="adj" fmla="val 0"/>
            </a:avLst>
          </a:prstGeom>
          <a:noFill/>
          <a:ln w="254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11" name="Flowchart: Connector 10">
            <a:extLst>
              <a:ext uri="{FF2B5EF4-FFF2-40B4-BE49-F238E27FC236}">
                <a16:creationId xmlns:a16="http://schemas.microsoft.com/office/drawing/2014/main" id="{43596A6B-5B49-4579-8951-B9B932D26111}"/>
              </a:ext>
            </a:extLst>
          </p:cNvPr>
          <p:cNvSpPr/>
          <p:nvPr/>
        </p:nvSpPr>
        <p:spPr>
          <a:xfrm>
            <a:off x="1651685" y="3698845"/>
            <a:ext cx="356224" cy="37353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2</a:t>
            </a:r>
            <a:endParaRPr lang="th-TH" dirty="0"/>
          </a:p>
        </p:txBody>
      </p:sp>
      <p:pic>
        <p:nvPicPr>
          <p:cNvPr id="14" name="Picture 13">
            <a:extLst>
              <a:ext uri="{FF2B5EF4-FFF2-40B4-BE49-F238E27FC236}">
                <a16:creationId xmlns:a16="http://schemas.microsoft.com/office/drawing/2014/main" id="{593ED3EB-6163-429A-9333-642AB057B4EF}"/>
              </a:ext>
            </a:extLst>
          </p:cNvPr>
          <p:cNvPicPr>
            <a:picLocks noChangeAspect="1"/>
          </p:cNvPicPr>
          <p:nvPr/>
        </p:nvPicPr>
        <p:blipFill>
          <a:blip r:embed="rId5"/>
          <a:stretch>
            <a:fillRect/>
          </a:stretch>
        </p:blipFill>
        <p:spPr>
          <a:xfrm>
            <a:off x="387152" y="4330442"/>
            <a:ext cx="2299488" cy="2176944"/>
          </a:xfrm>
          <a:prstGeom prst="rect">
            <a:avLst/>
          </a:prstGeom>
        </p:spPr>
      </p:pic>
      <p:sp>
        <p:nvSpPr>
          <p:cNvPr id="15" name="Rectangle: Rounded Corners 14">
            <a:extLst>
              <a:ext uri="{FF2B5EF4-FFF2-40B4-BE49-F238E27FC236}">
                <a16:creationId xmlns:a16="http://schemas.microsoft.com/office/drawing/2014/main" id="{6F3F2744-BCF9-4CD9-8D6C-105D1E77CBCF}"/>
              </a:ext>
            </a:extLst>
          </p:cNvPr>
          <p:cNvSpPr/>
          <p:nvPr/>
        </p:nvSpPr>
        <p:spPr>
          <a:xfrm>
            <a:off x="387150" y="4299816"/>
            <a:ext cx="2369303" cy="2207570"/>
          </a:xfrm>
          <a:prstGeom prst="roundRect">
            <a:avLst>
              <a:gd name="adj" fmla="val 0"/>
            </a:avLst>
          </a:prstGeom>
          <a:noFill/>
          <a:ln w="254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16" name="Flowchart: Connector 15">
            <a:extLst>
              <a:ext uri="{FF2B5EF4-FFF2-40B4-BE49-F238E27FC236}">
                <a16:creationId xmlns:a16="http://schemas.microsoft.com/office/drawing/2014/main" id="{CC37733F-D21E-453B-82FB-9969811EE9A3}"/>
              </a:ext>
            </a:extLst>
          </p:cNvPr>
          <p:cNvSpPr/>
          <p:nvPr/>
        </p:nvSpPr>
        <p:spPr>
          <a:xfrm>
            <a:off x="2852892" y="4299816"/>
            <a:ext cx="356224" cy="37353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1</a:t>
            </a:r>
            <a:endParaRPr lang="th-TH" dirty="0"/>
          </a:p>
        </p:txBody>
      </p:sp>
      <p:sp>
        <p:nvSpPr>
          <p:cNvPr id="17" name="Flowchart: Connector 16">
            <a:extLst>
              <a:ext uri="{FF2B5EF4-FFF2-40B4-BE49-F238E27FC236}">
                <a16:creationId xmlns:a16="http://schemas.microsoft.com/office/drawing/2014/main" id="{AE4F813E-DB81-4B1A-AB6E-4BC877D44603}"/>
              </a:ext>
            </a:extLst>
          </p:cNvPr>
          <p:cNvSpPr/>
          <p:nvPr/>
        </p:nvSpPr>
        <p:spPr>
          <a:xfrm>
            <a:off x="7746688" y="2948839"/>
            <a:ext cx="356224" cy="37353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3</a:t>
            </a:r>
            <a:endParaRPr lang="th-TH" dirty="0"/>
          </a:p>
        </p:txBody>
      </p:sp>
      <p:sp>
        <p:nvSpPr>
          <p:cNvPr id="18" name="Flowchart: Connector 17">
            <a:extLst>
              <a:ext uri="{FF2B5EF4-FFF2-40B4-BE49-F238E27FC236}">
                <a16:creationId xmlns:a16="http://schemas.microsoft.com/office/drawing/2014/main" id="{8232794D-5F4C-4135-A96A-962BE74FF80E}"/>
              </a:ext>
            </a:extLst>
          </p:cNvPr>
          <p:cNvSpPr/>
          <p:nvPr/>
        </p:nvSpPr>
        <p:spPr>
          <a:xfrm>
            <a:off x="7845262" y="6032354"/>
            <a:ext cx="356224" cy="37353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4</a:t>
            </a:r>
            <a:endParaRPr lang="th-TH" dirty="0"/>
          </a:p>
        </p:txBody>
      </p:sp>
      <p:sp>
        <p:nvSpPr>
          <p:cNvPr id="19" name="Flowchart: Connector 18">
            <a:extLst>
              <a:ext uri="{FF2B5EF4-FFF2-40B4-BE49-F238E27FC236}">
                <a16:creationId xmlns:a16="http://schemas.microsoft.com/office/drawing/2014/main" id="{94150629-D38C-4AAD-A5B2-72A9F672693F}"/>
              </a:ext>
            </a:extLst>
          </p:cNvPr>
          <p:cNvSpPr/>
          <p:nvPr/>
        </p:nvSpPr>
        <p:spPr>
          <a:xfrm>
            <a:off x="7367777" y="5331359"/>
            <a:ext cx="356224" cy="373534"/>
          </a:xfrm>
          <a:prstGeom prst="flowChartConnector">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B</a:t>
            </a:r>
            <a:endParaRPr lang="th-TH" dirty="0"/>
          </a:p>
        </p:txBody>
      </p:sp>
      <p:sp>
        <p:nvSpPr>
          <p:cNvPr id="20" name="Rectangle: Rounded Corners 19">
            <a:extLst>
              <a:ext uri="{FF2B5EF4-FFF2-40B4-BE49-F238E27FC236}">
                <a16:creationId xmlns:a16="http://schemas.microsoft.com/office/drawing/2014/main" id="{F1A40ADE-AA2C-4857-B0E4-3A9741364461}"/>
              </a:ext>
            </a:extLst>
          </p:cNvPr>
          <p:cNvSpPr/>
          <p:nvPr/>
        </p:nvSpPr>
        <p:spPr>
          <a:xfrm>
            <a:off x="4665070" y="3941063"/>
            <a:ext cx="2182800" cy="499225"/>
          </a:xfrm>
          <a:prstGeom prst="roundRect">
            <a:avLst>
              <a:gd name="adj" fmla="val 0"/>
            </a:avLst>
          </a:prstGeom>
          <a:noFill/>
          <a:ln w="254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21" name="Flowchart: Connector 20">
            <a:extLst>
              <a:ext uri="{FF2B5EF4-FFF2-40B4-BE49-F238E27FC236}">
                <a16:creationId xmlns:a16="http://schemas.microsoft.com/office/drawing/2014/main" id="{FEBC70D0-89F1-4A65-8E6B-A12D7AC1BD6B}"/>
              </a:ext>
            </a:extLst>
          </p:cNvPr>
          <p:cNvSpPr/>
          <p:nvPr/>
        </p:nvSpPr>
        <p:spPr>
          <a:xfrm>
            <a:off x="6941739" y="3977920"/>
            <a:ext cx="356224" cy="373534"/>
          </a:xfrm>
          <a:prstGeom prst="flowChartConnector">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A</a:t>
            </a:r>
            <a:endParaRPr lang="th-TH" dirty="0"/>
          </a:p>
        </p:txBody>
      </p:sp>
      <p:sp>
        <p:nvSpPr>
          <p:cNvPr id="22" name="Rectangle: Rounded Corners 21">
            <a:extLst>
              <a:ext uri="{FF2B5EF4-FFF2-40B4-BE49-F238E27FC236}">
                <a16:creationId xmlns:a16="http://schemas.microsoft.com/office/drawing/2014/main" id="{055BC7CD-50E8-4EA0-88C4-96185C0CC78D}"/>
              </a:ext>
            </a:extLst>
          </p:cNvPr>
          <p:cNvSpPr/>
          <p:nvPr/>
        </p:nvSpPr>
        <p:spPr>
          <a:xfrm>
            <a:off x="4671239" y="5342498"/>
            <a:ext cx="2626724" cy="139113"/>
          </a:xfrm>
          <a:prstGeom prst="roundRect">
            <a:avLst>
              <a:gd name="adj" fmla="val 0"/>
            </a:avLst>
          </a:prstGeom>
          <a:noFill/>
          <a:ln w="254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Tree>
    <p:extLst>
      <p:ext uri="{BB962C8B-B14F-4D97-AF65-F5344CB8AC3E}">
        <p14:creationId xmlns:p14="http://schemas.microsoft.com/office/powerpoint/2010/main" val="11425758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C37AA-13E9-4440-8B3C-FCE617791538}"/>
              </a:ext>
            </a:extLst>
          </p:cNvPr>
          <p:cNvSpPr>
            <a:spLocks noGrp="1"/>
          </p:cNvSpPr>
          <p:nvPr>
            <p:ph type="title"/>
          </p:nvPr>
        </p:nvSpPr>
        <p:spPr/>
        <p:txBody>
          <a:bodyPr/>
          <a:lstStyle/>
          <a:p>
            <a:r>
              <a:rPr lang="en-US" dirty="0"/>
              <a:t>How to dev </a:t>
            </a:r>
            <a:r>
              <a:rPr lang="en-US" dirty="0" err="1"/>
              <a:t>api</a:t>
            </a:r>
            <a:r>
              <a:rPr lang="en-US" dirty="0"/>
              <a:t> for Basic Report?</a:t>
            </a:r>
            <a:endParaRPr lang="th-TH" dirty="0"/>
          </a:p>
        </p:txBody>
      </p:sp>
      <p:sp>
        <p:nvSpPr>
          <p:cNvPr id="3" name="Rectangle 2">
            <a:extLst>
              <a:ext uri="{FF2B5EF4-FFF2-40B4-BE49-F238E27FC236}">
                <a16:creationId xmlns:a16="http://schemas.microsoft.com/office/drawing/2014/main" id="{798A8B79-679E-40CE-9CAF-B01101548E71}"/>
              </a:ext>
            </a:extLst>
          </p:cNvPr>
          <p:cNvSpPr/>
          <p:nvPr/>
        </p:nvSpPr>
        <p:spPr>
          <a:xfrm>
            <a:off x="8851392" y="1133856"/>
            <a:ext cx="3182112" cy="523036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tx1"/>
                </a:solidFill>
              </a:rPr>
              <a:t>Prerequisite</a:t>
            </a:r>
          </a:p>
          <a:p>
            <a:pPr marL="514350" indent="-514350">
              <a:buAutoNum type="arabicPeriod"/>
            </a:pPr>
            <a:r>
              <a:rPr lang="en-US" sz="1600" dirty="0">
                <a:solidFill>
                  <a:schemeClr val="tx1"/>
                </a:solidFill>
              </a:rPr>
              <a:t>Pull git as last version</a:t>
            </a:r>
          </a:p>
          <a:p>
            <a:pPr marL="514350" indent="-514350">
              <a:buAutoNum type="arabicPeriod"/>
            </a:pPr>
            <a:r>
              <a:rPr lang="en-US" sz="1600" dirty="0">
                <a:solidFill>
                  <a:schemeClr val="tx1"/>
                </a:solidFill>
              </a:rPr>
              <a:t>Open routes/</a:t>
            </a:r>
            <a:r>
              <a:rPr lang="en-US" sz="1600" dirty="0" err="1">
                <a:solidFill>
                  <a:schemeClr val="tx1"/>
                </a:solidFill>
              </a:rPr>
              <a:t>api.php</a:t>
            </a:r>
            <a:endParaRPr lang="en-US" sz="1600" dirty="0">
              <a:solidFill>
                <a:schemeClr val="tx1"/>
              </a:solidFill>
            </a:endParaRPr>
          </a:p>
          <a:p>
            <a:pPr marL="514350" indent="-514350">
              <a:buAutoNum type="arabicPeriod"/>
            </a:pPr>
            <a:r>
              <a:rPr lang="en-US" sz="1600" dirty="0">
                <a:solidFill>
                  <a:schemeClr val="tx1"/>
                </a:solidFill>
              </a:rPr>
              <a:t>SQL Server Driver on </a:t>
            </a:r>
            <a:r>
              <a:rPr lang="en-US" sz="1600" dirty="0" err="1">
                <a:solidFill>
                  <a:schemeClr val="tx1"/>
                </a:solidFill>
              </a:rPr>
              <a:t>php</a:t>
            </a:r>
            <a:r>
              <a:rPr lang="en-US" sz="1600" dirty="0">
                <a:solidFill>
                  <a:schemeClr val="tx1"/>
                </a:solidFill>
              </a:rPr>
              <a:t> (copy drive to </a:t>
            </a:r>
            <a:r>
              <a:rPr lang="en-US" sz="1600" dirty="0" err="1">
                <a:solidFill>
                  <a:schemeClr val="tx1"/>
                </a:solidFill>
              </a:rPr>
              <a:t>etc</a:t>
            </a:r>
            <a:r>
              <a:rPr lang="en-US" sz="1600" dirty="0">
                <a:solidFill>
                  <a:schemeClr val="tx1"/>
                </a:solidFill>
              </a:rPr>
              <a:t>, edit </a:t>
            </a:r>
            <a:r>
              <a:rPr lang="en-US" sz="1600" dirty="0" err="1">
                <a:solidFill>
                  <a:schemeClr val="tx1"/>
                </a:solidFill>
              </a:rPr>
              <a:t>config.php</a:t>
            </a:r>
            <a:r>
              <a:rPr lang="en-US" sz="1600" dirty="0">
                <a:solidFill>
                  <a:schemeClr val="tx1"/>
                </a:solidFill>
              </a:rPr>
              <a:t> )</a:t>
            </a:r>
          </a:p>
          <a:p>
            <a:r>
              <a:rPr lang="en-US" sz="1600" dirty="0">
                <a:solidFill>
                  <a:schemeClr val="tx1"/>
                </a:solidFill>
              </a:rPr>
              <a:t>How to code ?</a:t>
            </a:r>
          </a:p>
          <a:p>
            <a:pPr marL="342900" indent="-342900">
              <a:buAutoNum type="arabicPeriod"/>
            </a:pPr>
            <a:r>
              <a:rPr lang="en-US" sz="1600" dirty="0">
                <a:solidFill>
                  <a:schemeClr val="tx1"/>
                </a:solidFill>
              </a:rPr>
              <a:t>Store procedure name (DATABASE)</a:t>
            </a:r>
          </a:p>
          <a:p>
            <a:pPr marL="342900" indent="-342900">
              <a:buAutoNum type="arabicPeriod"/>
            </a:pPr>
            <a:r>
              <a:rPr lang="en-US" sz="1600" dirty="0">
                <a:solidFill>
                  <a:schemeClr val="tx1"/>
                </a:solidFill>
              </a:rPr>
              <a:t> Sample </a:t>
            </a:r>
            <a:r>
              <a:rPr lang="en-US" sz="1600" dirty="0" err="1">
                <a:solidFill>
                  <a:schemeClr val="tx1"/>
                </a:solidFill>
              </a:rPr>
              <a:t>api</a:t>
            </a:r>
            <a:r>
              <a:rPr lang="en-US" sz="1600" dirty="0">
                <a:solidFill>
                  <a:schemeClr val="tx1"/>
                </a:solidFill>
              </a:rPr>
              <a:t> URL (need to deploy to web server to run but you can run on URL Fill parameters</a:t>
            </a:r>
          </a:p>
          <a:p>
            <a:pPr marL="342900" indent="-342900">
              <a:buAutoNum type="arabicPeriod"/>
            </a:pPr>
            <a:r>
              <a:rPr lang="en-US" sz="1600" dirty="0">
                <a:solidFill>
                  <a:schemeClr val="tx1"/>
                </a:solidFill>
              </a:rPr>
              <a:t>Call store procedure and return </a:t>
            </a:r>
            <a:r>
              <a:rPr lang="en-US" sz="1600" dirty="0" err="1">
                <a:solidFill>
                  <a:schemeClr val="tx1"/>
                </a:solidFill>
              </a:rPr>
              <a:t>json</a:t>
            </a:r>
            <a:r>
              <a:rPr lang="en-US" sz="1600" dirty="0">
                <a:solidFill>
                  <a:schemeClr val="tx1"/>
                </a:solidFill>
              </a:rPr>
              <a:t> result </a:t>
            </a:r>
          </a:p>
          <a:p>
            <a:pPr marL="342900" indent="-342900">
              <a:buFontTx/>
              <a:buAutoNum type="arabicPeriod"/>
            </a:pPr>
            <a:r>
              <a:rPr lang="en-US" sz="1600" dirty="0">
                <a:solidFill>
                  <a:schemeClr val="tx1"/>
                </a:solidFill>
              </a:rPr>
              <a:t>Run </a:t>
            </a:r>
            <a:r>
              <a:rPr lang="en-US" sz="1600" dirty="0" err="1">
                <a:solidFill>
                  <a:schemeClr val="tx1"/>
                </a:solidFill>
              </a:rPr>
              <a:t>php</a:t>
            </a:r>
            <a:r>
              <a:rPr lang="en-US" sz="1600" dirty="0">
                <a:solidFill>
                  <a:schemeClr val="tx1"/>
                </a:solidFill>
              </a:rPr>
              <a:t> artisan service</a:t>
            </a:r>
          </a:p>
          <a:p>
            <a:pPr marL="342900" indent="-342900">
              <a:buFontTx/>
              <a:buAutoNum type="arabicPeriod"/>
            </a:pPr>
            <a:r>
              <a:rPr lang="en-US" sz="1600" dirty="0">
                <a:solidFill>
                  <a:schemeClr val="tx1"/>
                </a:solidFill>
              </a:rPr>
              <a:t>Test on URL e.g. </a:t>
            </a:r>
            <a:r>
              <a:rPr lang="en-US" sz="1600" dirty="0">
                <a:solidFill>
                  <a:schemeClr val="tx1"/>
                </a:solidFill>
                <a:hlinkClick r:id="rId2"/>
              </a:rPr>
              <a:t>http://127.0.0.1:8000/api/report_budget_checking_obj/doc_num=F400&amp;start_date=20190101&amp;end_date=20220225&amp;max_record=100/doc_type=0</a:t>
            </a:r>
            <a:endParaRPr lang="en-US" sz="1600" dirty="0">
              <a:solidFill>
                <a:schemeClr val="tx1"/>
              </a:solidFill>
            </a:endParaRPr>
          </a:p>
        </p:txBody>
      </p:sp>
      <p:pic>
        <p:nvPicPr>
          <p:cNvPr id="5" name="Picture 4">
            <a:extLst>
              <a:ext uri="{FF2B5EF4-FFF2-40B4-BE49-F238E27FC236}">
                <a16:creationId xmlns:a16="http://schemas.microsoft.com/office/drawing/2014/main" id="{CC13E968-0E04-46DB-8ADD-9B84DD52A37D}"/>
              </a:ext>
            </a:extLst>
          </p:cNvPr>
          <p:cNvPicPr>
            <a:picLocks noChangeAspect="1"/>
          </p:cNvPicPr>
          <p:nvPr/>
        </p:nvPicPr>
        <p:blipFill>
          <a:blip r:embed="rId3"/>
          <a:stretch>
            <a:fillRect/>
          </a:stretch>
        </p:blipFill>
        <p:spPr>
          <a:xfrm>
            <a:off x="114550" y="905255"/>
            <a:ext cx="3103569" cy="1947673"/>
          </a:xfrm>
          <a:prstGeom prst="rect">
            <a:avLst/>
          </a:prstGeom>
        </p:spPr>
      </p:pic>
      <p:sp>
        <p:nvSpPr>
          <p:cNvPr id="7" name="Rectangle: Rounded Corners 6">
            <a:extLst>
              <a:ext uri="{FF2B5EF4-FFF2-40B4-BE49-F238E27FC236}">
                <a16:creationId xmlns:a16="http://schemas.microsoft.com/office/drawing/2014/main" id="{F62F568B-2FF4-4E88-9731-282DD4CE5AB2}"/>
              </a:ext>
            </a:extLst>
          </p:cNvPr>
          <p:cNvSpPr/>
          <p:nvPr/>
        </p:nvSpPr>
        <p:spPr>
          <a:xfrm>
            <a:off x="190302" y="2595563"/>
            <a:ext cx="822524" cy="152399"/>
          </a:xfrm>
          <a:prstGeom prst="roundRect">
            <a:avLst>
              <a:gd name="adj" fmla="val 0"/>
            </a:avLst>
          </a:prstGeom>
          <a:noFill/>
          <a:ln w="254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10" name="Rectangle: Rounded Corners 9">
            <a:extLst>
              <a:ext uri="{FF2B5EF4-FFF2-40B4-BE49-F238E27FC236}">
                <a16:creationId xmlns:a16="http://schemas.microsoft.com/office/drawing/2014/main" id="{04351765-F339-4AE3-80A8-2CD76DE2DC05}"/>
              </a:ext>
            </a:extLst>
          </p:cNvPr>
          <p:cNvSpPr/>
          <p:nvPr/>
        </p:nvSpPr>
        <p:spPr>
          <a:xfrm>
            <a:off x="387150" y="4117658"/>
            <a:ext cx="3928818" cy="335470"/>
          </a:xfrm>
          <a:prstGeom prst="roundRect">
            <a:avLst>
              <a:gd name="adj" fmla="val 0"/>
            </a:avLst>
          </a:prstGeom>
          <a:noFill/>
          <a:ln w="254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pic>
        <p:nvPicPr>
          <p:cNvPr id="12" name="Picture 11">
            <a:extLst>
              <a:ext uri="{FF2B5EF4-FFF2-40B4-BE49-F238E27FC236}">
                <a16:creationId xmlns:a16="http://schemas.microsoft.com/office/drawing/2014/main" id="{E7CC5A7C-D24C-4C0C-ABBD-6335EBEEA3F2}"/>
              </a:ext>
            </a:extLst>
          </p:cNvPr>
          <p:cNvPicPr>
            <a:picLocks noChangeAspect="1"/>
          </p:cNvPicPr>
          <p:nvPr/>
        </p:nvPicPr>
        <p:blipFill>
          <a:blip r:embed="rId4"/>
          <a:stretch>
            <a:fillRect/>
          </a:stretch>
        </p:blipFill>
        <p:spPr>
          <a:xfrm>
            <a:off x="114550" y="2884317"/>
            <a:ext cx="7067300" cy="3541773"/>
          </a:xfrm>
          <a:prstGeom prst="rect">
            <a:avLst/>
          </a:prstGeom>
        </p:spPr>
      </p:pic>
      <p:pic>
        <p:nvPicPr>
          <p:cNvPr id="14" name="Picture 13">
            <a:extLst>
              <a:ext uri="{FF2B5EF4-FFF2-40B4-BE49-F238E27FC236}">
                <a16:creationId xmlns:a16="http://schemas.microsoft.com/office/drawing/2014/main" id="{CAC28EA2-C4A3-46A4-B636-D8E649F0FF57}"/>
              </a:ext>
            </a:extLst>
          </p:cNvPr>
          <p:cNvPicPr>
            <a:picLocks noChangeAspect="1"/>
          </p:cNvPicPr>
          <p:nvPr/>
        </p:nvPicPr>
        <p:blipFill rotWithShape="1">
          <a:blip r:embed="rId5"/>
          <a:srcRect r="52470"/>
          <a:stretch/>
        </p:blipFill>
        <p:spPr>
          <a:xfrm>
            <a:off x="3340609" y="1004666"/>
            <a:ext cx="1825751" cy="1848262"/>
          </a:xfrm>
          <a:prstGeom prst="rect">
            <a:avLst/>
          </a:prstGeom>
        </p:spPr>
      </p:pic>
      <p:cxnSp>
        <p:nvCxnSpPr>
          <p:cNvPr id="16" name="Straight Connector 15">
            <a:extLst>
              <a:ext uri="{FF2B5EF4-FFF2-40B4-BE49-F238E27FC236}">
                <a16:creationId xmlns:a16="http://schemas.microsoft.com/office/drawing/2014/main" id="{48B1777E-EFFA-4C33-BF0E-B4C33BBF72D6}"/>
              </a:ext>
            </a:extLst>
          </p:cNvPr>
          <p:cNvCxnSpPr>
            <a:cxnSpLocks/>
            <a:stCxn id="7" idx="3"/>
          </p:cNvCxnSpPr>
          <p:nvPr/>
        </p:nvCxnSpPr>
        <p:spPr>
          <a:xfrm flipV="1">
            <a:off x="1012826" y="1627188"/>
            <a:ext cx="2388109" cy="1044575"/>
          </a:xfrm>
          <a:prstGeom prst="line">
            <a:avLst/>
          </a:prstGeom>
          <a:ln w="22225">
            <a:solidFill>
              <a:srgbClr val="FF0000"/>
            </a:solidFill>
            <a:headEnd type="triangle"/>
          </a:ln>
        </p:spPr>
        <p:style>
          <a:lnRef idx="1">
            <a:schemeClr val="accent1"/>
          </a:lnRef>
          <a:fillRef idx="0">
            <a:schemeClr val="accent1"/>
          </a:fillRef>
          <a:effectRef idx="0">
            <a:schemeClr val="accent1"/>
          </a:effectRef>
          <a:fontRef idx="minor">
            <a:schemeClr val="tx1"/>
          </a:fontRef>
        </p:style>
      </p:cxnSp>
      <p:sp>
        <p:nvSpPr>
          <p:cNvPr id="19" name="Rectangle: Rounded Corners 18">
            <a:extLst>
              <a:ext uri="{FF2B5EF4-FFF2-40B4-BE49-F238E27FC236}">
                <a16:creationId xmlns:a16="http://schemas.microsoft.com/office/drawing/2014/main" id="{33E7F616-632D-4A03-8AC8-07572945D873}"/>
              </a:ext>
            </a:extLst>
          </p:cNvPr>
          <p:cNvSpPr/>
          <p:nvPr/>
        </p:nvSpPr>
        <p:spPr>
          <a:xfrm>
            <a:off x="3400935" y="1415248"/>
            <a:ext cx="1409190" cy="356402"/>
          </a:xfrm>
          <a:prstGeom prst="roundRect">
            <a:avLst>
              <a:gd name="adj" fmla="val 0"/>
            </a:avLst>
          </a:prstGeom>
          <a:noFill/>
          <a:ln w="254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20" name="Rectangle: Rounded Corners 19">
            <a:extLst>
              <a:ext uri="{FF2B5EF4-FFF2-40B4-BE49-F238E27FC236}">
                <a16:creationId xmlns:a16="http://schemas.microsoft.com/office/drawing/2014/main" id="{9F883B40-9068-4A56-BF55-04348BC74ED6}"/>
              </a:ext>
            </a:extLst>
          </p:cNvPr>
          <p:cNvSpPr/>
          <p:nvPr/>
        </p:nvSpPr>
        <p:spPr>
          <a:xfrm>
            <a:off x="387150" y="2893842"/>
            <a:ext cx="3346650" cy="428796"/>
          </a:xfrm>
          <a:prstGeom prst="roundRect">
            <a:avLst>
              <a:gd name="adj" fmla="val 0"/>
            </a:avLst>
          </a:prstGeom>
          <a:noFill/>
          <a:ln w="254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21" name="Rectangle: Rounded Corners 20">
            <a:extLst>
              <a:ext uri="{FF2B5EF4-FFF2-40B4-BE49-F238E27FC236}">
                <a16:creationId xmlns:a16="http://schemas.microsoft.com/office/drawing/2014/main" id="{9E023AC2-8EEA-430B-A35B-472C711D867C}"/>
              </a:ext>
            </a:extLst>
          </p:cNvPr>
          <p:cNvSpPr/>
          <p:nvPr/>
        </p:nvSpPr>
        <p:spPr>
          <a:xfrm>
            <a:off x="387150" y="3354027"/>
            <a:ext cx="6718500" cy="293921"/>
          </a:xfrm>
          <a:prstGeom prst="roundRect">
            <a:avLst>
              <a:gd name="adj" fmla="val 0"/>
            </a:avLst>
          </a:prstGeom>
          <a:noFill/>
          <a:ln w="254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22" name="Rectangle: Rounded Corners 21">
            <a:extLst>
              <a:ext uri="{FF2B5EF4-FFF2-40B4-BE49-F238E27FC236}">
                <a16:creationId xmlns:a16="http://schemas.microsoft.com/office/drawing/2014/main" id="{E9485058-DF42-4606-AC07-294001C2C22E}"/>
              </a:ext>
            </a:extLst>
          </p:cNvPr>
          <p:cNvSpPr/>
          <p:nvPr/>
        </p:nvSpPr>
        <p:spPr>
          <a:xfrm>
            <a:off x="374550" y="3647948"/>
            <a:ext cx="3645000" cy="805180"/>
          </a:xfrm>
          <a:prstGeom prst="roundRect">
            <a:avLst>
              <a:gd name="adj" fmla="val 0"/>
            </a:avLst>
          </a:prstGeom>
          <a:noFill/>
          <a:ln w="254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23" name="Rectangle: Rounded Corners 22">
            <a:extLst>
              <a:ext uri="{FF2B5EF4-FFF2-40B4-BE49-F238E27FC236}">
                <a16:creationId xmlns:a16="http://schemas.microsoft.com/office/drawing/2014/main" id="{E51B0688-681A-4C50-99D7-2E2347C43A77}"/>
              </a:ext>
            </a:extLst>
          </p:cNvPr>
          <p:cNvSpPr/>
          <p:nvPr/>
        </p:nvSpPr>
        <p:spPr>
          <a:xfrm>
            <a:off x="387149" y="4438270"/>
            <a:ext cx="6718499" cy="484568"/>
          </a:xfrm>
          <a:prstGeom prst="roundRect">
            <a:avLst>
              <a:gd name="adj" fmla="val 0"/>
            </a:avLst>
          </a:prstGeom>
          <a:noFill/>
          <a:ln w="254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24" name="Flowchart: Connector 23">
            <a:extLst>
              <a:ext uri="{FF2B5EF4-FFF2-40B4-BE49-F238E27FC236}">
                <a16:creationId xmlns:a16="http://schemas.microsoft.com/office/drawing/2014/main" id="{6645AB77-23F3-40F7-ABDD-86CB9CD6812E}"/>
              </a:ext>
            </a:extLst>
          </p:cNvPr>
          <p:cNvSpPr/>
          <p:nvPr/>
        </p:nvSpPr>
        <p:spPr>
          <a:xfrm>
            <a:off x="3828288" y="2924992"/>
            <a:ext cx="356224" cy="37353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1</a:t>
            </a:r>
            <a:endParaRPr lang="th-TH" dirty="0"/>
          </a:p>
        </p:txBody>
      </p:sp>
      <p:sp>
        <p:nvSpPr>
          <p:cNvPr id="25" name="Flowchart: Connector 24">
            <a:extLst>
              <a:ext uri="{FF2B5EF4-FFF2-40B4-BE49-F238E27FC236}">
                <a16:creationId xmlns:a16="http://schemas.microsoft.com/office/drawing/2014/main" id="{492B204A-87FD-4419-8D82-770D4B2EDCF1}"/>
              </a:ext>
            </a:extLst>
          </p:cNvPr>
          <p:cNvSpPr/>
          <p:nvPr/>
        </p:nvSpPr>
        <p:spPr>
          <a:xfrm>
            <a:off x="7156558" y="3379832"/>
            <a:ext cx="356224" cy="37353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2</a:t>
            </a:r>
            <a:endParaRPr lang="th-TH" dirty="0"/>
          </a:p>
        </p:txBody>
      </p:sp>
      <p:sp>
        <p:nvSpPr>
          <p:cNvPr id="26" name="Flowchart: Connector 25">
            <a:extLst>
              <a:ext uri="{FF2B5EF4-FFF2-40B4-BE49-F238E27FC236}">
                <a16:creationId xmlns:a16="http://schemas.microsoft.com/office/drawing/2014/main" id="{20078B70-EC9D-4937-96CA-CD47897ADE25}"/>
              </a:ext>
            </a:extLst>
          </p:cNvPr>
          <p:cNvSpPr/>
          <p:nvPr/>
        </p:nvSpPr>
        <p:spPr>
          <a:xfrm>
            <a:off x="7181850" y="4493787"/>
            <a:ext cx="356224" cy="37353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4</a:t>
            </a:r>
            <a:endParaRPr lang="th-TH" dirty="0"/>
          </a:p>
        </p:txBody>
      </p:sp>
      <p:sp>
        <p:nvSpPr>
          <p:cNvPr id="27" name="Flowchart: Connector 26">
            <a:extLst>
              <a:ext uri="{FF2B5EF4-FFF2-40B4-BE49-F238E27FC236}">
                <a16:creationId xmlns:a16="http://schemas.microsoft.com/office/drawing/2014/main" id="{3848EA0A-9733-4E93-9001-593FE9E030F1}"/>
              </a:ext>
            </a:extLst>
          </p:cNvPr>
          <p:cNvSpPr/>
          <p:nvPr/>
        </p:nvSpPr>
        <p:spPr>
          <a:xfrm>
            <a:off x="4101438" y="3883937"/>
            <a:ext cx="356224" cy="37353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3</a:t>
            </a:r>
            <a:endParaRPr lang="th-TH" dirty="0"/>
          </a:p>
        </p:txBody>
      </p:sp>
      <p:pic>
        <p:nvPicPr>
          <p:cNvPr id="29" name="Picture 28">
            <a:extLst>
              <a:ext uri="{FF2B5EF4-FFF2-40B4-BE49-F238E27FC236}">
                <a16:creationId xmlns:a16="http://schemas.microsoft.com/office/drawing/2014/main" id="{011A1E21-B5E4-422C-B25C-F7D1C6A72C07}"/>
              </a:ext>
            </a:extLst>
          </p:cNvPr>
          <p:cNvPicPr>
            <a:picLocks noChangeAspect="1"/>
          </p:cNvPicPr>
          <p:nvPr/>
        </p:nvPicPr>
        <p:blipFill>
          <a:blip r:embed="rId6"/>
          <a:stretch>
            <a:fillRect/>
          </a:stretch>
        </p:blipFill>
        <p:spPr>
          <a:xfrm>
            <a:off x="6301126" y="961201"/>
            <a:ext cx="2458826" cy="2354932"/>
          </a:xfrm>
          <a:prstGeom prst="rect">
            <a:avLst/>
          </a:prstGeom>
        </p:spPr>
      </p:pic>
      <p:sp>
        <p:nvSpPr>
          <p:cNvPr id="30" name="Rectangle: Rounded Corners 29">
            <a:extLst>
              <a:ext uri="{FF2B5EF4-FFF2-40B4-BE49-F238E27FC236}">
                <a16:creationId xmlns:a16="http://schemas.microsoft.com/office/drawing/2014/main" id="{29DD47F8-5C35-4AB7-8F51-ACC2DD135BD3}"/>
              </a:ext>
            </a:extLst>
          </p:cNvPr>
          <p:cNvSpPr/>
          <p:nvPr/>
        </p:nvSpPr>
        <p:spPr>
          <a:xfrm>
            <a:off x="6434524" y="3073994"/>
            <a:ext cx="1409190" cy="236511"/>
          </a:xfrm>
          <a:prstGeom prst="roundRect">
            <a:avLst>
              <a:gd name="adj" fmla="val 0"/>
            </a:avLst>
          </a:prstGeom>
          <a:noFill/>
          <a:ln w="254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31" name="Rectangle: Rounded Corners 30">
            <a:extLst>
              <a:ext uri="{FF2B5EF4-FFF2-40B4-BE49-F238E27FC236}">
                <a16:creationId xmlns:a16="http://schemas.microsoft.com/office/drawing/2014/main" id="{BD940683-30E6-4806-BFB1-F8565376D628}"/>
              </a:ext>
            </a:extLst>
          </p:cNvPr>
          <p:cNvSpPr/>
          <p:nvPr/>
        </p:nvSpPr>
        <p:spPr>
          <a:xfrm>
            <a:off x="6367562" y="979117"/>
            <a:ext cx="2246086" cy="1584588"/>
          </a:xfrm>
          <a:prstGeom prst="roundRect">
            <a:avLst>
              <a:gd name="adj" fmla="val 0"/>
            </a:avLst>
          </a:prstGeom>
          <a:noFill/>
          <a:ln w="254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32" name="Flowchart: Connector 31">
            <a:extLst>
              <a:ext uri="{FF2B5EF4-FFF2-40B4-BE49-F238E27FC236}">
                <a16:creationId xmlns:a16="http://schemas.microsoft.com/office/drawing/2014/main" id="{8BB048A0-CBAC-46FB-8121-2A57EEC7B966}"/>
              </a:ext>
            </a:extLst>
          </p:cNvPr>
          <p:cNvSpPr/>
          <p:nvPr/>
        </p:nvSpPr>
        <p:spPr>
          <a:xfrm>
            <a:off x="7934903" y="2980493"/>
            <a:ext cx="356224" cy="37353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5</a:t>
            </a:r>
            <a:endParaRPr lang="th-TH" dirty="0"/>
          </a:p>
        </p:txBody>
      </p:sp>
      <p:sp>
        <p:nvSpPr>
          <p:cNvPr id="33" name="Flowchart: Connector 32">
            <a:extLst>
              <a:ext uri="{FF2B5EF4-FFF2-40B4-BE49-F238E27FC236}">
                <a16:creationId xmlns:a16="http://schemas.microsoft.com/office/drawing/2014/main" id="{17796269-05BA-4BDB-9E53-274B4E5A72E9}"/>
              </a:ext>
            </a:extLst>
          </p:cNvPr>
          <p:cNvSpPr/>
          <p:nvPr/>
        </p:nvSpPr>
        <p:spPr>
          <a:xfrm>
            <a:off x="7970804" y="2005776"/>
            <a:ext cx="356224" cy="37353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6</a:t>
            </a:r>
            <a:endParaRPr lang="th-TH" dirty="0"/>
          </a:p>
        </p:txBody>
      </p:sp>
    </p:spTree>
    <p:extLst>
      <p:ext uri="{BB962C8B-B14F-4D97-AF65-F5344CB8AC3E}">
        <p14:creationId xmlns:p14="http://schemas.microsoft.com/office/powerpoint/2010/main" val="18354680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9443FB-5FF9-45E0-A8B4-A9A69D43A5A6}"/>
              </a:ext>
            </a:extLst>
          </p:cNvPr>
          <p:cNvSpPr>
            <a:spLocks noGrp="1"/>
          </p:cNvSpPr>
          <p:nvPr>
            <p:ph type="title"/>
          </p:nvPr>
        </p:nvSpPr>
        <p:spPr/>
        <p:txBody>
          <a:bodyPr/>
          <a:lstStyle/>
          <a:p>
            <a:r>
              <a:rPr lang="en-US" dirty="0"/>
              <a:t>How to install Microsoft SQL Driver PHP </a:t>
            </a:r>
            <a:endParaRPr lang="th-TH" dirty="0"/>
          </a:p>
        </p:txBody>
      </p:sp>
      <p:sp>
        <p:nvSpPr>
          <p:cNvPr id="3" name="Rectangle 2">
            <a:extLst>
              <a:ext uri="{FF2B5EF4-FFF2-40B4-BE49-F238E27FC236}">
                <a16:creationId xmlns:a16="http://schemas.microsoft.com/office/drawing/2014/main" id="{A71623D2-DECA-4B42-BB17-35E2C7901E8E}"/>
              </a:ext>
            </a:extLst>
          </p:cNvPr>
          <p:cNvSpPr/>
          <p:nvPr/>
        </p:nvSpPr>
        <p:spPr>
          <a:xfrm>
            <a:off x="8851392" y="1133856"/>
            <a:ext cx="3182112" cy="523036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tx1"/>
                </a:solidFill>
              </a:rPr>
              <a:t>Steps</a:t>
            </a:r>
          </a:p>
          <a:p>
            <a:pPr marL="342900" indent="-342900">
              <a:buAutoNum type="arabicPeriod"/>
            </a:pPr>
            <a:r>
              <a:rPr lang="en-US" sz="1600" dirty="0">
                <a:solidFill>
                  <a:schemeClr val="tx1"/>
                </a:solidFill>
              </a:rPr>
              <a:t>Download and put SQL driver file into </a:t>
            </a:r>
            <a:r>
              <a:rPr lang="en-US" sz="1600" dirty="0" err="1">
                <a:solidFill>
                  <a:schemeClr val="tx1"/>
                </a:solidFill>
              </a:rPr>
              <a:t>ext</a:t>
            </a:r>
            <a:r>
              <a:rPr lang="en-US" sz="1600" dirty="0">
                <a:solidFill>
                  <a:schemeClr val="tx1"/>
                </a:solidFill>
              </a:rPr>
              <a:t> folder e.g. </a:t>
            </a:r>
            <a:r>
              <a:rPr lang="en-US" sz="1600" dirty="0" err="1">
                <a:solidFill>
                  <a:schemeClr val="tx1"/>
                </a:solidFill>
              </a:rPr>
              <a:t>xampp</a:t>
            </a:r>
            <a:r>
              <a:rPr lang="en-US" sz="1600" dirty="0">
                <a:solidFill>
                  <a:schemeClr val="tx1"/>
                </a:solidFill>
              </a:rPr>
              <a:t>/</a:t>
            </a:r>
            <a:r>
              <a:rPr lang="en-US" sz="1600" dirty="0" err="1">
                <a:solidFill>
                  <a:schemeClr val="tx1"/>
                </a:solidFill>
              </a:rPr>
              <a:t>php</a:t>
            </a:r>
            <a:r>
              <a:rPr lang="en-US" sz="1600" dirty="0">
                <a:solidFill>
                  <a:schemeClr val="tx1"/>
                </a:solidFill>
              </a:rPr>
              <a:t>/</a:t>
            </a:r>
            <a:r>
              <a:rPr lang="en-US" sz="1600" dirty="0" err="1">
                <a:solidFill>
                  <a:schemeClr val="tx1"/>
                </a:solidFill>
              </a:rPr>
              <a:t>ext</a:t>
            </a:r>
            <a:r>
              <a:rPr lang="en-US" sz="1600" dirty="0">
                <a:solidFill>
                  <a:schemeClr val="tx1"/>
                </a:solidFill>
              </a:rPr>
              <a:t>/php_pdo_sqlsrv_81_ts_x64.dll (https://docs.microsoft.com/en-us/sql/connect/php/download-drivers-php-sql-server?view=sql-server-ver15)</a:t>
            </a:r>
          </a:p>
          <a:p>
            <a:pPr marL="342900" indent="-342900">
              <a:buAutoNum type="arabicPeriod"/>
            </a:pPr>
            <a:r>
              <a:rPr lang="en-US" sz="1600" dirty="0">
                <a:solidFill>
                  <a:schemeClr val="tx1"/>
                </a:solidFill>
              </a:rPr>
              <a:t>Open php.ini file in path e.g. c:\xampp\php/php.ini</a:t>
            </a:r>
          </a:p>
          <a:p>
            <a:pPr marL="342900" indent="-342900">
              <a:buAutoNum type="arabicPeriod"/>
            </a:pPr>
            <a:r>
              <a:rPr lang="en-US" sz="1600" dirty="0">
                <a:solidFill>
                  <a:schemeClr val="tx1"/>
                </a:solidFill>
              </a:rPr>
              <a:t>Find Dynamic Extensions and add line e.g. extension=php_pdo_sqlsrv_81_ts_x64</a:t>
            </a:r>
          </a:p>
          <a:p>
            <a:pPr marL="342900" indent="-342900">
              <a:buAutoNum type="arabicPeriod"/>
            </a:pPr>
            <a:r>
              <a:rPr lang="en-US" sz="1600" dirty="0">
                <a:solidFill>
                  <a:schemeClr val="tx1"/>
                </a:solidFill>
              </a:rPr>
              <a:t>Start Apache, go to default page e.g. localhost or localhost:8080</a:t>
            </a:r>
          </a:p>
          <a:p>
            <a:pPr marL="342900" indent="-342900">
              <a:buAutoNum type="arabicPeriod"/>
            </a:pPr>
            <a:r>
              <a:rPr lang="en-US" sz="1600" dirty="0">
                <a:solidFill>
                  <a:schemeClr val="tx1"/>
                </a:solidFill>
              </a:rPr>
              <a:t>If at </a:t>
            </a:r>
            <a:r>
              <a:rPr lang="en-US" sz="1600" dirty="0" err="1">
                <a:solidFill>
                  <a:schemeClr val="tx1"/>
                </a:solidFill>
              </a:rPr>
              <a:t>pdo</a:t>
            </a:r>
            <a:r>
              <a:rPr lang="en-US" sz="1600" dirty="0">
                <a:solidFill>
                  <a:schemeClr val="tx1"/>
                </a:solidFill>
              </a:rPr>
              <a:t> has </a:t>
            </a:r>
            <a:r>
              <a:rPr lang="en-US" sz="1600" dirty="0" err="1">
                <a:solidFill>
                  <a:schemeClr val="tx1"/>
                </a:solidFill>
              </a:rPr>
              <a:t>sqlsrv</a:t>
            </a:r>
            <a:r>
              <a:rPr lang="en-US" sz="1600" dirty="0">
                <a:solidFill>
                  <a:schemeClr val="tx1"/>
                </a:solidFill>
              </a:rPr>
              <a:t>, you success to install </a:t>
            </a:r>
            <a:r>
              <a:rPr lang="en-US" sz="1600" dirty="0" err="1">
                <a:solidFill>
                  <a:schemeClr val="tx1"/>
                </a:solidFill>
              </a:rPr>
              <a:t>sql</a:t>
            </a:r>
            <a:r>
              <a:rPr lang="en-US" sz="1600" dirty="0">
                <a:solidFill>
                  <a:schemeClr val="tx1"/>
                </a:solidFill>
              </a:rPr>
              <a:t> drive</a:t>
            </a:r>
          </a:p>
        </p:txBody>
      </p:sp>
      <p:pic>
        <p:nvPicPr>
          <p:cNvPr id="5" name="Picture 4">
            <a:extLst>
              <a:ext uri="{FF2B5EF4-FFF2-40B4-BE49-F238E27FC236}">
                <a16:creationId xmlns:a16="http://schemas.microsoft.com/office/drawing/2014/main" id="{78AA88A2-38E2-40DF-A719-93A8A94318F5}"/>
              </a:ext>
            </a:extLst>
          </p:cNvPr>
          <p:cNvPicPr>
            <a:picLocks noChangeAspect="1"/>
          </p:cNvPicPr>
          <p:nvPr/>
        </p:nvPicPr>
        <p:blipFill rotWithShape="1">
          <a:blip r:embed="rId2"/>
          <a:srcRect r="23515"/>
          <a:stretch/>
        </p:blipFill>
        <p:spPr>
          <a:xfrm>
            <a:off x="158496" y="923924"/>
            <a:ext cx="3365157" cy="4848225"/>
          </a:xfrm>
          <a:prstGeom prst="rect">
            <a:avLst/>
          </a:prstGeom>
        </p:spPr>
      </p:pic>
      <p:sp>
        <p:nvSpPr>
          <p:cNvPr id="6" name="Flowchart: Connector 5">
            <a:extLst>
              <a:ext uri="{FF2B5EF4-FFF2-40B4-BE49-F238E27FC236}">
                <a16:creationId xmlns:a16="http://schemas.microsoft.com/office/drawing/2014/main" id="{7C1DACCA-A7C6-40D8-B00E-1B397D9C4408}"/>
              </a:ext>
            </a:extLst>
          </p:cNvPr>
          <p:cNvSpPr/>
          <p:nvPr/>
        </p:nvSpPr>
        <p:spPr>
          <a:xfrm>
            <a:off x="2862417" y="4899390"/>
            <a:ext cx="356224" cy="37353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1</a:t>
            </a:r>
            <a:endParaRPr lang="th-TH" dirty="0"/>
          </a:p>
        </p:txBody>
      </p:sp>
      <p:sp>
        <p:nvSpPr>
          <p:cNvPr id="7" name="Rectangle: Rounded Corners 6">
            <a:extLst>
              <a:ext uri="{FF2B5EF4-FFF2-40B4-BE49-F238E27FC236}">
                <a16:creationId xmlns:a16="http://schemas.microsoft.com/office/drawing/2014/main" id="{21B5451B-9821-4A5D-9EDE-BAAC0DDFC79B}"/>
              </a:ext>
            </a:extLst>
          </p:cNvPr>
          <p:cNvSpPr/>
          <p:nvPr/>
        </p:nvSpPr>
        <p:spPr>
          <a:xfrm>
            <a:off x="1664695" y="5322187"/>
            <a:ext cx="1675914" cy="499225"/>
          </a:xfrm>
          <a:prstGeom prst="roundRect">
            <a:avLst>
              <a:gd name="adj" fmla="val 0"/>
            </a:avLst>
          </a:prstGeom>
          <a:noFill/>
          <a:ln w="254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pic>
        <p:nvPicPr>
          <p:cNvPr id="9" name="Picture 8">
            <a:extLst>
              <a:ext uri="{FF2B5EF4-FFF2-40B4-BE49-F238E27FC236}">
                <a16:creationId xmlns:a16="http://schemas.microsoft.com/office/drawing/2014/main" id="{1D25F240-93A7-4F46-9BD3-BE1EC8699526}"/>
              </a:ext>
            </a:extLst>
          </p:cNvPr>
          <p:cNvPicPr>
            <a:picLocks noChangeAspect="1"/>
          </p:cNvPicPr>
          <p:nvPr/>
        </p:nvPicPr>
        <p:blipFill rotWithShape="1">
          <a:blip r:embed="rId3"/>
          <a:srcRect b="24740"/>
          <a:stretch/>
        </p:blipFill>
        <p:spPr>
          <a:xfrm>
            <a:off x="3523653" y="1901182"/>
            <a:ext cx="3997969" cy="1596550"/>
          </a:xfrm>
          <a:prstGeom prst="rect">
            <a:avLst/>
          </a:prstGeom>
        </p:spPr>
      </p:pic>
      <p:pic>
        <p:nvPicPr>
          <p:cNvPr id="12" name="Picture 11">
            <a:extLst>
              <a:ext uri="{FF2B5EF4-FFF2-40B4-BE49-F238E27FC236}">
                <a16:creationId xmlns:a16="http://schemas.microsoft.com/office/drawing/2014/main" id="{54F31A6D-FD5C-45B7-AFA3-AE2EA2D0CBF0}"/>
              </a:ext>
            </a:extLst>
          </p:cNvPr>
          <p:cNvPicPr>
            <a:picLocks noChangeAspect="1"/>
          </p:cNvPicPr>
          <p:nvPr/>
        </p:nvPicPr>
        <p:blipFill rotWithShape="1">
          <a:blip r:embed="rId4"/>
          <a:srcRect t="69909"/>
          <a:stretch/>
        </p:blipFill>
        <p:spPr>
          <a:xfrm>
            <a:off x="3644406" y="990911"/>
            <a:ext cx="3877216" cy="874293"/>
          </a:xfrm>
          <a:prstGeom prst="rect">
            <a:avLst/>
          </a:prstGeom>
        </p:spPr>
      </p:pic>
      <p:sp>
        <p:nvSpPr>
          <p:cNvPr id="13" name="Rectangle: Rounded Corners 12">
            <a:extLst>
              <a:ext uri="{FF2B5EF4-FFF2-40B4-BE49-F238E27FC236}">
                <a16:creationId xmlns:a16="http://schemas.microsoft.com/office/drawing/2014/main" id="{6CE9D1F1-7D16-4AB7-BCB7-6973E789538D}"/>
              </a:ext>
            </a:extLst>
          </p:cNvPr>
          <p:cNvSpPr/>
          <p:nvPr/>
        </p:nvSpPr>
        <p:spPr>
          <a:xfrm>
            <a:off x="4450065" y="1474147"/>
            <a:ext cx="1675914" cy="301386"/>
          </a:xfrm>
          <a:prstGeom prst="roundRect">
            <a:avLst>
              <a:gd name="adj" fmla="val 0"/>
            </a:avLst>
          </a:prstGeom>
          <a:noFill/>
          <a:ln w="254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pic>
        <p:nvPicPr>
          <p:cNvPr id="15" name="Picture 14">
            <a:extLst>
              <a:ext uri="{FF2B5EF4-FFF2-40B4-BE49-F238E27FC236}">
                <a16:creationId xmlns:a16="http://schemas.microsoft.com/office/drawing/2014/main" id="{8A9EA5DE-F10D-4777-8CE1-F6762A6BA844}"/>
              </a:ext>
            </a:extLst>
          </p:cNvPr>
          <p:cNvPicPr>
            <a:picLocks noChangeAspect="1"/>
          </p:cNvPicPr>
          <p:nvPr/>
        </p:nvPicPr>
        <p:blipFill>
          <a:blip r:embed="rId5"/>
          <a:stretch>
            <a:fillRect/>
          </a:stretch>
        </p:blipFill>
        <p:spPr>
          <a:xfrm>
            <a:off x="3523653" y="3533710"/>
            <a:ext cx="2328507" cy="1485546"/>
          </a:xfrm>
          <a:prstGeom prst="rect">
            <a:avLst/>
          </a:prstGeom>
        </p:spPr>
      </p:pic>
      <p:pic>
        <p:nvPicPr>
          <p:cNvPr id="17" name="Picture 16">
            <a:extLst>
              <a:ext uri="{FF2B5EF4-FFF2-40B4-BE49-F238E27FC236}">
                <a16:creationId xmlns:a16="http://schemas.microsoft.com/office/drawing/2014/main" id="{4D829385-B8C6-4E14-A4E7-A062F2478CE2}"/>
              </a:ext>
            </a:extLst>
          </p:cNvPr>
          <p:cNvPicPr>
            <a:picLocks noChangeAspect="1"/>
          </p:cNvPicPr>
          <p:nvPr/>
        </p:nvPicPr>
        <p:blipFill>
          <a:blip r:embed="rId6"/>
          <a:stretch>
            <a:fillRect/>
          </a:stretch>
        </p:blipFill>
        <p:spPr>
          <a:xfrm>
            <a:off x="3931976" y="4276483"/>
            <a:ext cx="2141846" cy="1833061"/>
          </a:xfrm>
          <a:prstGeom prst="rect">
            <a:avLst/>
          </a:prstGeom>
        </p:spPr>
      </p:pic>
      <p:pic>
        <p:nvPicPr>
          <p:cNvPr id="19" name="Picture 18">
            <a:extLst>
              <a:ext uri="{FF2B5EF4-FFF2-40B4-BE49-F238E27FC236}">
                <a16:creationId xmlns:a16="http://schemas.microsoft.com/office/drawing/2014/main" id="{B87C057A-8E38-461F-8A16-D3F6710BB28F}"/>
              </a:ext>
            </a:extLst>
          </p:cNvPr>
          <p:cNvPicPr>
            <a:picLocks noChangeAspect="1"/>
          </p:cNvPicPr>
          <p:nvPr/>
        </p:nvPicPr>
        <p:blipFill>
          <a:blip r:embed="rId7"/>
          <a:stretch>
            <a:fillRect/>
          </a:stretch>
        </p:blipFill>
        <p:spPr>
          <a:xfrm>
            <a:off x="6260483" y="3555563"/>
            <a:ext cx="2444605" cy="2094458"/>
          </a:xfrm>
          <a:prstGeom prst="rect">
            <a:avLst/>
          </a:prstGeom>
        </p:spPr>
      </p:pic>
      <p:sp>
        <p:nvSpPr>
          <p:cNvPr id="20" name="Rectangle: Rounded Corners 19">
            <a:extLst>
              <a:ext uri="{FF2B5EF4-FFF2-40B4-BE49-F238E27FC236}">
                <a16:creationId xmlns:a16="http://schemas.microsoft.com/office/drawing/2014/main" id="{7EF6480B-DB8D-407D-8120-5670D42D231D}"/>
              </a:ext>
            </a:extLst>
          </p:cNvPr>
          <p:cNvSpPr/>
          <p:nvPr/>
        </p:nvSpPr>
        <p:spPr>
          <a:xfrm>
            <a:off x="3523652" y="3197343"/>
            <a:ext cx="2099907" cy="301386"/>
          </a:xfrm>
          <a:prstGeom prst="roundRect">
            <a:avLst>
              <a:gd name="adj" fmla="val 0"/>
            </a:avLst>
          </a:prstGeom>
          <a:noFill/>
          <a:ln w="254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21" name="Rectangle: Rounded Corners 20">
            <a:extLst>
              <a:ext uri="{FF2B5EF4-FFF2-40B4-BE49-F238E27FC236}">
                <a16:creationId xmlns:a16="http://schemas.microsoft.com/office/drawing/2014/main" id="{89672304-DE62-41EE-AD1D-79AFA41F3009}"/>
              </a:ext>
            </a:extLst>
          </p:cNvPr>
          <p:cNvSpPr/>
          <p:nvPr/>
        </p:nvSpPr>
        <p:spPr>
          <a:xfrm>
            <a:off x="3523651" y="3555563"/>
            <a:ext cx="2590528" cy="2646158"/>
          </a:xfrm>
          <a:prstGeom prst="roundRect">
            <a:avLst>
              <a:gd name="adj" fmla="val 0"/>
            </a:avLst>
          </a:prstGeom>
          <a:noFill/>
          <a:ln w="254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22" name="Rectangle: Rounded Corners 21">
            <a:extLst>
              <a:ext uri="{FF2B5EF4-FFF2-40B4-BE49-F238E27FC236}">
                <a16:creationId xmlns:a16="http://schemas.microsoft.com/office/drawing/2014/main" id="{19F78CB9-1A4B-4DFC-9C97-FA47DE38EF1A}"/>
              </a:ext>
            </a:extLst>
          </p:cNvPr>
          <p:cNvSpPr/>
          <p:nvPr/>
        </p:nvSpPr>
        <p:spPr>
          <a:xfrm>
            <a:off x="6239179" y="4354339"/>
            <a:ext cx="1460556" cy="382737"/>
          </a:xfrm>
          <a:prstGeom prst="roundRect">
            <a:avLst>
              <a:gd name="adj" fmla="val 0"/>
            </a:avLst>
          </a:prstGeom>
          <a:noFill/>
          <a:ln w="254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23" name="Flowchart: Connector 22">
            <a:extLst>
              <a:ext uri="{FF2B5EF4-FFF2-40B4-BE49-F238E27FC236}">
                <a16:creationId xmlns:a16="http://schemas.microsoft.com/office/drawing/2014/main" id="{7C7C03B1-74CC-4B35-BD8F-564A2DDF607F}"/>
              </a:ext>
            </a:extLst>
          </p:cNvPr>
          <p:cNvSpPr/>
          <p:nvPr/>
        </p:nvSpPr>
        <p:spPr>
          <a:xfrm>
            <a:off x="6166661" y="1448454"/>
            <a:ext cx="356224" cy="37353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2</a:t>
            </a:r>
            <a:endParaRPr lang="th-TH" dirty="0"/>
          </a:p>
        </p:txBody>
      </p:sp>
      <p:sp>
        <p:nvSpPr>
          <p:cNvPr id="24" name="Flowchart: Connector 23">
            <a:extLst>
              <a:ext uri="{FF2B5EF4-FFF2-40B4-BE49-F238E27FC236}">
                <a16:creationId xmlns:a16="http://schemas.microsoft.com/office/drawing/2014/main" id="{A25DBE01-674C-4BD2-99A4-2412FE6FDCEA}"/>
              </a:ext>
            </a:extLst>
          </p:cNvPr>
          <p:cNvSpPr/>
          <p:nvPr/>
        </p:nvSpPr>
        <p:spPr>
          <a:xfrm>
            <a:off x="5717598" y="3089852"/>
            <a:ext cx="356224" cy="37353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3</a:t>
            </a:r>
            <a:endParaRPr lang="th-TH" dirty="0"/>
          </a:p>
        </p:txBody>
      </p:sp>
      <p:sp>
        <p:nvSpPr>
          <p:cNvPr id="25" name="Flowchart: Connector 24">
            <a:extLst>
              <a:ext uri="{FF2B5EF4-FFF2-40B4-BE49-F238E27FC236}">
                <a16:creationId xmlns:a16="http://schemas.microsoft.com/office/drawing/2014/main" id="{5731B654-9D74-4D2E-A1CF-F51B0F883937}"/>
              </a:ext>
            </a:extLst>
          </p:cNvPr>
          <p:cNvSpPr/>
          <p:nvPr/>
        </p:nvSpPr>
        <p:spPr>
          <a:xfrm>
            <a:off x="5674048" y="5821412"/>
            <a:ext cx="356224" cy="37353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4</a:t>
            </a:r>
            <a:endParaRPr lang="th-TH" dirty="0"/>
          </a:p>
        </p:txBody>
      </p:sp>
      <p:sp>
        <p:nvSpPr>
          <p:cNvPr id="26" name="Rectangle: Rounded Corners 25">
            <a:extLst>
              <a:ext uri="{FF2B5EF4-FFF2-40B4-BE49-F238E27FC236}">
                <a16:creationId xmlns:a16="http://schemas.microsoft.com/office/drawing/2014/main" id="{CA9F6F12-3E27-4867-8AF8-34D18AEB4235}"/>
              </a:ext>
            </a:extLst>
          </p:cNvPr>
          <p:cNvSpPr/>
          <p:nvPr/>
        </p:nvSpPr>
        <p:spPr>
          <a:xfrm>
            <a:off x="5458967" y="4466243"/>
            <a:ext cx="384707" cy="327650"/>
          </a:xfrm>
          <a:prstGeom prst="roundRect">
            <a:avLst>
              <a:gd name="adj" fmla="val 0"/>
            </a:avLst>
          </a:prstGeom>
          <a:noFill/>
          <a:ln w="254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27" name="Flowchart: Connector 26">
            <a:extLst>
              <a:ext uri="{FF2B5EF4-FFF2-40B4-BE49-F238E27FC236}">
                <a16:creationId xmlns:a16="http://schemas.microsoft.com/office/drawing/2014/main" id="{670581EC-7184-4EEB-91F3-7ADA121DFBDF}"/>
              </a:ext>
            </a:extLst>
          </p:cNvPr>
          <p:cNvSpPr/>
          <p:nvPr/>
        </p:nvSpPr>
        <p:spPr>
          <a:xfrm>
            <a:off x="7787857" y="4354339"/>
            <a:ext cx="356224" cy="37353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5</a:t>
            </a:r>
            <a:endParaRPr lang="th-TH" dirty="0"/>
          </a:p>
        </p:txBody>
      </p:sp>
      <p:sp>
        <p:nvSpPr>
          <p:cNvPr id="28" name="Rectangle: Rounded Corners 27">
            <a:extLst>
              <a:ext uri="{FF2B5EF4-FFF2-40B4-BE49-F238E27FC236}">
                <a16:creationId xmlns:a16="http://schemas.microsoft.com/office/drawing/2014/main" id="{74FA24CE-C991-4D92-8221-119ADE0D6FEA}"/>
              </a:ext>
            </a:extLst>
          </p:cNvPr>
          <p:cNvSpPr/>
          <p:nvPr/>
        </p:nvSpPr>
        <p:spPr>
          <a:xfrm>
            <a:off x="4189419" y="4354339"/>
            <a:ext cx="861225" cy="236711"/>
          </a:xfrm>
          <a:prstGeom prst="roundRect">
            <a:avLst>
              <a:gd name="adj" fmla="val 0"/>
            </a:avLst>
          </a:prstGeom>
          <a:noFill/>
          <a:ln w="254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Tree>
    <p:extLst>
      <p:ext uri="{BB962C8B-B14F-4D97-AF65-F5344CB8AC3E}">
        <p14:creationId xmlns:p14="http://schemas.microsoft.com/office/powerpoint/2010/main" val="12314274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AA44B1A1-691C-4F5D-B2C6-87D9B74E1962}"/>
              </a:ext>
            </a:extLst>
          </p:cNvPr>
          <p:cNvPicPr>
            <a:picLocks noChangeAspect="1"/>
          </p:cNvPicPr>
          <p:nvPr/>
        </p:nvPicPr>
        <p:blipFill>
          <a:blip r:embed="rId2"/>
          <a:stretch>
            <a:fillRect/>
          </a:stretch>
        </p:blipFill>
        <p:spPr>
          <a:xfrm>
            <a:off x="6203218" y="3615434"/>
            <a:ext cx="2513511" cy="1873089"/>
          </a:xfrm>
          <a:prstGeom prst="rect">
            <a:avLst/>
          </a:prstGeom>
        </p:spPr>
      </p:pic>
      <p:pic>
        <p:nvPicPr>
          <p:cNvPr id="13" name="Picture 12">
            <a:extLst>
              <a:ext uri="{FF2B5EF4-FFF2-40B4-BE49-F238E27FC236}">
                <a16:creationId xmlns:a16="http://schemas.microsoft.com/office/drawing/2014/main" id="{BA601A95-E8FC-404D-861E-121263117AEE}"/>
              </a:ext>
            </a:extLst>
          </p:cNvPr>
          <p:cNvPicPr>
            <a:picLocks noChangeAspect="1"/>
          </p:cNvPicPr>
          <p:nvPr/>
        </p:nvPicPr>
        <p:blipFill rotWithShape="1">
          <a:blip r:embed="rId3"/>
          <a:srcRect r="23992"/>
          <a:stretch/>
        </p:blipFill>
        <p:spPr>
          <a:xfrm>
            <a:off x="3138731" y="3615435"/>
            <a:ext cx="2957270" cy="2979966"/>
          </a:xfrm>
          <a:prstGeom prst="rect">
            <a:avLst/>
          </a:prstGeom>
        </p:spPr>
      </p:pic>
      <p:pic>
        <p:nvPicPr>
          <p:cNvPr id="11" name="Picture 10">
            <a:extLst>
              <a:ext uri="{FF2B5EF4-FFF2-40B4-BE49-F238E27FC236}">
                <a16:creationId xmlns:a16="http://schemas.microsoft.com/office/drawing/2014/main" id="{758D73ED-CE36-46E1-B0EF-DAAFC4C2F313}"/>
              </a:ext>
            </a:extLst>
          </p:cNvPr>
          <p:cNvPicPr>
            <a:picLocks noChangeAspect="1"/>
          </p:cNvPicPr>
          <p:nvPr/>
        </p:nvPicPr>
        <p:blipFill>
          <a:blip r:embed="rId4"/>
          <a:stretch>
            <a:fillRect/>
          </a:stretch>
        </p:blipFill>
        <p:spPr>
          <a:xfrm>
            <a:off x="28373" y="2519161"/>
            <a:ext cx="3042807" cy="2314067"/>
          </a:xfrm>
          <a:prstGeom prst="rect">
            <a:avLst/>
          </a:prstGeom>
        </p:spPr>
      </p:pic>
      <p:sp>
        <p:nvSpPr>
          <p:cNvPr id="2" name="Title 1">
            <a:extLst>
              <a:ext uri="{FF2B5EF4-FFF2-40B4-BE49-F238E27FC236}">
                <a16:creationId xmlns:a16="http://schemas.microsoft.com/office/drawing/2014/main" id="{FE21EAE0-42DE-4974-96C4-6067B449A4F9}"/>
              </a:ext>
            </a:extLst>
          </p:cNvPr>
          <p:cNvSpPr>
            <a:spLocks noGrp="1"/>
          </p:cNvSpPr>
          <p:nvPr>
            <p:ph type="title"/>
          </p:nvPr>
        </p:nvSpPr>
        <p:spPr/>
        <p:txBody>
          <a:bodyPr/>
          <a:lstStyle/>
          <a:p>
            <a:r>
              <a:rPr lang="en-US" dirty="0"/>
              <a:t>Basic step to code </a:t>
            </a:r>
            <a:r>
              <a:rPr lang="en-US" dirty="0" err="1"/>
              <a:t>php</a:t>
            </a:r>
            <a:r>
              <a:rPr lang="en-US" dirty="0"/>
              <a:t> front-end for web report</a:t>
            </a:r>
            <a:endParaRPr lang="th-TH" dirty="0"/>
          </a:p>
        </p:txBody>
      </p:sp>
      <p:sp>
        <p:nvSpPr>
          <p:cNvPr id="3" name="Rectangle 2">
            <a:extLst>
              <a:ext uri="{FF2B5EF4-FFF2-40B4-BE49-F238E27FC236}">
                <a16:creationId xmlns:a16="http://schemas.microsoft.com/office/drawing/2014/main" id="{AFED6E60-2865-46D3-BC06-83FE3C276AC3}"/>
              </a:ext>
            </a:extLst>
          </p:cNvPr>
          <p:cNvSpPr/>
          <p:nvPr/>
        </p:nvSpPr>
        <p:spPr>
          <a:xfrm>
            <a:off x="8851392" y="1133856"/>
            <a:ext cx="3182112" cy="523036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dirty="0">
                <a:solidFill>
                  <a:schemeClr val="tx1"/>
                </a:solidFill>
              </a:rPr>
              <a:t>Steps</a:t>
            </a:r>
          </a:p>
          <a:p>
            <a:pPr marL="342900" indent="-342900">
              <a:buAutoNum type="arabicPeriod"/>
            </a:pPr>
            <a:r>
              <a:rPr lang="en-US" sz="1600" dirty="0">
                <a:solidFill>
                  <a:schemeClr val="tx1"/>
                </a:solidFill>
              </a:rPr>
              <a:t>Add WEB API in view routes/</a:t>
            </a:r>
            <a:r>
              <a:rPr lang="en-US" sz="1600" dirty="0" err="1">
                <a:solidFill>
                  <a:schemeClr val="tx1"/>
                </a:solidFill>
              </a:rPr>
              <a:t>api.php</a:t>
            </a:r>
            <a:r>
              <a:rPr lang="en-US" sz="1600" dirty="0">
                <a:solidFill>
                  <a:schemeClr val="tx1"/>
                </a:solidFill>
              </a:rPr>
              <a:t> ** Need to deploy to server or you can run test locally e.g. </a:t>
            </a:r>
            <a:r>
              <a:rPr lang="en-US" sz="1600" dirty="0">
                <a:solidFill>
                  <a:schemeClr val="tx1"/>
                </a:solidFill>
                <a:hlinkClick r:id="rId5"/>
              </a:rPr>
              <a:t>http://127.0.0.1:8000/api/report_budget_checking_obj/doc_num=F400&amp;start_date=20190101&amp;end_date=20220225&amp;max_record=100/doc_type=0</a:t>
            </a:r>
            <a:endParaRPr lang="en-US" sz="1600" dirty="0">
              <a:solidFill>
                <a:schemeClr val="tx1"/>
              </a:solidFill>
            </a:endParaRPr>
          </a:p>
          <a:p>
            <a:pPr marL="342900" indent="-342900">
              <a:buAutoNum type="arabicPeriod"/>
            </a:pPr>
            <a:r>
              <a:rPr lang="en-US" sz="1600" dirty="0">
                <a:solidFill>
                  <a:schemeClr val="tx1"/>
                </a:solidFill>
              </a:rPr>
              <a:t>Add SIDEBAR Menu in resources/views/theme/sidebar</a:t>
            </a:r>
          </a:p>
          <a:p>
            <a:pPr marL="342900" indent="-342900">
              <a:buAutoNum type="arabicPeriod"/>
            </a:pPr>
            <a:r>
              <a:rPr lang="en-US" sz="1600" dirty="0">
                <a:solidFill>
                  <a:schemeClr val="tx1"/>
                </a:solidFill>
              </a:rPr>
              <a:t>Add CONTROLLER file e.g. http/Controllers/</a:t>
            </a:r>
            <a:r>
              <a:rPr lang="en-US" sz="1600" dirty="0" err="1">
                <a:solidFill>
                  <a:schemeClr val="tx1"/>
                </a:solidFill>
              </a:rPr>
              <a:t>EpsCpApprovePrApiController.php</a:t>
            </a:r>
            <a:r>
              <a:rPr lang="en-US" sz="1600" dirty="0">
                <a:solidFill>
                  <a:schemeClr val="tx1"/>
                </a:solidFill>
              </a:rPr>
              <a:t>)</a:t>
            </a:r>
          </a:p>
          <a:p>
            <a:pPr marL="342900" indent="-342900">
              <a:buAutoNum type="arabicPeriod"/>
            </a:pPr>
            <a:r>
              <a:rPr lang="en-US" sz="1600" dirty="0">
                <a:solidFill>
                  <a:schemeClr val="tx1"/>
                </a:solidFill>
              </a:rPr>
              <a:t>Add VIEW e.g. resources/views/eps-cp-approve-</a:t>
            </a:r>
            <a:r>
              <a:rPr lang="en-US" sz="1600" dirty="0" err="1">
                <a:solidFill>
                  <a:schemeClr val="tx1"/>
                </a:solidFill>
              </a:rPr>
              <a:t>pr.blade</a:t>
            </a:r>
            <a:endParaRPr lang="en-US" sz="1600" dirty="0">
              <a:solidFill>
                <a:schemeClr val="tx1"/>
              </a:solidFill>
            </a:endParaRPr>
          </a:p>
          <a:p>
            <a:pPr marL="342900" indent="-342900">
              <a:buAutoNum type="arabicPeriod"/>
            </a:pPr>
            <a:r>
              <a:rPr lang="en-US" sz="1600" dirty="0">
                <a:solidFill>
                  <a:schemeClr val="tx1"/>
                </a:solidFill>
              </a:rPr>
              <a:t>Add command in </a:t>
            </a:r>
            <a:r>
              <a:rPr lang="en-US" sz="1600" dirty="0" err="1">
                <a:solidFill>
                  <a:schemeClr val="tx1"/>
                </a:solidFill>
              </a:rPr>
              <a:t>web.php</a:t>
            </a:r>
            <a:endParaRPr lang="en-US" sz="1600" dirty="0">
              <a:solidFill>
                <a:schemeClr val="tx1"/>
              </a:solidFill>
            </a:endParaRPr>
          </a:p>
          <a:p>
            <a:pPr marL="342900" indent="-342900">
              <a:buAutoNum type="arabicPeriod"/>
            </a:pPr>
            <a:r>
              <a:rPr lang="en-US" sz="1600" dirty="0">
                <a:solidFill>
                  <a:schemeClr val="tx1"/>
                </a:solidFill>
              </a:rPr>
              <a:t>Run test, </a:t>
            </a:r>
            <a:r>
              <a:rPr lang="en-US" sz="1600" dirty="0" err="1">
                <a:solidFill>
                  <a:schemeClr val="tx1"/>
                </a:solidFill>
              </a:rPr>
              <a:t>php</a:t>
            </a:r>
            <a:r>
              <a:rPr lang="en-US" sz="1600" dirty="0">
                <a:solidFill>
                  <a:schemeClr val="tx1"/>
                </a:solidFill>
              </a:rPr>
              <a:t> artisan serve, go to URL e.g. </a:t>
            </a:r>
            <a:r>
              <a:rPr lang="en-US" sz="1600" dirty="0">
                <a:solidFill>
                  <a:schemeClr val="tx1"/>
                </a:solidFill>
                <a:hlinkClick r:id="rId6"/>
              </a:rPr>
              <a:t>http://127.0.0.1:8000</a:t>
            </a:r>
            <a:endParaRPr lang="en-US" sz="1600" dirty="0">
              <a:solidFill>
                <a:schemeClr val="tx1"/>
              </a:solidFill>
            </a:endParaRPr>
          </a:p>
          <a:p>
            <a:r>
              <a:rPr lang="en-US" sz="1600" b="1" dirty="0">
                <a:solidFill>
                  <a:schemeClr val="tx1"/>
                </a:solidFill>
              </a:rPr>
              <a:t>Note</a:t>
            </a:r>
          </a:p>
          <a:p>
            <a:r>
              <a:rPr lang="en-US" sz="1600" dirty="0">
                <a:solidFill>
                  <a:schemeClr val="tx1"/>
                </a:solidFill>
              </a:rPr>
              <a:t>(A) You can see Store procedure spec at </a:t>
            </a:r>
            <a:r>
              <a:rPr lang="en-US" sz="1600" dirty="0" err="1">
                <a:solidFill>
                  <a:schemeClr val="tx1"/>
                </a:solidFill>
              </a:rPr>
              <a:t>sqlqueries</a:t>
            </a:r>
            <a:r>
              <a:rPr lang="en-US" sz="1600" dirty="0">
                <a:solidFill>
                  <a:schemeClr val="tx1"/>
                </a:solidFill>
              </a:rPr>
              <a:t>/</a:t>
            </a:r>
            <a:r>
              <a:rPr lang="en-US" sz="1600" dirty="0" err="1">
                <a:solidFill>
                  <a:schemeClr val="tx1"/>
                </a:solidFill>
              </a:rPr>
              <a:t>mssql</a:t>
            </a:r>
            <a:r>
              <a:rPr lang="en-US" sz="1600" dirty="0">
                <a:solidFill>
                  <a:schemeClr val="tx1"/>
                </a:solidFill>
              </a:rPr>
              <a:t>-</a:t>
            </a:r>
            <a:r>
              <a:rPr lang="en-US" sz="1600" dirty="0" err="1">
                <a:solidFill>
                  <a:schemeClr val="tx1"/>
                </a:solidFill>
              </a:rPr>
              <a:t>sp</a:t>
            </a:r>
            <a:r>
              <a:rPr lang="en-US" sz="1600" dirty="0">
                <a:solidFill>
                  <a:schemeClr val="tx1"/>
                </a:solidFill>
              </a:rPr>
              <a:t>-reports</a:t>
            </a:r>
          </a:p>
        </p:txBody>
      </p:sp>
      <p:pic>
        <p:nvPicPr>
          <p:cNvPr id="9" name="Picture 8">
            <a:extLst>
              <a:ext uri="{FF2B5EF4-FFF2-40B4-BE49-F238E27FC236}">
                <a16:creationId xmlns:a16="http://schemas.microsoft.com/office/drawing/2014/main" id="{75ACF372-4C09-46F9-B8EA-0766437C398A}"/>
              </a:ext>
            </a:extLst>
          </p:cNvPr>
          <p:cNvPicPr>
            <a:picLocks noChangeAspect="1"/>
          </p:cNvPicPr>
          <p:nvPr/>
        </p:nvPicPr>
        <p:blipFill>
          <a:blip r:embed="rId7"/>
          <a:stretch>
            <a:fillRect/>
          </a:stretch>
        </p:blipFill>
        <p:spPr>
          <a:xfrm>
            <a:off x="102" y="4903221"/>
            <a:ext cx="3071078" cy="1692180"/>
          </a:xfrm>
          <a:prstGeom prst="rect">
            <a:avLst/>
          </a:prstGeom>
        </p:spPr>
      </p:pic>
      <p:pic>
        <p:nvPicPr>
          <p:cNvPr id="15" name="Picture 14">
            <a:extLst>
              <a:ext uri="{FF2B5EF4-FFF2-40B4-BE49-F238E27FC236}">
                <a16:creationId xmlns:a16="http://schemas.microsoft.com/office/drawing/2014/main" id="{6D2AB602-8754-49F8-8C6A-5C1E68EC2CDB}"/>
              </a:ext>
            </a:extLst>
          </p:cNvPr>
          <p:cNvPicPr>
            <a:picLocks noChangeAspect="1"/>
          </p:cNvPicPr>
          <p:nvPr/>
        </p:nvPicPr>
        <p:blipFill rotWithShape="1">
          <a:blip r:embed="rId8"/>
          <a:srcRect b="53650"/>
          <a:stretch/>
        </p:blipFill>
        <p:spPr>
          <a:xfrm>
            <a:off x="6175134" y="5562544"/>
            <a:ext cx="2553178" cy="1032857"/>
          </a:xfrm>
          <a:prstGeom prst="rect">
            <a:avLst/>
          </a:prstGeom>
        </p:spPr>
      </p:pic>
      <p:pic>
        <p:nvPicPr>
          <p:cNvPr id="17" name="Picture 16">
            <a:extLst>
              <a:ext uri="{FF2B5EF4-FFF2-40B4-BE49-F238E27FC236}">
                <a16:creationId xmlns:a16="http://schemas.microsoft.com/office/drawing/2014/main" id="{89014F9D-ABAF-450D-963C-929889C9A2F8}"/>
              </a:ext>
            </a:extLst>
          </p:cNvPr>
          <p:cNvPicPr>
            <a:picLocks noChangeAspect="1"/>
          </p:cNvPicPr>
          <p:nvPr/>
        </p:nvPicPr>
        <p:blipFill>
          <a:blip r:embed="rId9"/>
          <a:stretch>
            <a:fillRect/>
          </a:stretch>
        </p:blipFill>
        <p:spPr>
          <a:xfrm>
            <a:off x="28373" y="949395"/>
            <a:ext cx="6023680" cy="1499773"/>
          </a:xfrm>
          <a:prstGeom prst="rect">
            <a:avLst/>
          </a:prstGeom>
        </p:spPr>
      </p:pic>
      <p:pic>
        <p:nvPicPr>
          <p:cNvPr id="5" name="Picture 4">
            <a:extLst>
              <a:ext uri="{FF2B5EF4-FFF2-40B4-BE49-F238E27FC236}">
                <a16:creationId xmlns:a16="http://schemas.microsoft.com/office/drawing/2014/main" id="{7527F173-1F8B-4C3B-9FD9-ED710E9F5898}"/>
              </a:ext>
            </a:extLst>
          </p:cNvPr>
          <p:cNvPicPr>
            <a:picLocks noChangeAspect="1"/>
          </p:cNvPicPr>
          <p:nvPr/>
        </p:nvPicPr>
        <p:blipFill>
          <a:blip r:embed="rId10"/>
          <a:stretch>
            <a:fillRect/>
          </a:stretch>
        </p:blipFill>
        <p:spPr>
          <a:xfrm>
            <a:off x="3138731" y="1618666"/>
            <a:ext cx="5577999" cy="1933464"/>
          </a:xfrm>
          <a:prstGeom prst="rect">
            <a:avLst/>
          </a:prstGeom>
          <a:ln w="22225">
            <a:solidFill>
              <a:schemeClr val="bg1"/>
            </a:solidFill>
          </a:ln>
        </p:spPr>
      </p:pic>
      <p:sp>
        <p:nvSpPr>
          <p:cNvPr id="18" name="Flowchart: Connector 17">
            <a:extLst>
              <a:ext uri="{FF2B5EF4-FFF2-40B4-BE49-F238E27FC236}">
                <a16:creationId xmlns:a16="http://schemas.microsoft.com/office/drawing/2014/main" id="{C73D2F6E-C65A-4D1B-8ADE-04990A83E086}"/>
              </a:ext>
            </a:extLst>
          </p:cNvPr>
          <p:cNvSpPr/>
          <p:nvPr/>
        </p:nvSpPr>
        <p:spPr>
          <a:xfrm>
            <a:off x="1205876" y="3744330"/>
            <a:ext cx="356224" cy="37353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2</a:t>
            </a:r>
            <a:endParaRPr lang="th-TH" dirty="0"/>
          </a:p>
        </p:txBody>
      </p:sp>
      <p:sp>
        <p:nvSpPr>
          <p:cNvPr id="6" name="Rectangle: Rounded Corners 5">
            <a:extLst>
              <a:ext uri="{FF2B5EF4-FFF2-40B4-BE49-F238E27FC236}">
                <a16:creationId xmlns:a16="http://schemas.microsoft.com/office/drawing/2014/main" id="{C06FD08E-35CF-4D88-8C63-7D4924C8F085}"/>
              </a:ext>
            </a:extLst>
          </p:cNvPr>
          <p:cNvSpPr/>
          <p:nvPr/>
        </p:nvSpPr>
        <p:spPr>
          <a:xfrm>
            <a:off x="299980" y="1143976"/>
            <a:ext cx="2771200" cy="1130477"/>
          </a:xfrm>
          <a:prstGeom prst="roundRect">
            <a:avLst>
              <a:gd name="adj" fmla="val 0"/>
            </a:avLst>
          </a:prstGeom>
          <a:noFill/>
          <a:ln w="254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7" name="Flowchart: Connector 6">
            <a:extLst>
              <a:ext uri="{FF2B5EF4-FFF2-40B4-BE49-F238E27FC236}">
                <a16:creationId xmlns:a16="http://schemas.microsoft.com/office/drawing/2014/main" id="{89F6792A-FF58-41CB-B939-E45C096AFFAF}"/>
              </a:ext>
            </a:extLst>
          </p:cNvPr>
          <p:cNvSpPr/>
          <p:nvPr/>
        </p:nvSpPr>
        <p:spPr>
          <a:xfrm>
            <a:off x="2478831" y="1512514"/>
            <a:ext cx="356224" cy="37353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1</a:t>
            </a:r>
            <a:endParaRPr lang="th-TH" dirty="0"/>
          </a:p>
        </p:txBody>
      </p:sp>
      <p:sp>
        <p:nvSpPr>
          <p:cNvPr id="19" name="Rectangle: Rounded Corners 18">
            <a:extLst>
              <a:ext uri="{FF2B5EF4-FFF2-40B4-BE49-F238E27FC236}">
                <a16:creationId xmlns:a16="http://schemas.microsoft.com/office/drawing/2014/main" id="{7ACFA0C1-6B7F-46BA-AFF1-30A02758558A}"/>
              </a:ext>
            </a:extLst>
          </p:cNvPr>
          <p:cNvSpPr/>
          <p:nvPr/>
        </p:nvSpPr>
        <p:spPr>
          <a:xfrm>
            <a:off x="0" y="4142291"/>
            <a:ext cx="1562100" cy="201109"/>
          </a:xfrm>
          <a:prstGeom prst="roundRect">
            <a:avLst>
              <a:gd name="adj" fmla="val 0"/>
            </a:avLst>
          </a:prstGeom>
          <a:noFill/>
          <a:ln w="254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20" name="Rectangle: Rounded Corners 19">
            <a:extLst>
              <a:ext uri="{FF2B5EF4-FFF2-40B4-BE49-F238E27FC236}">
                <a16:creationId xmlns:a16="http://schemas.microsoft.com/office/drawing/2014/main" id="{7E98F1B0-4A95-46A3-868E-0D6D0AEDECB6}"/>
              </a:ext>
            </a:extLst>
          </p:cNvPr>
          <p:cNvSpPr/>
          <p:nvPr/>
        </p:nvSpPr>
        <p:spPr>
          <a:xfrm>
            <a:off x="123480" y="5640439"/>
            <a:ext cx="1051270" cy="201109"/>
          </a:xfrm>
          <a:prstGeom prst="roundRect">
            <a:avLst>
              <a:gd name="adj" fmla="val 0"/>
            </a:avLst>
          </a:prstGeom>
          <a:noFill/>
          <a:ln w="254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21" name="Flowchart: Connector 20">
            <a:extLst>
              <a:ext uri="{FF2B5EF4-FFF2-40B4-BE49-F238E27FC236}">
                <a16:creationId xmlns:a16="http://schemas.microsoft.com/office/drawing/2014/main" id="{BF13EED8-4768-412C-B8A9-8C9AFF480606}"/>
              </a:ext>
            </a:extLst>
          </p:cNvPr>
          <p:cNvSpPr/>
          <p:nvPr/>
        </p:nvSpPr>
        <p:spPr>
          <a:xfrm>
            <a:off x="1276779" y="5562544"/>
            <a:ext cx="356224" cy="37353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3</a:t>
            </a:r>
            <a:endParaRPr lang="th-TH" dirty="0"/>
          </a:p>
        </p:txBody>
      </p:sp>
      <p:sp>
        <p:nvSpPr>
          <p:cNvPr id="22" name="Rectangle: Rounded Corners 21">
            <a:extLst>
              <a:ext uri="{FF2B5EF4-FFF2-40B4-BE49-F238E27FC236}">
                <a16:creationId xmlns:a16="http://schemas.microsoft.com/office/drawing/2014/main" id="{686DCA2D-10AF-4BC7-8B79-E776FE7B82FD}"/>
              </a:ext>
            </a:extLst>
          </p:cNvPr>
          <p:cNvSpPr/>
          <p:nvPr/>
        </p:nvSpPr>
        <p:spPr>
          <a:xfrm>
            <a:off x="3138731" y="3123116"/>
            <a:ext cx="1562100" cy="201109"/>
          </a:xfrm>
          <a:prstGeom prst="roundRect">
            <a:avLst>
              <a:gd name="adj" fmla="val 0"/>
            </a:avLst>
          </a:prstGeom>
          <a:noFill/>
          <a:ln w="254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23" name="Rectangle: Rounded Corners 22">
            <a:extLst>
              <a:ext uri="{FF2B5EF4-FFF2-40B4-BE49-F238E27FC236}">
                <a16:creationId xmlns:a16="http://schemas.microsoft.com/office/drawing/2014/main" id="{EBDFBBDB-1CEB-4714-8B20-AB7E24855E8E}"/>
              </a:ext>
            </a:extLst>
          </p:cNvPr>
          <p:cNvSpPr/>
          <p:nvPr/>
        </p:nvSpPr>
        <p:spPr>
          <a:xfrm>
            <a:off x="5271002" y="3279197"/>
            <a:ext cx="3445727" cy="272933"/>
          </a:xfrm>
          <a:prstGeom prst="roundRect">
            <a:avLst>
              <a:gd name="adj" fmla="val 0"/>
            </a:avLst>
          </a:prstGeom>
          <a:noFill/>
          <a:ln w="254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24" name="Flowchart: Connector 23">
            <a:extLst>
              <a:ext uri="{FF2B5EF4-FFF2-40B4-BE49-F238E27FC236}">
                <a16:creationId xmlns:a16="http://schemas.microsoft.com/office/drawing/2014/main" id="{CC87A7B0-5EE8-4F0E-B1A5-B0943F8BEF85}"/>
              </a:ext>
            </a:extLst>
          </p:cNvPr>
          <p:cNvSpPr/>
          <p:nvPr/>
        </p:nvSpPr>
        <p:spPr>
          <a:xfrm>
            <a:off x="4780116" y="3137458"/>
            <a:ext cx="356224" cy="37353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5</a:t>
            </a:r>
            <a:endParaRPr lang="th-TH" dirty="0"/>
          </a:p>
        </p:txBody>
      </p:sp>
      <p:sp>
        <p:nvSpPr>
          <p:cNvPr id="26" name="Rectangle: Rounded Corners 25">
            <a:extLst>
              <a:ext uri="{FF2B5EF4-FFF2-40B4-BE49-F238E27FC236}">
                <a16:creationId xmlns:a16="http://schemas.microsoft.com/office/drawing/2014/main" id="{52ECDDDF-3270-44A2-A717-C9ACF8EF40AA}"/>
              </a:ext>
            </a:extLst>
          </p:cNvPr>
          <p:cNvSpPr/>
          <p:nvPr/>
        </p:nvSpPr>
        <p:spPr>
          <a:xfrm>
            <a:off x="3108828" y="6322468"/>
            <a:ext cx="1739397" cy="272933"/>
          </a:xfrm>
          <a:prstGeom prst="roundRect">
            <a:avLst>
              <a:gd name="adj" fmla="val 0"/>
            </a:avLst>
          </a:prstGeom>
          <a:noFill/>
          <a:ln w="254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27" name="Flowchart: Connector 26">
            <a:extLst>
              <a:ext uri="{FF2B5EF4-FFF2-40B4-BE49-F238E27FC236}">
                <a16:creationId xmlns:a16="http://schemas.microsoft.com/office/drawing/2014/main" id="{2940549D-3B0A-4C6C-9C14-0B82202D2F2D}"/>
              </a:ext>
            </a:extLst>
          </p:cNvPr>
          <p:cNvSpPr/>
          <p:nvPr/>
        </p:nvSpPr>
        <p:spPr>
          <a:xfrm>
            <a:off x="4400738" y="5885629"/>
            <a:ext cx="356224" cy="37353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4</a:t>
            </a:r>
            <a:endParaRPr lang="th-TH" dirty="0"/>
          </a:p>
        </p:txBody>
      </p:sp>
      <p:sp>
        <p:nvSpPr>
          <p:cNvPr id="28" name="Flowchart: Connector 27">
            <a:extLst>
              <a:ext uri="{FF2B5EF4-FFF2-40B4-BE49-F238E27FC236}">
                <a16:creationId xmlns:a16="http://schemas.microsoft.com/office/drawing/2014/main" id="{8910178B-ADD7-4D74-A9E1-4F496DA62886}"/>
              </a:ext>
            </a:extLst>
          </p:cNvPr>
          <p:cNvSpPr/>
          <p:nvPr/>
        </p:nvSpPr>
        <p:spPr>
          <a:xfrm>
            <a:off x="8236002" y="5892205"/>
            <a:ext cx="356224" cy="373534"/>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A</a:t>
            </a:r>
            <a:endParaRPr lang="th-TH" dirty="0"/>
          </a:p>
        </p:txBody>
      </p:sp>
      <p:sp>
        <p:nvSpPr>
          <p:cNvPr id="25" name="Rectangle: Rounded Corners 24">
            <a:extLst>
              <a:ext uri="{FF2B5EF4-FFF2-40B4-BE49-F238E27FC236}">
                <a16:creationId xmlns:a16="http://schemas.microsoft.com/office/drawing/2014/main" id="{F3D0F167-6EA1-4D77-A778-595CF3DFBBC7}"/>
              </a:ext>
            </a:extLst>
          </p:cNvPr>
          <p:cNvSpPr/>
          <p:nvPr/>
        </p:nvSpPr>
        <p:spPr>
          <a:xfrm>
            <a:off x="6096000" y="3626151"/>
            <a:ext cx="2648175" cy="1925676"/>
          </a:xfrm>
          <a:prstGeom prst="roundRect">
            <a:avLst>
              <a:gd name="adj" fmla="val 0"/>
            </a:avLst>
          </a:prstGeom>
          <a:noFill/>
          <a:ln w="254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29" name="Flowchart: Connector 28">
            <a:extLst>
              <a:ext uri="{FF2B5EF4-FFF2-40B4-BE49-F238E27FC236}">
                <a16:creationId xmlns:a16="http://schemas.microsoft.com/office/drawing/2014/main" id="{6B8C88D7-EA14-4683-A2FE-A327CAA25101}"/>
              </a:ext>
            </a:extLst>
          </p:cNvPr>
          <p:cNvSpPr/>
          <p:nvPr/>
        </p:nvSpPr>
        <p:spPr>
          <a:xfrm>
            <a:off x="8236002" y="4871143"/>
            <a:ext cx="356224" cy="37353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6</a:t>
            </a:r>
            <a:endParaRPr lang="th-TH" dirty="0"/>
          </a:p>
        </p:txBody>
      </p:sp>
    </p:spTree>
    <p:extLst>
      <p:ext uri="{BB962C8B-B14F-4D97-AF65-F5344CB8AC3E}">
        <p14:creationId xmlns:p14="http://schemas.microsoft.com/office/powerpoint/2010/main" val="35843597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9C05DA-2F7C-4B9D-AA6F-DB218895AE40}"/>
              </a:ext>
            </a:extLst>
          </p:cNvPr>
          <p:cNvSpPr>
            <a:spLocks noGrp="1"/>
          </p:cNvSpPr>
          <p:nvPr>
            <p:ph type="title"/>
          </p:nvPr>
        </p:nvSpPr>
        <p:spPr/>
        <p:txBody>
          <a:bodyPr/>
          <a:lstStyle/>
          <a:p>
            <a:r>
              <a:rPr lang="en-US" dirty="0"/>
              <a:t>Deploy Code on Web</a:t>
            </a:r>
            <a:endParaRPr lang="th-TH" dirty="0"/>
          </a:p>
        </p:txBody>
      </p:sp>
      <p:pic>
        <p:nvPicPr>
          <p:cNvPr id="4" name="Picture 3">
            <a:extLst>
              <a:ext uri="{FF2B5EF4-FFF2-40B4-BE49-F238E27FC236}">
                <a16:creationId xmlns:a16="http://schemas.microsoft.com/office/drawing/2014/main" id="{69917901-54D0-49FF-8BA9-00E544EC1CF8}"/>
              </a:ext>
            </a:extLst>
          </p:cNvPr>
          <p:cNvPicPr>
            <a:picLocks noChangeAspect="1"/>
          </p:cNvPicPr>
          <p:nvPr/>
        </p:nvPicPr>
        <p:blipFill>
          <a:blip r:embed="rId2"/>
          <a:stretch>
            <a:fillRect/>
          </a:stretch>
        </p:blipFill>
        <p:spPr>
          <a:xfrm>
            <a:off x="195943" y="913540"/>
            <a:ext cx="3345607" cy="4460893"/>
          </a:xfrm>
          <a:prstGeom prst="rect">
            <a:avLst/>
          </a:prstGeom>
          <a:ln w="15875">
            <a:solidFill>
              <a:schemeClr val="tx1"/>
            </a:solidFill>
          </a:ln>
        </p:spPr>
      </p:pic>
      <p:pic>
        <p:nvPicPr>
          <p:cNvPr id="6" name="Picture 5">
            <a:extLst>
              <a:ext uri="{FF2B5EF4-FFF2-40B4-BE49-F238E27FC236}">
                <a16:creationId xmlns:a16="http://schemas.microsoft.com/office/drawing/2014/main" id="{788606A2-4841-4951-B372-6A67FE248A9C}"/>
              </a:ext>
            </a:extLst>
          </p:cNvPr>
          <p:cNvPicPr>
            <a:picLocks noChangeAspect="1"/>
          </p:cNvPicPr>
          <p:nvPr/>
        </p:nvPicPr>
        <p:blipFill rotWithShape="1">
          <a:blip r:embed="rId3"/>
          <a:srcRect r="34346"/>
          <a:stretch/>
        </p:blipFill>
        <p:spPr>
          <a:xfrm>
            <a:off x="3699223" y="939233"/>
            <a:ext cx="2738899" cy="4435200"/>
          </a:xfrm>
          <a:prstGeom prst="rect">
            <a:avLst/>
          </a:prstGeom>
          <a:ln w="15875">
            <a:solidFill>
              <a:schemeClr val="tx1"/>
            </a:solidFill>
          </a:ln>
        </p:spPr>
      </p:pic>
      <p:pic>
        <p:nvPicPr>
          <p:cNvPr id="8" name="Picture 7">
            <a:extLst>
              <a:ext uri="{FF2B5EF4-FFF2-40B4-BE49-F238E27FC236}">
                <a16:creationId xmlns:a16="http://schemas.microsoft.com/office/drawing/2014/main" id="{156530DE-F439-4183-B27E-826DB12962C9}"/>
              </a:ext>
            </a:extLst>
          </p:cNvPr>
          <p:cNvPicPr>
            <a:picLocks noChangeAspect="1"/>
          </p:cNvPicPr>
          <p:nvPr/>
        </p:nvPicPr>
        <p:blipFill>
          <a:blip r:embed="rId4"/>
          <a:stretch>
            <a:fillRect/>
          </a:stretch>
        </p:blipFill>
        <p:spPr>
          <a:xfrm>
            <a:off x="6606122" y="1782147"/>
            <a:ext cx="5472215" cy="3135539"/>
          </a:xfrm>
          <a:prstGeom prst="rect">
            <a:avLst/>
          </a:prstGeom>
        </p:spPr>
      </p:pic>
      <p:sp>
        <p:nvSpPr>
          <p:cNvPr id="9" name="Rectangle: Rounded Corners 8">
            <a:extLst>
              <a:ext uri="{FF2B5EF4-FFF2-40B4-BE49-F238E27FC236}">
                <a16:creationId xmlns:a16="http://schemas.microsoft.com/office/drawing/2014/main" id="{53517280-1284-41B5-89F2-D36883EE0B1A}"/>
              </a:ext>
            </a:extLst>
          </p:cNvPr>
          <p:cNvSpPr/>
          <p:nvPr/>
        </p:nvSpPr>
        <p:spPr>
          <a:xfrm>
            <a:off x="195943" y="4180113"/>
            <a:ext cx="712107" cy="177283"/>
          </a:xfrm>
          <a:prstGeom prst="roundRect">
            <a:avLst>
              <a:gd name="adj" fmla="val 0"/>
            </a:avLst>
          </a:prstGeom>
          <a:noFill/>
          <a:ln w="254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10" name="Rectangle: Rounded Corners 9">
            <a:extLst>
              <a:ext uri="{FF2B5EF4-FFF2-40B4-BE49-F238E27FC236}">
                <a16:creationId xmlns:a16="http://schemas.microsoft.com/office/drawing/2014/main" id="{C9C49E7D-7EA4-416C-8AAF-5DAB986D7416}"/>
              </a:ext>
            </a:extLst>
          </p:cNvPr>
          <p:cNvSpPr/>
          <p:nvPr/>
        </p:nvSpPr>
        <p:spPr>
          <a:xfrm>
            <a:off x="1000125" y="2286000"/>
            <a:ext cx="1939925" cy="755650"/>
          </a:xfrm>
          <a:prstGeom prst="roundRect">
            <a:avLst>
              <a:gd name="adj" fmla="val 0"/>
            </a:avLst>
          </a:prstGeom>
          <a:noFill/>
          <a:ln w="254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11" name="Rectangle: Rounded Corners 10">
            <a:extLst>
              <a:ext uri="{FF2B5EF4-FFF2-40B4-BE49-F238E27FC236}">
                <a16:creationId xmlns:a16="http://schemas.microsoft.com/office/drawing/2014/main" id="{D9C5F01A-7AB9-4861-B47C-46B319E2DA24}"/>
              </a:ext>
            </a:extLst>
          </p:cNvPr>
          <p:cNvSpPr/>
          <p:nvPr/>
        </p:nvSpPr>
        <p:spPr>
          <a:xfrm>
            <a:off x="4664441" y="3726377"/>
            <a:ext cx="1316459" cy="198636"/>
          </a:xfrm>
          <a:prstGeom prst="roundRect">
            <a:avLst>
              <a:gd name="adj" fmla="val 0"/>
            </a:avLst>
          </a:prstGeom>
          <a:noFill/>
          <a:ln w="254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12" name="Rectangle: Rounded Corners 11">
            <a:extLst>
              <a:ext uri="{FF2B5EF4-FFF2-40B4-BE49-F238E27FC236}">
                <a16:creationId xmlns:a16="http://schemas.microsoft.com/office/drawing/2014/main" id="{54107B4C-E7FD-4070-A736-2F5CBED06E50}"/>
              </a:ext>
            </a:extLst>
          </p:cNvPr>
          <p:cNvSpPr/>
          <p:nvPr/>
        </p:nvSpPr>
        <p:spPr>
          <a:xfrm>
            <a:off x="4664441" y="4300704"/>
            <a:ext cx="1772881" cy="675355"/>
          </a:xfrm>
          <a:prstGeom prst="roundRect">
            <a:avLst>
              <a:gd name="adj" fmla="val 0"/>
            </a:avLst>
          </a:prstGeom>
          <a:noFill/>
          <a:ln w="254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13" name="Rectangle: Rounded Corners 12">
            <a:extLst>
              <a:ext uri="{FF2B5EF4-FFF2-40B4-BE49-F238E27FC236}">
                <a16:creationId xmlns:a16="http://schemas.microsoft.com/office/drawing/2014/main" id="{174AF27C-283A-44AF-80A1-51A7FDC81773}"/>
              </a:ext>
            </a:extLst>
          </p:cNvPr>
          <p:cNvSpPr/>
          <p:nvPr/>
        </p:nvSpPr>
        <p:spPr>
          <a:xfrm>
            <a:off x="6606123" y="2674561"/>
            <a:ext cx="5472214" cy="499763"/>
          </a:xfrm>
          <a:prstGeom prst="roundRect">
            <a:avLst>
              <a:gd name="adj" fmla="val 0"/>
            </a:avLst>
          </a:prstGeom>
          <a:noFill/>
          <a:ln w="254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14" name="Rectangle: Rounded Corners 13">
            <a:extLst>
              <a:ext uri="{FF2B5EF4-FFF2-40B4-BE49-F238E27FC236}">
                <a16:creationId xmlns:a16="http://schemas.microsoft.com/office/drawing/2014/main" id="{28CFBF20-347B-4A91-80B4-3908FAE73BE6}"/>
              </a:ext>
            </a:extLst>
          </p:cNvPr>
          <p:cNvSpPr/>
          <p:nvPr/>
        </p:nvSpPr>
        <p:spPr>
          <a:xfrm>
            <a:off x="195943" y="5518697"/>
            <a:ext cx="3345607" cy="937345"/>
          </a:xfrm>
          <a:prstGeom prst="roundRect">
            <a:avLst>
              <a:gd name="adj" fmla="val 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Menu to deploy code </a:t>
            </a:r>
          </a:p>
          <a:p>
            <a:pPr algn="ctr"/>
            <a:r>
              <a:rPr lang="en-US" dirty="0"/>
              <a:t>(git pull)</a:t>
            </a:r>
            <a:endParaRPr lang="th-TH" dirty="0"/>
          </a:p>
        </p:txBody>
      </p:sp>
      <p:sp>
        <p:nvSpPr>
          <p:cNvPr id="15" name="Rectangle: Rounded Corners 14">
            <a:extLst>
              <a:ext uri="{FF2B5EF4-FFF2-40B4-BE49-F238E27FC236}">
                <a16:creationId xmlns:a16="http://schemas.microsoft.com/office/drawing/2014/main" id="{78E0AC0A-EB6C-48B0-8496-63FB0C9F0332}"/>
              </a:ext>
            </a:extLst>
          </p:cNvPr>
          <p:cNvSpPr/>
          <p:nvPr/>
        </p:nvSpPr>
        <p:spPr>
          <a:xfrm>
            <a:off x="3698422" y="5541044"/>
            <a:ext cx="2738900" cy="937345"/>
          </a:xfrm>
          <a:prstGeom prst="roundRect">
            <a:avLst>
              <a:gd name="adj" fmla="val 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Batch Script </a:t>
            </a:r>
          </a:p>
          <a:p>
            <a:pPr algn="ctr"/>
            <a:r>
              <a:rPr lang="en-US" dirty="0"/>
              <a:t>on Web Server</a:t>
            </a:r>
            <a:endParaRPr lang="th-TH" dirty="0"/>
          </a:p>
        </p:txBody>
      </p:sp>
      <p:sp>
        <p:nvSpPr>
          <p:cNvPr id="16" name="Rectangle: Rounded Corners 15">
            <a:extLst>
              <a:ext uri="{FF2B5EF4-FFF2-40B4-BE49-F238E27FC236}">
                <a16:creationId xmlns:a16="http://schemas.microsoft.com/office/drawing/2014/main" id="{D873FD11-B822-47F3-9B0C-1FF30CE6E6BB}"/>
              </a:ext>
            </a:extLst>
          </p:cNvPr>
          <p:cNvSpPr/>
          <p:nvPr/>
        </p:nvSpPr>
        <p:spPr>
          <a:xfrm>
            <a:off x="6595794" y="4943379"/>
            <a:ext cx="5482543" cy="1554539"/>
          </a:xfrm>
          <a:prstGeom prst="roundRect">
            <a:avLst>
              <a:gd name="adj" fmla="val 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t>Resources/views/deploy.blade.php</a:t>
            </a:r>
          </a:p>
          <a:p>
            <a:pPr marL="514350" indent="-514350">
              <a:buAutoNum type="arabicPeriod"/>
            </a:pPr>
            <a:r>
              <a:rPr lang="en-US" sz="2000" dirty="0"/>
              <a:t>Form method = GET</a:t>
            </a:r>
          </a:p>
          <a:p>
            <a:pPr marL="514350" indent="-514350">
              <a:buAutoNum type="arabicPeriod"/>
            </a:pPr>
            <a:r>
              <a:rPr lang="en-US" sz="2000" dirty="0"/>
              <a:t>Create Button (Deploy code | git pull)</a:t>
            </a:r>
          </a:p>
          <a:p>
            <a:pPr marL="514350" indent="-514350">
              <a:buAutoNum type="arabicPeriod"/>
            </a:pPr>
            <a:r>
              <a:rPr lang="en-US" sz="2000" dirty="0"/>
              <a:t>After GET (Click Button), show result</a:t>
            </a:r>
            <a:endParaRPr lang="th-TH" sz="2000" dirty="0"/>
          </a:p>
        </p:txBody>
      </p:sp>
      <p:pic>
        <p:nvPicPr>
          <p:cNvPr id="18" name="Picture 17">
            <a:extLst>
              <a:ext uri="{FF2B5EF4-FFF2-40B4-BE49-F238E27FC236}">
                <a16:creationId xmlns:a16="http://schemas.microsoft.com/office/drawing/2014/main" id="{117D760E-66E2-4AD3-82FC-4D57AD1C955D}"/>
              </a:ext>
            </a:extLst>
          </p:cNvPr>
          <p:cNvPicPr>
            <a:picLocks noChangeAspect="1"/>
          </p:cNvPicPr>
          <p:nvPr/>
        </p:nvPicPr>
        <p:blipFill>
          <a:blip r:embed="rId5"/>
          <a:stretch>
            <a:fillRect/>
          </a:stretch>
        </p:blipFill>
        <p:spPr>
          <a:xfrm>
            <a:off x="6606123" y="939233"/>
            <a:ext cx="4996480" cy="717778"/>
          </a:xfrm>
          <a:prstGeom prst="rect">
            <a:avLst/>
          </a:prstGeom>
        </p:spPr>
      </p:pic>
      <p:sp>
        <p:nvSpPr>
          <p:cNvPr id="19" name="Rectangle: Rounded Corners 18">
            <a:extLst>
              <a:ext uri="{FF2B5EF4-FFF2-40B4-BE49-F238E27FC236}">
                <a16:creationId xmlns:a16="http://schemas.microsoft.com/office/drawing/2014/main" id="{F8F262FC-B30D-4F96-9E4E-97398593AB29}"/>
              </a:ext>
            </a:extLst>
          </p:cNvPr>
          <p:cNvSpPr/>
          <p:nvPr/>
        </p:nvSpPr>
        <p:spPr>
          <a:xfrm>
            <a:off x="6595793" y="913540"/>
            <a:ext cx="5482543" cy="769164"/>
          </a:xfrm>
          <a:prstGeom prst="roundRect">
            <a:avLst>
              <a:gd name="adj" fmla="val 0"/>
            </a:avLst>
          </a:prstGeom>
          <a:noFill/>
          <a:ln w="254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20" name="Rectangle: Rounded Corners 19">
            <a:extLst>
              <a:ext uri="{FF2B5EF4-FFF2-40B4-BE49-F238E27FC236}">
                <a16:creationId xmlns:a16="http://schemas.microsoft.com/office/drawing/2014/main" id="{C084C835-B456-454E-A47C-56C0E02DD5AE}"/>
              </a:ext>
            </a:extLst>
          </p:cNvPr>
          <p:cNvSpPr/>
          <p:nvPr/>
        </p:nvSpPr>
        <p:spPr>
          <a:xfrm>
            <a:off x="6606120" y="3262936"/>
            <a:ext cx="5461887" cy="1068007"/>
          </a:xfrm>
          <a:prstGeom prst="roundRect">
            <a:avLst>
              <a:gd name="adj" fmla="val 0"/>
            </a:avLst>
          </a:prstGeom>
          <a:noFill/>
          <a:ln w="254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21" name="Flowchart: Connector 20">
            <a:extLst>
              <a:ext uri="{FF2B5EF4-FFF2-40B4-BE49-F238E27FC236}">
                <a16:creationId xmlns:a16="http://schemas.microsoft.com/office/drawing/2014/main" id="{C0BBAE74-BA5B-4D55-A81A-4B22B8E0006C}"/>
              </a:ext>
            </a:extLst>
          </p:cNvPr>
          <p:cNvSpPr/>
          <p:nvPr/>
        </p:nvSpPr>
        <p:spPr>
          <a:xfrm>
            <a:off x="11639833" y="1115323"/>
            <a:ext cx="356224" cy="37353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1</a:t>
            </a:r>
            <a:endParaRPr lang="th-TH" dirty="0"/>
          </a:p>
        </p:txBody>
      </p:sp>
      <p:sp>
        <p:nvSpPr>
          <p:cNvPr id="22" name="Flowchart: Connector 21">
            <a:extLst>
              <a:ext uri="{FF2B5EF4-FFF2-40B4-BE49-F238E27FC236}">
                <a16:creationId xmlns:a16="http://schemas.microsoft.com/office/drawing/2014/main" id="{471B82BC-CE41-4D43-8355-4EF978310E63}"/>
              </a:ext>
            </a:extLst>
          </p:cNvPr>
          <p:cNvSpPr/>
          <p:nvPr/>
        </p:nvSpPr>
        <p:spPr>
          <a:xfrm>
            <a:off x="11639833" y="2207852"/>
            <a:ext cx="356224" cy="37353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2</a:t>
            </a:r>
            <a:endParaRPr lang="th-TH" dirty="0"/>
          </a:p>
        </p:txBody>
      </p:sp>
      <p:sp>
        <p:nvSpPr>
          <p:cNvPr id="23" name="Flowchart: Connector 22">
            <a:extLst>
              <a:ext uri="{FF2B5EF4-FFF2-40B4-BE49-F238E27FC236}">
                <a16:creationId xmlns:a16="http://schemas.microsoft.com/office/drawing/2014/main" id="{727EC586-104E-4908-8D86-3E198024D0CB}"/>
              </a:ext>
            </a:extLst>
          </p:cNvPr>
          <p:cNvSpPr/>
          <p:nvPr/>
        </p:nvSpPr>
        <p:spPr>
          <a:xfrm>
            <a:off x="11641273" y="3538779"/>
            <a:ext cx="356224" cy="37353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3</a:t>
            </a:r>
            <a:endParaRPr lang="th-TH" dirty="0"/>
          </a:p>
        </p:txBody>
      </p:sp>
      <p:sp>
        <p:nvSpPr>
          <p:cNvPr id="24" name="Rectangle: Rounded Corners 23">
            <a:extLst>
              <a:ext uri="{FF2B5EF4-FFF2-40B4-BE49-F238E27FC236}">
                <a16:creationId xmlns:a16="http://schemas.microsoft.com/office/drawing/2014/main" id="{E8310150-C51E-4AAE-92C6-60F3D61CCE82}"/>
              </a:ext>
            </a:extLst>
          </p:cNvPr>
          <p:cNvSpPr/>
          <p:nvPr/>
        </p:nvSpPr>
        <p:spPr>
          <a:xfrm>
            <a:off x="4234422" y="1279507"/>
            <a:ext cx="1316459" cy="198636"/>
          </a:xfrm>
          <a:prstGeom prst="roundRect">
            <a:avLst>
              <a:gd name="adj" fmla="val 0"/>
            </a:avLst>
          </a:prstGeom>
          <a:noFill/>
          <a:ln w="254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Tree>
    <p:extLst>
      <p:ext uri="{BB962C8B-B14F-4D97-AF65-F5344CB8AC3E}">
        <p14:creationId xmlns:p14="http://schemas.microsoft.com/office/powerpoint/2010/main" val="2128724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845A0EE-C4C8-4AE1-B3C6-1261368AC0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rgbClr val="E07D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Icon&#10;&#10;Description automatically generated">
            <a:extLst>
              <a:ext uri="{FF2B5EF4-FFF2-40B4-BE49-F238E27FC236}">
                <a16:creationId xmlns:a16="http://schemas.microsoft.com/office/drawing/2014/main" id="{A9912169-47C1-490E-9374-25657741F06F}"/>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6096000" y="700088"/>
            <a:ext cx="5459413" cy="5459413"/>
          </a:xfrm>
          <a:prstGeom prst="rect">
            <a:avLst/>
          </a:prstGeom>
        </p:spPr>
      </p:pic>
      <p:sp>
        <p:nvSpPr>
          <p:cNvPr id="3" name="Title 2">
            <a:extLst>
              <a:ext uri="{FF2B5EF4-FFF2-40B4-BE49-F238E27FC236}">
                <a16:creationId xmlns:a16="http://schemas.microsoft.com/office/drawing/2014/main" id="{5A6F5455-F639-4741-A657-DA57031EA501}"/>
              </a:ext>
            </a:extLst>
          </p:cNvPr>
          <p:cNvSpPr>
            <a:spLocks noGrp="1"/>
          </p:cNvSpPr>
          <p:nvPr>
            <p:ph type="ctrTitle"/>
          </p:nvPr>
        </p:nvSpPr>
        <p:spPr>
          <a:xfrm>
            <a:off x="621629" y="640080"/>
            <a:ext cx="4225290" cy="5578816"/>
          </a:xfrm>
        </p:spPr>
        <p:txBody>
          <a:bodyPr vert="horz" lIns="91440" tIns="45720" rIns="91440" bIns="45720" rtlCol="0" anchor="ctr">
            <a:normAutofit/>
          </a:bodyPr>
          <a:lstStyle/>
          <a:p>
            <a:r>
              <a:rPr lang="en-US" sz="4400" kern="1200">
                <a:solidFill>
                  <a:srgbClr val="FFFFFF"/>
                </a:solidFill>
                <a:latin typeface="+mj-lt"/>
                <a:ea typeface="+mj-ea"/>
                <a:cs typeface="+mj-cs"/>
              </a:rPr>
              <a:t>Git Command</a:t>
            </a:r>
          </a:p>
        </p:txBody>
      </p:sp>
    </p:spTree>
    <p:extLst>
      <p:ext uri="{BB962C8B-B14F-4D97-AF65-F5344CB8AC3E}">
        <p14:creationId xmlns:p14="http://schemas.microsoft.com/office/powerpoint/2010/main" val="40310538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08B2156-05A0-4F44-9569-F59DC705EBAA}"/>
              </a:ext>
            </a:extLst>
          </p:cNvPr>
          <p:cNvSpPr>
            <a:spLocks noGrp="1"/>
          </p:cNvSpPr>
          <p:nvPr>
            <p:ph type="title"/>
          </p:nvPr>
        </p:nvSpPr>
        <p:spPr/>
        <p:txBody>
          <a:bodyPr/>
          <a:lstStyle/>
          <a:p>
            <a:r>
              <a:rPr lang="en-US"/>
              <a:t>Github</a:t>
            </a:r>
            <a:endParaRPr lang="th-TH" dirty="0"/>
          </a:p>
        </p:txBody>
      </p:sp>
      <p:pic>
        <p:nvPicPr>
          <p:cNvPr id="6" name="Picture 5">
            <a:extLst>
              <a:ext uri="{FF2B5EF4-FFF2-40B4-BE49-F238E27FC236}">
                <a16:creationId xmlns:a16="http://schemas.microsoft.com/office/drawing/2014/main" id="{3B542D33-CCFF-435E-91CF-1FE20F18AF6C}"/>
              </a:ext>
            </a:extLst>
          </p:cNvPr>
          <p:cNvPicPr>
            <a:picLocks noChangeAspect="1"/>
          </p:cNvPicPr>
          <p:nvPr/>
        </p:nvPicPr>
        <p:blipFill>
          <a:blip r:embed="rId2"/>
          <a:stretch>
            <a:fillRect/>
          </a:stretch>
        </p:blipFill>
        <p:spPr>
          <a:xfrm>
            <a:off x="264563" y="1044575"/>
            <a:ext cx="2982490" cy="3198205"/>
          </a:xfrm>
          <a:prstGeom prst="rect">
            <a:avLst/>
          </a:prstGeom>
        </p:spPr>
      </p:pic>
      <p:pic>
        <p:nvPicPr>
          <p:cNvPr id="8" name="Picture 7">
            <a:extLst>
              <a:ext uri="{FF2B5EF4-FFF2-40B4-BE49-F238E27FC236}">
                <a16:creationId xmlns:a16="http://schemas.microsoft.com/office/drawing/2014/main" id="{6BB4B0FD-9C2C-4A52-ACDB-CDB8E36A9EBD}"/>
              </a:ext>
            </a:extLst>
          </p:cNvPr>
          <p:cNvPicPr>
            <a:picLocks noChangeAspect="1"/>
          </p:cNvPicPr>
          <p:nvPr/>
        </p:nvPicPr>
        <p:blipFill>
          <a:blip r:embed="rId3"/>
          <a:stretch>
            <a:fillRect/>
          </a:stretch>
        </p:blipFill>
        <p:spPr>
          <a:xfrm>
            <a:off x="6638031" y="967232"/>
            <a:ext cx="5410985" cy="3198205"/>
          </a:xfrm>
          <a:prstGeom prst="rect">
            <a:avLst/>
          </a:prstGeom>
        </p:spPr>
      </p:pic>
      <p:pic>
        <p:nvPicPr>
          <p:cNvPr id="16" name="Picture 15">
            <a:extLst>
              <a:ext uri="{FF2B5EF4-FFF2-40B4-BE49-F238E27FC236}">
                <a16:creationId xmlns:a16="http://schemas.microsoft.com/office/drawing/2014/main" id="{8E82DD78-80BC-45BE-93A8-CA58F1986432}"/>
              </a:ext>
            </a:extLst>
          </p:cNvPr>
          <p:cNvPicPr>
            <a:picLocks noChangeAspect="1"/>
          </p:cNvPicPr>
          <p:nvPr/>
        </p:nvPicPr>
        <p:blipFill>
          <a:blip r:embed="rId4"/>
          <a:stretch>
            <a:fillRect/>
          </a:stretch>
        </p:blipFill>
        <p:spPr>
          <a:xfrm>
            <a:off x="3319857" y="967233"/>
            <a:ext cx="3267777" cy="1764815"/>
          </a:xfrm>
          <a:prstGeom prst="rect">
            <a:avLst/>
          </a:prstGeom>
        </p:spPr>
      </p:pic>
      <p:pic>
        <p:nvPicPr>
          <p:cNvPr id="19" name="Picture 18">
            <a:extLst>
              <a:ext uri="{FF2B5EF4-FFF2-40B4-BE49-F238E27FC236}">
                <a16:creationId xmlns:a16="http://schemas.microsoft.com/office/drawing/2014/main" id="{AC9AAA43-77EB-4536-B270-542CA409797B}"/>
              </a:ext>
            </a:extLst>
          </p:cNvPr>
          <p:cNvPicPr>
            <a:picLocks noChangeAspect="1"/>
          </p:cNvPicPr>
          <p:nvPr/>
        </p:nvPicPr>
        <p:blipFill>
          <a:blip r:embed="rId5"/>
          <a:stretch>
            <a:fillRect/>
          </a:stretch>
        </p:blipFill>
        <p:spPr>
          <a:xfrm>
            <a:off x="3319857" y="3089365"/>
            <a:ext cx="3457082" cy="2452073"/>
          </a:xfrm>
          <a:prstGeom prst="rect">
            <a:avLst/>
          </a:prstGeom>
        </p:spPr>
      </p:pic>
      <p:pic>
        <p:nvPicPr>
          <p:cNvPr id="21" name="Picture 20">
            <a:extLst>
              <a:ext uri="{FF2B5EF4-FFF2-40B4-BE49-F238E27FC236}">
                <a16:creationId xmlns:a16="http://schemas.microsoft.com/office/drawing/2014/main" id="{06091667-4853-4EE4-9BD5-A17F51B56D31}"/>
              </a:ext>
            </a:extLst>
          </p:cNvPr>
          <p:cNvPicPr>
            <a:picLocks noChangeAspect="1"/>
          </p:cNvPicPr>
          <p:nvPr/>
        </p:nvPicPr>
        <p:blipFill>
          <a:blip r:embed="rId6"/>
          <a:stretch>
            <a:fillRect/>
          </a:stretch>
        </p:blipFill>
        <p:spPr>
          <a:xfrm>
            <a:off x="6849742" y="4242780"/>
            <a:ext cx="4860175" cy="2128286"/>
          </a:xfrm>
          <a:prstGeom prst="rect">
            <a:avLst/>
          </a:prstGeom>
        </p:spPr>
      </p:pic>
    </p:spTree>
    <p:extLst>
      <p:ext uri="{BB962C8B-B14F-4D97-AF65-F5344CB8AC3E}">
        <p14:creationId xmlns:p14="http://schemas.microsoft.com/office/powerpoint/2010/main" val="40435354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CBB02-459B-4E6D-963A-A789CD3267E0}"/>
              </a:ext>
            </a:extLst>
          </p:cNvPr>
          <p:cNvSpPr>
            <a:spLocks noGrp="1"/>
          </p:cNvSpPr>
          <p:nvPr>
            <p:ph type="title"/>
          </p:nvPr>
        </p:nvSpPr>
        <p:spPr/>
        <p:txBody>
          <a:bodyPr/>
          <a:lstStyle/>
          <a:p>
            <a:r>
              <a:rPr lang="en-US" dirty="0"/>
              <a:t>Git clone: 1</a:t>
            </a:r>
            <a:r>
              <a:rPr lang="en-US" baseline="30000" dirty="0"/>
              <a:t>st</a:t>
            </a:r>
            <a:r>
              <a:rPr lang="en-US" dirty="0"/>
              <a:t> Download project and run</a:t>
            </a:r>
            <a:endParaRPr lang="th-TH" dirty="0"/>
          </a:p>
        </p:txBody>
      </p:sp>
      <p:graphicFrame>
        <p:nvGraphicFramePr>
          <p:cNvPr id="4" name="Table 4">
            <a:extLst>
              <a:ext uri="{FF2B5EF4-FFF2-40B4-BE49-F238E27FC236}">
                <a16:creationId xmlns:a16="http://schemas.microsoft.com/office/drawing/2014/main" id="{0FB6C920-5B6D-4CC1-8CF1-776E3C3F5899}"/>
              </a:ext>
            </a:extLst>
          </p:cNvPr>
          <p:cNvGraphicFramePr>
            <a:graphicFrameLocks noGrp="1"/>
          </p:cNvGraphicFramePr>
          <p:nvPr>
            <p:extLst>
              <p:ext uri="{D42A27DB-BD31-4B8C-83A1-F6EECF244321}">
                <p14:modId xmlns:p14="http://schemas.microsoft.com/office/powerpoint/2010/main" val="4199687072"/>
              </p:ext>
            </p:extLst>
          </p:nvPr>
        </p:nvGraphicFramePr>
        <p:xfrm>
          <a:off x="346075" y="999853"/>
          <a:ext cx="11303000" cy="5637167"/>
        </p:xfrm>
        <a:graphic>
          <a:graphicData uri="http://schemas.openxmlformats.org/drawingml/2006/table">
            <a:tbl>
              <a:tblPr firstRow="1" bandRow="1">
                <a:tableStyleId>{5C22544A-7EE6-4342-B048-85BDC9FD1C3A}</a:tableStyleId>
              </a:tblPr>
              <a:tblGrid>
                <a:gridCol w="2568575">
                  <a:extLst>
                    <a:ext uri="{9D8B030D-6E8A-4147-A177-3AD203B41FA5}">
                      <a16:colId xmlns:a16="http://schemas.microsoft.com/office/drawing/2014/main" val="39522549"/>
                    </a:ext>
                  </a:extLst>
                </a:gridCol>
                <a:gridCol w="4867275">
                  <a:extLst>
                    <a:ext uri="{9D8B030D-6E8A-4147-A177-3AD203B41FA5}">
                      <a16:colId xmlns:a16="http://schemas.microsoft.com/office/drawing/2014/main" val="1427896541"/>
                    </a:ext>
                  </a:extLst>
                </a:gridCol>
                <a:gridCol w="3867150">
                  <a:extLst>
                    <a:ext uri="{9D8B030D-6E8A-4147-A177-3AD203B41FA5}">
                      <a16:colId xmlns:a16="http://schemas.microsoft.com/office/drawing/2014/main" val="4280461446"/>
                    </a:ext>
                  </a:extLst>
                </a:gridCol>
              </a:tblGrid>
              <a:tr h="425317">
                <a:tc>
                  <a:txBody>
                    <a:bodyPr/>
                    <a:lstStyle/>
                    <a:p>
                      <a:r>
                        <a:rPr lang="en-US" sz="1800" dirty="0"/>
                        <a:t>Steps</a:t>
                      </a:r>
                      <a:endParaRPr lang="th-TH" sz="1800" dirty="0"/>
                    </a:p>
                  </a:txBody>
                  <a:tcPr/>
                </a:tc>
                <a:tc>
                  <a:txBody>
                    <a:bodyPr/>
                    <a:lstStyle/>
                    <a:p>
                      <a:r>
                        <a:rPr lang="en-US" sz="1800" dirty="0"/>
                        <a:t>Code</a:t>
                      </a:r>
                      <a:endParaRPr lang="th-TH" sz="1800" dirty="0"/>
                    </a:p>
                  </a:txBody>
                  <a:tcPr/>
                </a:tc>
                <a:tc>
                  <a:txBody>
                    <a:bodyPr/>
                    <a:lstStyle/>
                    <a:p>
                      <a:r>
                        <a:rPr lang="en-US" sz="1800" dirty="0"/>
                        <a:t>Capture</a:t>
                      </a:r>
                      <a:endParaRPr lang="th-TH" sz="1800" dirty="0"/>
                    </a:p>
                  </a:txBody>
                  <a:tcPr/>
                </a:tc>
                <a:extLst>
                  <a:ext uri="{0D108BD9-81ED-4DB2-BD59-A6C34878D82A}">
                    <a16:rowId xmlns:a16="http://schemas.microsoft.com/office/drawing/2014/main" val="2209528181"/>
                  </a:ext>
                </a:extLst>
              </a:tr>
              <a:tr h="364877">
                <a:tc>
                  <a:txBody>
                    <a:bodyPr/>
                    <a:lstStyle/>
                    <a:p>
                      <a:pPr marL="342900" indent="-342900">
                        <a:buAutoNum type="arabicPeriod"/>
                      </a:pPr>
                      <a:r>
                        <a:rPr lang="en-US" sz="1800" dirty="0"/>
                        <a:t>Create folder in your PC</a:t>
                      </a:r>
                    </a:p>
                  </a:txBody>
                  <a:tcPr/>
                </a:tc>
                <a:tc>
                  <a:txBody>
                    <a:bodyPr/>
                    <a:lstStyle/>
                    <a:p>
                      <a:r>
                        <a:rPr lang="en-US" sz="1800" dirty="0"/>
                        <a:t>cd d:, md </a:t>
                      </a:r>
                      <a:r>
                        <a:rPr lang="en-US" sz="1800" dirty="0" err="1"/>
                        <a:t>phpcode</a:t>
                      </a:r>
                      <a:r>
                        <a:rPr lang="en-US" sz="1800" dirty="0"/>
                        <a:t>, cd </a:t>
                      </a:r>
                      <a:r>
                        <a:rPr lang="en-US" sz="1800" dirty="0" err="1"/>
                        <a:t>phpcode</a:t>
                      </a:r>
                      <a:endParaRPr lang="th-TH" sz="1800" dirty="0"/>
                    </a:p>
                  </a:txBody>
                  <a:tcPr/>
                </a:tc>
                <a:tc>
                  <a:txBody>
                    <a:bodyPr/>
                    <a:lstStyle/>
                    <a:p>
                      <a:endParaRPr lang="th-TH" sz="1800" dirty="0"/>
                    </a:p>
                  </a:txBody>
                  <a:tcPr/>
                </a:tc>
                <a:extLst>
                  <a:ext uri="{0D108BD9-81ED-4DB2-BD59-A6C34878D82A}">
                    <a16:rowId xmlns:a16="http://schemas.microsoft.com/office/drawing/2014/main" val="1511831077"/>
                  </a:ext>
                </a:extLst>
              </a:tr>
              <a:tr h="425317">
                <a:tc>
                  <a:txBody>
                    <a:bodyPr/>
                    <a:lstStyle/>
                    <a:p>
                      <a:r>
                        <a:rPr lang="en-US" sz="1800" dirty="0"/>
                        <a:t>2. Run git clone</a:t>
                      </a:r>
                      <a:endParaRPr lang="th-TH" sz="1800" dirty="0"/>
                    </a:p>
                  </a:txBody>
                  <a:tcPr/>
                </a:tc>
                <a:tc>
                  <a:txBody>
                    <a:bodyPr/>
                    <a:lstStyle/>
                    <a:p>
                      <a:r>
                        <a:rPr lang="en-US" sz="1800" dirty="0"/>
                        <a:t>git clone https://github.com/traitet/wissdemo01.git</a:t>
                      </a:r>
                      <a:endParaRPr lang="th-TH" sz="1800" dirty="0"/>
                    </a:p>
                  </a:txBody>
                  <a:tcPr/>
                </a:tc>
                <a:tc>
                  <a:txBody>
                    <a:bodyPr/>
                    <a:lstStyle/>
                    <a:p>
                      <a:endParaRPr lang="th-TH" sz="1800" dirty="0"/>
                    </a:p>
                  </a:txBody>
                  <a:tcPr/>
                </a:tc>
                <a:extLst>
                  <a:ext uri="{0D108BD9-81ED-4DB2-BD59-A6C34878D82A}">
                    <a16:rowId xmlns:a16="http://schemas.microsoft.com/office/drawing/2014/main" val="3784193720"/>
                  </a:ext>
                </a:extLst>
              </a:tr>
              <a:tr h="345978">
                <a:tc>
                  <a:txBody>
                    <a:bodyPr/>
                    <a:lstStyle/>
                    <a:p>
                      <a:r>
                        <a:rPr lang="en-US" sz="1800" dirty="0"/>
                        <a:t>3. Open wissdemo01 in VSCode</a:t>
                      </a:r>
                      <a:endParaRPr lang="th-TH" sz="1800" dirty="0"/>
                    </a:p>
                  </a:txBody>
                  <a:tcPr/>
                </a:tc>
                <a:tc>
                  <a:txBody>
                    <a:bodyPr/>
                    <a:lstStyle/>
                    <a:p>
                      <a:endParaRPr lang="th-TH" sz="1800" dirty="0"/>
                    </a:p>
                  </a:txBody>
                  <a:tcPr/>
                </a:tc>
                <a:tc>
                  <a:txBody>
                    <a:bodyPr/>
                    <a:lstStyle/>
                    <a:p>
                      <a:endParaRPr lang="th-TH" sz="1800" dirty="0"/>
                    </a:p>
                  </a:txBody>
                  <a:tcPr/>
                </a:tc>
                <a:extLst>
                  <a:ext uri="{0D108BD9-81ED-4DB2-BD59-A6C34878D82A}">
                    <a16:rowId xmlns:a16="http://schemas.microsoft.com/office/drawing/2014/main" val="3993898950"/>
                  </a:ext>
                </a:extLst>
              </a:tr>
              <a:tr h="1037493">
                <a:tc>
                  <a:txBody>
                    <a:bodyPr/>
                    <a:lstStyle/>
                    <a:p>
                      <a:r>
                        <a:rPr lang="en-US" sz="1800" dirty="0"/>
                        <a:t>4. Download Package</a:t>
                      </a:r>
                      <a:endParaRPr lang="th-TH" sz="1800" dirty="0"/>
                    </a:p>
                  </a:txBody>
                  <a:tcPr/>
                </a:tc>
                <a:tc>
                  <a:txBody>
                    <a:bodyPr/>
                    <a:lstStyle/>
                    <a:p>
                      <a:r>
                        <a:rPr lang="en-US" sz="1800" dirty="0" err="1"/>
                        <a:t>npm</a:t>
                      </a:r>
                      <a:r>
                        <a:rPr lang="en-US" sz="1800" dirty="0"/>
                        <a:t> install</a:t>
                      </a:r>
                    </a:p>
                    <a:p>
                      <a:r>
                        <a:rPr lang="en-US" sz="1800" dirty="0"/>
                        <a:t>composer install</a:t>
                      </a:r>
                      <a:endParaRPr lang="th-TH" sz="1800" dirty="0"/>
                    </a:p>
                  </a:txBody>
                  <a:tcPr/>
                </a:tc>
                <a:tc>
                  <a:txBody>
                    <a:bodyPr/>
                    <a:lstStyle/>
                    <a:p>
                      <a:endParaRPr lang="th-TH" sz="1800" dirty="0"/>
                    </a:p>
                  </a:txBody>
                  <a:tcPr/>
                </a:tc>
                <a:extLst>
                  <a:ext uri="{0D108BD9-81ED-4DB2-BD59-A6C34878D82A}">
                    <a16:rowId xmlns:a16="http://schemas.microsoft.com/office/drawing/2014/main" val="212639667"/>
                  </a:ext>
                </a:extLst>
              </a:tr>
              <a:tr h="734109">
                <a:tc>
                  <a:txBody>
                    <a:bodyPr/>
                    <a:lstStyle/>
                    <a:p>
                      <a:r>
                        <a:rPr lang="en-US" sz="1800" dirty="0"/>
                        <a:t>5. Change .</a:t>
                      </a:r>
                      <a:r>
                        <a:rPr lang="en-US" sz="1800" dirty="0" err="1"/>
                        <a:t>env.example</a:t>
                      </a:r>
                      <a:r>
                        <a:rPr lang="en-US" sz="1800" dirty="0"/>
                        <a:t> file</a:t>
                      </a:r>
                      <a:endParaRPr lang="th-TH" sz="1800" dirty="0"/>
                    </a:p>
                  </a:txBody>
                  <a:tcPr/>
                </a:tc>
                <a:tc>
                  <a:txBody>
                    <a:bodyPr/>
                    <a:lstStyle/>
                    <a:p>
                      <a:r>
                        <a:rPr lang="en-US" sz="1800" dirty="0"/>
                        <a:t>Copy .</a:t>
                      </a:r>
                      <a:r>
                        <a:rPr lang="en-US" sz="1800" dirty="0" err="1"/>
                        <a:t>env.example</a:t>
                      </a:r>
                      <a:r>
                        <a:rPr lang="en-US" sz="1800" dirty="0"/>
                        <a:t> and save as .env</a:t>
                      </a:r>
                    </a:p>
                    <a:p>
                      <a:r>
                        <a:rPr lang="en-US" sz="1800" dirty="0"/>
                        <a:t>( Don’t rename as it will remove .</a:t>
                      </a:r>
                      <a:r>
                        <a:rPr lang="en-US" sz="1800" dirty="0" err="1"/>
                        <a:t>env.example</a:t>
                      </a:r>
                      <a:r>
                        <a:rPr lang="en-US" sz="1800" dirty="0"/>
                        <a:t> to cloud but normally .env is not push to cloud )</a:t>
                      </a:r>
                      <a:endParaRPr lang="th-TH" sz="1800" dirty="0"/>
                    </a:p>
                  </a:txBody>
                  <a:tcPr/>
                </a:tc>
                <a:tc>
                  <a:txBody>
                    <a:bodyPr/>
                    <a:lstStyle/>
                    <a:p>
                      <a:endParaRPr lang="th-TH" sz="1800" dirty="0"/>
                    </a:p>
                  </a:txBody>
                  <a:tcPr/>
                </a:tc>
                <a:extLst>
                  <a:ext uri="{0D108BD9-81ED-4DB2-BD59-A6C34878D82A}">
                    <a16:rowId xmlns:a16="http://schemas.microsoft.com/office/drawing/2014/main" val="2740387169"/>
                  </a:ext>
                </a:extLst>
              </a:tr>
              <a:tr h="425317">
                <a:tc>
                  <a:txBody>
                    <a:bodyPr/>
                    <a:lstStyle/>
                    <a:p>
                      <a:r>
                        <a:rPr lang="en-US" sz="1800" dirty="0"/>
                        <a:t>6. Run </a:t>
                      </a:r>
                      <a:r>
                        <a:rPr lang="en-US" sz="1800" dirty="0" err="1"/>
                        <a:t>php</a:t>
                      </a:r>
                      <a:endParaRPr lang="th-TH" sz="1800" dirty="0"/>
                    </a:p>
                  </a:txBody>
                  <a:tcPr/>
                </a:tc>
                <a:tc>
                  <a:txBody>
                    <a:bodyPr/>
                    <a:lstStyle/>
                    <a:p>
                      <a:r>
                        <a:rPr lang="en-US" sz="1800" dirty="0" err="1"/>
                        <a:t>php</a:t>
                      </a:r>
                      <a:r>
                        <a:rPr lang="en-US" sz="1800" dirty="0"/>
                        <a:t> artisan serve</a:t>
                      </a:r>
                    </a:p>
                    <a:p>
                      <a:endParaRPr lang="en-US" sz="1800" dirty="0"/>
                    </a:p>
                    <a:p>
                      <a:endParaRPr lang="th-TH" sz="1800" dirty="0"/>
                    </a:p>
                  </a:txBody>
                  <a:tcPr/>
                </a:tc>
                <a:tc>
                  <a:txBody>
                    <a:bodyPr/>
                    <a:lstStyle/>
                    <a:p>
                      <a:endParaRPr lang="th-TH" sz="1800" dirty="0"/>
                    </a:p>
                  </a:txBody>
                  <a:tcPr/>
                </a:tc>
                <a:extLst>
                  <a:ext uri="{0D108BD9-81ED-4DB2-BD59-A6C34878D82A}">
                    <a16:rowId xmlns:a16="http://schemas.microsoft.com/office/drawing/2014/main" val="784880668"/>
                  </a:ext>
                </a:extLst>
              </a:tr>
              <a:tr h="425317">
                <a:tc>
                  <a:txBody>
                    <a:bodyPr/>
                    <a:lstStyle/>
                    <a:p>
                      <a:r>
                        <a:rPr lang="en-US" sz="1800" dirty="0"/>
                        <a:t>7. Open URL</a:t>
                      </a:r>
                      <a:endParaRPr lang="th-TH" sz="1800" dirty="0"/>
                    </a:p>
                  </a:txBody>
                  <a:tcPr/>
                </a:tc>
                <a:tc>
                  <a:txBody>
                    <a:bodyPr/>
                    <a:lstStyle/>
                    <a:p>
                      <a:r>
                        <a:rPr lang="en-US" sz="1800" dirty="0">
                          <a:hlinkClick r:id="rId2"/>
                        </a:rPr>
                        <a:t>http://127.0.0.1/8000</a:t>
                      </a:r>
                      <a:endParaRPr lang="en-US" sz="1800" dirty="0"/>
                    </a:p>
                    <a:p>
                      <a:endParaRPr lang="en-US" sz="1800" dirty="0"/>
                    </a:p>
                    <a:p>
                      <a:endParaRPr lang="en-US" sz="1800" dirty="0"/>
                    </a:p>
                    <a:p>
                      <a:endParaRPr lang="th-TH" sz="1800" dirty="0"/>
                    </a:p>
                  </a:txBody>
                  <a:tcPr/>
                </a:tc>
                <a:tc>
                  <a:txBody>
                    <a:bodyPr/>
                    <a:lstStyle/>
                    <a:p>
                      <a:endParaRPr lang="th-TH" sz="1800" dirty="0"/>
                    </a:p>
                  </a:txBody>
                  <a:tcPr/>
                </a:tc>
                <a:extLst>
                  <a:ext uri="{0D108BD9-81ED-4DB2-BD59-A6C34878D82A}">
                    <a16:rowId xmlns:a16="http://schemas.microsoft.com/office/drawing/2014/main" val="4154708754"/>
                  </a:ext>
                </a:extLst>
              </a:tr>
            </a:tbl>
          </a:graphicData>
        </a:graphic>
      </p:graphicFrame>
      <p:pic>
        <p:nvPicPr>
          <p:cNvPr id="8" name="Picture 7">
            <a:extLst>
              <a:ext uri="{FF2B5EF4-FFF2-40B4-BE49-F238E27FC236}">
                <a16:creationId xmlns:a16="http://schemas.microsoft.com/office/drawing/2014/main" id="{4E8EE3B3-45DD-4031-890A-54980091429B}"/>
              </a:ext>
            </a:extLst>
          </p:cNvPr>
          <p:cNvPicPr>
            <a:picLocks noChangeAspect="1"/>
          </p:cNvPicPr>
          <p:nvPr/>
        </p:nvPicPr>
        <p:blipFill>
          <a:blip r:embed="rId3"/>
          <a:stretch>
            <a:fillRect/>
          </a:stretch>
        </p:blipFill>
        <p:spPr>
          <a:xfrm>
            <a:off x="8953500" y="2580632"/>
            <a:ext cx="2219325" cy="913840"/>
          </a:xfrm>
          <a:prstGeom prst="rect">
            <a:avLst/>
          </a:prstGeom>
        </p:spPr>
      </p:pic>
      <p:pic>
        <p:nvPicPr>
          <p:cNvPr id="10" name="Picture 9">
            <a:extLst>
              <a:ext uri="{FF2B5EF4-FFF2-40B4-BE49-F238E27FC236}">
                <a16:creationId xmlns:a16="http://schemas.microsoft.com/office/drawing/2014/main" id="{00AED611-F31A-4E71-B657-99C250205B7F}"/>
              </a:ext>
            </a:extLst>
          </p:cNvPr>
          <p:cNvPicPr>
            <a:picLocks noChangeAspect="1"/>
          </p:cNvPicPr>
          <p:nvPr/>
        </p:nvPicPr>
        <p:blipFill>
          <a:blip r:embed="rId4"/>
          <a:stretch>
            <a:fillRect/>
          </a:stretch>
        </p:blipFill>
        <p:spPr>
          <a:xfrm>
            <a:off x="8953500" y="1776403"/>
            <a:ext cx="1790700" cy="713977"/>
          </a:xfrm>
          <a:prstGeom prst="rect">
            <a:avLst/>
          </a:prstGeom>
        </p:spPr>
      </p:pic>
      <p:pic>
        <p:nvPicPr>
          <p:cNvPr id="12" name="Picture 11">
            <a:extLst>
              <a:ext uri="{FF2B5EF4-FFF2-40B4-BE49-F238E27FC236}">
                <a16:creationId xmlns:a16="http://schemas.microsoft.com/office/drawing/2014/main" id="{51A521E1-3C30-4BBD-8D11-0E50F075F218}"/>
              </a:ext>
            </a:extLst>
          </p:cNvPr>
          <p:cNvPicPr>
            <a:picLocks noChangeAspect="1"/>
          </p:cNvPicPr>
          <p:nvPr/>
        </p:nvPicPr>
        <p:blipFill>
          <a:blip r:embed="rId5"/>
          <a:stretch>
            <a:fillRect/>
          </a:stretch>
        </p:blipFill>
        <p:spPr>
          <a:xfrm>
            <a:off x="8096005" y="3678097"/>
            <a:ext cx="1752845" cy="533474"/>
          </a:xfrm>
          <a:prstGeom prst="rect">
            <a:avLst/>
          </a:prstGeom>
        </p:spPr>
      </p:pic>
      <p:pic>
        <p:nvPicPr>
          <p:cNvPr id="14" name="Picture 13">
            <a:extLst>
              <a:ext uri="{FF2B5EF4-FFF2-40B4-BE49-F238E27FC236}">
                <a16:creationId xmlns:a16="http://schemas.microsoft.com/office/drawing/2014/main" id="{872CF2B3-3A57-479F-808B-4A7AC714A6D1}"/>
              </a:ext>
            </a:extLst>
          </p:cNvPr>
          <p:cNvPicPr>
            <a:picLocks noChangeAspect="1"/>
          </p:cNvPicPr>
          <p:nvPr/>
        </p:nvPicPr>
        <p:blipFill>
          <a:blip r:embed="rId6"/>
          <a:stretch>
            <a:fillRect/>
          </a:stretch>
        </p:blipFill>
        <p:spPr>
          <a:xfrm>
            <a:off x="9915525" y="3678097"/>
            <a:ext cx="1590358" cy="533474"/>
          </a:xfrm>
          <a:prstGeom prst="rect">
            <a:avLst/>
          </a:prstGeom>
        </p:spPr>
      </p:pic>
      <p:pic>
        <p:nvPicPr>
          <p:cNvPr id="16" name="Picture 15">
            <a:extLst>
              <a:ext uri="{FF2B5EF4-FFF2-40B4-BE49-F238E27FC236}">
                <a16:creationId xmlns:a16="http://schemas.microsoft.com/office/drawing/2014/main" id="{E9A1970A-9D22-4E8B-BEBD-0FFC53D2F4FF}"/>
              </a:ext>
            </a:extLst>
          </p:cNvPr>
          <p:cNvPicPr>
            <a:picLocks noChangeAspect="1"/>
          </p:cNvPicPr>
          <p:nvPr/>
        </p:nvPicPr>
        <p:blipFill>
          <a:blip r:embed="rId7"/>
          <a:stretch>
            <a:fillRect/>
          </a:stretch>
        </p:blipFill>
        <p:spPr>
          <a:xfrm>
            <a:off x="8096005" y="4406518"/>
            <a:ext cx="3409878" cy="365507"/>
          </a:xfrm>
          <a:prstGeom prst="rect">
            <a:avLst/>
          </a:prstGeom>
        </p:spPr>
      </p:pic>
      <p:pic>
        <p:nvPicPr>
          <p:cNvPr id="18" name="Picture 17">
            <a:extLst>
              <a:ext uri="{FF2B5EF4-FFF2-40B4-BE49-F238E27FC236}">
                <a16:creationId xmlns:a16="http://schemas.microsoft.com/office/drawing/2014/main" id="{A56A5B52-89CE-4D9E-8D3F-16ED5CA28D2C}"/>
              </a:ext>
            </a:extLst>
          </p:cNvPr>
          <p:cNvPicPr>
            <a:picLocks noChangeAspect="1"/>
          </p:cNvPicPr>
          <p:nvPr/>
        </p:nvPicPr>
        <p:blipFill>
          <a:blip r:embed="rId8"/>
          <a:stretch>
            <a:fillRect/>
          </a:stretch>
        </p:blipFill>
        <p:spPr>
          <a:xfrm>
            <a:off x="9580478" y="4795450"/>
            <a:ext cx="1497098" cy="1605378"/>
          </a:xfrm>
          <a:prstGeom prst="rect">
            <a:avLst/>
          </a:prstGeom>
        </p:spPr>
      </p:pic>
    </p:spTree>
    <p:extLst>
      <p:ext uri="{BB962C8B-B14F-4D97-AF65-F5344CB8AC3E}">
        <p14:creationId xmlns:p14="http://schemas.microsoft.com/office/powerpoint/2010/main" val="33006435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6B82A46-38D2-489B-8C3C-BCCB6241E24F}"/>
              </a:ext>
            </a:extLst>
          </p:cNvPr>
          <p:cNvSpPr>
            <a:spLocks noGrp="1"/>
          </p:cNvSpPr>
          <p:nvPr>
            <p:ph type="title"/>
          </p:nvPr>
        </p:nvSpPr>
        <p:spPr/>
        <p:txBody>
          <a:bodyPr/>
          <a:lstStyle/>
          <a:p>
            <a:r>
              <a:rPr lang="en-US" dirty="0"/>
              <a:t>How to review code</a:t>
            </a:r>
            <a:endParaRPr lang="th-TH" dirty="0"/>
          </a:p>
        </p:txBody>
      </p:sp>
      <p:sp>
        <p:nvSpPr>
          <p:cNvPr id="5" name="Text Placeholder 4">
            <a:extLst>
              <a:ext uri="{FF2B5EF4-FFF2-40B4-BE49-F238E27FC236}">
                <a16:creationId xmlns:a16="http://schemas.microsoft.com/office/drawing/2014/main" id="{FD3F4DD6-3752-42AD-921A-6E5E4A9878E5}"/>
              </a:ext>
            </a:extLst>
          </p:cNvPr>
          <p:cNvSpPr>
            <a:spLocks noGrp="1"/>
          </p:cNvSpPr>
          <p:nvPr>
            <p:ph type="body" idx="1"/>
          </p:nvPr>
        </p:nvSpPr>
        <p:spPr/>
        <p:txBody>
          <a:bodyPr/>
          <a:lstStyle/>
          <a:p>
            <a:endParaRPr lang="th-TH"/>
          </a:p>
        </p:txBody>
      </p:sp>
    </p:spTree>
    <p:extLst>
      <p:ext uri="{BB962C8B-B14F-4D97-AF65-F5344CB8AC3E}">
        <p14:creationId xmlns:p14="http://schemas.microsoft.com/office/powerpoint/2010/main" val="10424373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CBB02-459B-4E6D-963A-A789CD3267E0}"/>
              </a:ext>
            </a:extLst>
          </p:cNvPr>
          <p:cNvSpPr>
            <a:spLocks noGrp="1"/>
          </p:cNvSpPr>
          <p:nvPr>
            <p:ph type="title"/>
          </p:nvPr>
        </p:nvSpPr>
        <p:spPr/>
        <p:txBody>
          <a:bodyPr/>
          <a:lstStyle/>
          <a:p>
            <a:r>
              <a:rPr lang="en-US" dirty="0"/>
              <a:t>Git: Pull and push code to cloud (Release code)</a:t>
            </a:r>
            <a:endParaRPr lang="th-TH" dirty="0"/>
          </a:p>
        </p:txBody>
      </p:sp>
      <p:graphicFrame>
        <p:nvGraphicFramePr>
          <p:cNvPr id="4" name="Table 4">
            <a:extLst>
              <a:ext uri="{FF2B5EF4-FFF2-40B4-BE49-F238E27FC236}">
                <a16:creationId xmlns:a16="http://schemas.microsoft.com/office/drawing/2014/main" id="{0FB6C920-5B6D-4CC1-8CF1-776E3C3F5899}"/>
              </a:ext>
            </a:extLst>
          </p:cNvPr>
          <p:cNvGraphicFramePr>
            <a:graphicFrameLocks noGrp="1"/>
          </p:cNvGraphicFramePr>
          <p:nvPr>
            <p:extLst>
              <p:ext uri="{D42A27DB-BD31-4B8C-83A1-F6EECF244321}">
                <p14:modId xmlns:p14="http://schemas.microsoft.com/office/powerpoint/2010/main" val="596179037"/>
              </p:ext>
            </p:extLst>
          </p:nvPr>
        </p:nvGraphicFramePr>
        <p:xfrm>
          <a:off x="346075" y="999853"/>
          <a:ext cx="11303000" cy="5477146"/>
        </p:xfrm>
        <a:graphic>
          <a:graphicData uri="http://schemas.openxmlformats.org/drawingml/2006/table">
            <a:tbl>
              <a:tblPr firstRow="1" bandRow="1">
                <a:tableStyleId>{5C22544A-7EE6-4342-B048-85BDC9FD1C3A}</a:tableStyleId>
              </a:tblPr>
              <a:tblGrid>
                <a:gridCol w="2568575">
                  <a:extLst>
                    <a:ext uri="{9D8B030D-6E8A-4147-A177-3AD203B41FA5}">
                      <a16:colId xmlns:a16="http://schemas.microsoft.com/office/drawing/2014/main" val="39522549"/>
                    </a:ext>
                  </a:extLst>
                </a:gridCol>
                <a:gridCol w="4295775">
                  <a:extLst>
                    <a:ext uri="{9D8B030D-6E8A-4147-A177-3AD203B41FA5}">
                      <a16:colId xmlns:a16="http://schemas.microsoft.com/office/drawing/2014/main" val="1427896541"/>
                    </a:ext>
                  </a:extLst>
                </a:gridCol>
                <a:gridCol w="4438650">
                  <a:extLst>
                    <a:ext uri="{9D8B030D-6E8A-4147-A177-3AD203B41FA5}">
                      <a16:colId xmlns:a16="http://schemas.microsoft.com/office/drawing/2014/main" val="4280461446"/>
                    </a:ext>
                  </a:extLst>
                </a:gridCol>
              </a:tblGrid>
              <a:tr h="418206">
                <a:tc>
                  <a:txBody>
                    <a:bodyPr/>
                    <a:lstStyle/>
                    <a:p>
                      <a:r>
                        <a:rPr lang="en-US" sz="1800" dirty="0"/>
                        <a:t>Steps</a:t>
                      </a:r>
                      <a:endParaRPr lang="th-TH" sz="1800" dirty="0"/>
                    </a:p>
                  </a:txBody>
                  <a:tcPr/>
                </a:tc>
                <a:tc>
                  <a:txBody>
                    <a:bodyPr/>
                    <a:lstStyle/>
                    <a:p>
                      <a:r>
                        <a:rPr lang="en-US" sz="1800" dirty="0"/>
                        <a:t>Code</a:t>
                      </a:r>
                      <a:endParaRPr lang="th-TH" sz="1800" dirty="0"/>
                    </a:p>
                  </a:txBody>
                  <a:tcPr/>
                </a:tc>
                <a:tc>
                  <a:txBody>
                    <a:bodyPr/>
                    <a:lstStyle/>
                    <a:p>
                      <a:r>
                        <a:rPr lang="en-US" sz="1800" dirty="0"/>
                        <a:t>Capture</a:t>
                      </a:r>
                      <a:endParaRPr lang="th-TH" sz="1800" dirty="0"/>
                    </a:p>
                  </a:txBody>
                  <a:tcPr/>
                </a:tc>
                <a:extLst>
                  <a:ext uri="{0D108BD9-81ED-4DB2-BD59-A6C34878D82A}">
                    <a16:rowId xmlns:a16="http://schemas.microsoft.com/office/drawing/2014/main" val="2209528181"/>
                  </a:ext>
                </a:extLst>
              </a:tr>
              <a:tr h="1317893">
                <a:tc>
                  <a:txBody>
                    <a:bodyPr/>
                    <a:lstStyle/>
                    <a:p>
                      <a:pPr marL="0" indent="0">
                        <a:buNone/>
                      </a:pPr>
                      <a:r>
                        <a:rPr lang="en-US" sz="1800" dirty="0"/>
                        <a:t>1.Pull to get last version from cloud</a:t>
                      </a:r>
                    </a:p>
                  </a:txBody>
                  <a:tcPr/>
                </a:tc>
                <a:tc>
                  <a:txBody>
                    <a:bodyPr/>
                    <a:lstStyle/>
                    <a:p>
                      <a:r>
                        <a:rPr lang="en-US" sz="1800" dirty="0"/>
                        <a:t>Git pull</a:t>
                      </a:r>
                      <a:endParaRPr lang="th-TH" sz="1800" dirty="0"/>
                    </a:p>
                  </a:txBody>
                  <a:tcPr/>
                </a:tc>
                <a:tc>
                  <a:txBody>
                    <a:bodyPr/>
                    <a:lstStyle/>
                    <a:p>
                      <a:endParaRPr lang="th-TH" sz="1800" dirty="0"/>
                    </a:p>
                  </a:txBody>
                  <a:tcPr/>
                </a:tc>
                <a:extLst>
                  <a:ext uri="{0D108BD9-81ED-4DB2-BD59-A6C34878D82A}">
                    <a16:rowId xmlns:a16="http://schemas.microsoft.com/office/drawing/2014/main" val="1511831077"/>
                  </a:ext>
                </a:extLst>
              </a:tr>
              <a:tr h="875706">
                <a:tc>
                  <a:txBody>
                    <a:bodyPr/>
                    <a:lstStyle/>
                    <a:p>
                      <a:r>
                        <a:rPr lang="en-US" sz="1800" dirty="0"/>
                        <a:t>2. Edit code</a:t>
                      </a:r>
                      <a:endParaRPr lang="th-TH" sz="1800" dirty="0"/>
                    </a:p>
                  </a:txBody>
                  <a:tcPr/>
                </a:tc>
                <a:tc>
                  <a:txBody>
                    <a:bodyPr/>
                    <a:lstStyle/>
                    <a:p>
                      <a:r>
                        <a:rPr lang="en-US" sz="1800" dirty="0"/>
                        <a:t>e.g. add WISSDEMO01_Manual_REV02.pptx  in public/documents/WISSDEMO01_Manual_REV01.pptx</a:t>
                      </a:r>
                      <a:endParaRPr lang="th-TH" sz="1800" dirty="0"/>
                    </a:p>
                  </a:txBody>
                  <a:tcPr/>
                </a:tc>
                <a:tc>
                  <a:txBody>
                    <a:bodyPr/>
                    <a:lstStyle/>
                    <a:p>
                      <a:endParaRPr lang="th-TH" sz="1800" dirty="0"/>
                    </a:p>
                  </a:txBody>
                  <a:tcPr/>
                </a:tc>
                <a:extLst>
                  <a:ext uri="{0D108BD9-81ED-4DB2-BD59-A6C34878D82A}">
                    <a16:rowId xmlns:a16="http://schemas.microsoft.com/office/drawing/2014/main" val="3784193720"/>
                  </a:ext>
                </a:extLst>
              </a:tr>
              <a:tr h="982637">
                <a:tc>
                  <a:txBody>
                    <a:bodyPr/>
                    <a:lstStyle/>
                    <a:p>
                      <a:r>
                        <a:rPr lang="en-US" sz="1800" dirty="0"/>
                        <a:t>3. Push code to cloud</a:t>
                      </a:r>
                      <a:endParaRPr lang="th-TH" sz="1800" dirty="0"/>
                    </a:p>
                  </a:txBody>
                  <a:tcPr/>
                </a:tc>
                <a:tc>
                  <a:txBody>
                    <a:bodyPr/>
                    <a:lstStyle/>
                    <a:p>
                      <a:r>
                        <a:rPr lang="en-US" sz="1800" dirty="0"/>
                        <a:t>Git add.</a:t>
                      </a:r>
                    </a:p>
                    <a:p>
                      <a:r>
                        <a:rPr lang="en-US" sz="1800" dirty="0"/>
                        <a:t>Git commit –m “Upload doc manual”</a:t>
                      </a:r>
                    </a:p>
                    <a:p>
                      <a:r>
                        <a:rPr lang="en-US" sz="1800" dirty="0"/>
                        <a:t>Git push</a:t>
                      </a:r>
                      <a:endParaRPr lang="th-TH" sz="1800" dirty="0"/>
                    </a:p>
                  </a:txBody>
                  <a:tcPr/>
                </a:tc>
                <a:tc>
                  <a:txBody>
                    <a:bodyPr/>
                    <a:lstStyle/>
                    <a:p>
                      <a:endParaRPr lang="th-TH" sz="1800" dirty="0"/>
                    </a:p>
                  </a:txBody>
                  <a:tcPr/>
                </a:tc>
                <a:extLst>
                  <a:ext uri="{0D108BD9-81ED-4DB2-BD59-A6C34878D82A}">
                    <a16:rowId xmlns:a16="http://schemas.microsoft.com/office/drawing/2014/main" val="3993898950"/>
                  </a:ext>
                </a:extLst>
              </a:tr>
              <a:tr h="1882704">
                <a:tc>
                  <a:txBody>
                    <a:bodyPr/>
                    <a:lstStyle/>
                    <a:p>
                      <a:r>
                        <a:rPr lang="en-US" sz="1800" dirty="0"/>
                        <a:t>4. Check upload at github</a:t>
                      </a:r>
                      <a:endParaRPr lang="th-TH" sz="1800" dirty="0"/>
                    </a:p>
                  </a:txBody>
                  <a:tcPr/>
                </a:tc>
                <a:tc>
                  <a:txBody>
                    <a:bodyPr/>
                    <a:lstStyle/>
                    <a:p>
                      <a:r>
                        <a:rPr lang="en-US" sz="1800" dirty="0"/>
                        <a:t>Document had been updated 1min ago</a:t>
                      </a:r>
                      <a:endParaRPr lang="th-TH" sz="1800" dirty="0"/>
                    </a:p>
                  </a:txBody>
                  <a:tcPr/>
                </a:tc>
                <a:tc>
                  <a:txBody>
                    <a:bodyPr/>
                    <a:lstStyle/>
                    <a:p>
                      <a:endParaRPr lang="th-TH" sz="1800" dirty="0"/>
                    </a:p>
                  </a:txBody>
                  <a:tcPr/>
                </a:tc>
                <a:extLst>
                  <a:ext uri="{0D108BD9-81ED-4DB2-BD59-A6C34878D82A}">
                    <a16:rowId xmlns:a16="http://schemas.microsoft.com/office/drawing/2014/main" val="904292952"/>
                  </a:ext>
                </a:extLst>
              </a:tr>
            </a:tbl>
          </a:graphicData>
        </a:graphic>
      </p:graphicFrame>
      <p:pic>
        <p:nvPicPr>
          <p:cNvPr id="5" name="Picture 4">
            <a:extLst>
              <a:ext uri="{FF2B5EF4-FFF2-40B4-BE49-F238E27FC236}">
                <a16:creationId xmlns:a16="http://schemas.microsoft.com/office/drawing/2014/main" id="{0BC20AB3-0250-4083-BA7B-7046BC603C11}"/>
              </a:ext>
            </a:extLst>
          </p:cNvPr>
          <p:cNvPicPr>
            <a:picLocks noChangeAspect="1"/>
          </p:cNvPicPr>
          <p:nvPr/>
        </p:nvPicPr>
        <p:blipFill>
          <a:blip r:embed="rId2"/>
          <a:stretch>
            <a:fillRect/>
          </a:stretch>
        </p:blipFill>
        <p:spPr>
          <a:xfrm>
            <a:off x="7900401" y="1476374"/>
            <a:ext cx="3046999" cy="2268146"/>
          </a:xfrm>
          <a:prstGeom prst="rect">
            <a:avLst/>
          </a:prstGeom>
        </p:spPr>
      </p:pic>
      <p:pic>
        <p:nvPicPr>
          <p:cNvPr id="7" name="Picture 6">
            <a:extLst>
              <a:ext uri="{FF2B5EF4-FFF2-40B4-BE49-F238E27FC236}">
                <a16:creationId xmlns:a16="http://schemas.microsoft.com/office/drawing/2014/main" id="{51E87307-2133-404E-A22B-E48F4DF9FDD2}"/>
              </a:ext>
            </a:extLst>
          </p:cNvPr>
          <p:cNvPicPr>
            <a:picLocks noChangeAspect="1"/>
          </p:cNvPicPr>
          <p:nvPr/>
        </p:nvPicPr>
        <p:blipFill>
          <a:blip r:embed="rId3"/>
          <a:stretch>
            <a:fillRect/>
          </a:stretch>
        </p:blipFill>
        <p:spPr>
          <a:xfrm>
            <a:off x="8095223" y="3886199"/>
            <a:ext cx="2416054" cy="2590800"/>
          </a:xfrm>
          <a:prstGeom prst="rect">
            <a:avLst/>
          </a:prstGeom>
        </p:spPr>
      </p:pic>
    </p:spTree>
    <p:extLst>
      <p:ext uri="{BB962C8B-B14F-4D97-AF65-F5344CB8AC3E}">
        <p14:creationId xmlns:p14="http://schemas.microsoft.com/office/powerpoint/2010/main" val="21026368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CBB02-459B-4E6D-963A-A789CD3267E0}"/>
              </a:ext>
            </a:extLst>
          </p:cNvPr>
          <p:cNvSpPr>
            <a:spLocks noGrp="1"/>
          </p:cNvSpPr>
          <p:nvPr>
            <p:ph type="title"/>
          </p:nvPr>
        </p:nvSpPr>
        <p:spPr/>
        <p:txBody>
          <a:bodyPr/>
          <a:lstStyle/>
          <a:p>
            <a:r>
              <a:rPr lang="en-US" dirty="0"/>
              <a:t>Git: Deploy code to server</a:t>
            </a:r>
            <a:endParaRPr lang="th-TH" dirty="0"/>
          </a:p>
        </p:txBody>
      </p:sp>
      <p:graphicFrame>
        <p:nvGraphicFramePr>
          <p:cNvPr id="4" name="Table 4">
            <a:extLst>
              <a:ext uri="{FF2B5EF4-FFF2-40B4-BE49-F238E27FC236}">
                <a16:creationId xmlns:a16="http://schemas.microsoft.com/office/drawing/2014/main" id="{0FB6C920-5B6D-4CC1-8CF1-776E3C3F5899}"/>
              </a:ext>
            </a:extLst>
          </p:cNvPr>
          <p:cNvGraphicFramePr>
            <a:graphicFrameLocks noGrp="1"/>
          </p:cNvGraphicFramePr>
          <p:nvPr>
            <p:extLst>
              <p:ext uri="{D42A27DB-BD31-4B8C-83A1-F6EECF244321}">
                <p14:modId xmlns:p14="http://schemas.microsoft.com/office/powerpoint/2010/main" val="3821077493"/>
              </p:ext>
            </p:extLst>
          </p:nvPr>
        </p:nvGraphicFramePr>
        <p:xfrm>
          <a:off x="346075" y="999852"/>
          <a:ext cx="11303000" cy="5515248"/>
        </p:xfrm>
        <a:graphic>
          <a:graphicData uri="http://schemas.openxmlformats.org/drawingml/2006/table">
            <a:tbl>
              <a:tblPr firstRow="1" bandRow="1">
                <a:tableStyleId>{5C22544A-7EE6-4342-B048-85BDC9FD1C3A}</a:tableStyleId>
              </a:tblPr>
              <a:tblGrid>
                <a:gridCol w="2568575">
                  <a:extLst>
                    <a:ext uri="{9D8B030D-6E8A-4147-A177-3AD203B41FA5}">
                      <a16:colId xmlns:a16="http://schemas.microsoft.com/office/drawing/2014/main" val="39522549"/>
                    </a:ext>
                  </a:extLst>
                </a:gridCol>
                <a:gridCol w="4295775">
                  <a:extLst>
                    <a:ext uri="{9D8B030D-6E8A-4147-A177-3AD203B41FA5}">
                      <a16:colId xmlns:a16="http://schemas.microsoft.com/office/drawing/2014/main" val="1427896541"/>
                    </a:ext>
                  </a:extLst>
                </a:gridCol>
                <a:gridCol w="4438650">
                  <a:extLst>
                    <a:ext uri="{9D8B030D-6E8A-4147-A177-3AD203B41FA5}">
                      <a16:colId xmlns:a16="http://schemas.microsoft.com/office/drawing/2014/main" val="4280461446"/>
                    </a:ext>
                  </a:extLst>
                </a:gridCol>
              </a:tblGrid>
              <a:tr h="641688">
                <a:tc>
                  <a:txBody>
                    <a:bodyPr/>
                    <a:lstStyle/>
                    <a:p>
                      <a:r>
                        <a:rPr lang="en-US" sz="1800" dirty="0"/>
                        <a:t>Steps</a:t>
                      </a:r>
                      <a:endParaRPr lang="th-TH" sz="1800" dirty="0"/>
                    </a:p>
                  </a:txBody>
                  <a:tcPr/>
                </a:tc>
                <a:tc>
                  <a:txBody>
                    <a:bodyPr/>
                    <a:lstStyle/>
                    <a:p>
                      <a:r>
                        <a:rPr lang="en-US" sz="1800" dirty="0"/>
                        <a:t>Code</a:t>
                      </a:r>
                      <a:endParaRPr lang="th-TH" sz="1800" dirty="0"/>
                    </a:p>
                  </a:txBody>
                  <a:tcPr/>
                </a:tc>
                <a:tc>
                  <a:txBody>
                    <a:bodyPr/>
                    <a:lstStyle/>
                    <a:p>
                      <a:r>
                        <a:rPr lang="en-US" sz="1800" dirty="0"/>
                        <a:t>Capture</a:t>
                      </a:r>
                      <a:endParaRPr lang="th-TH" sz="1800" dirty="0"/>
                    </a:p>
                  </a:txBody>
                  <a:tcPr/>
                </a:tc>
                <a:extLst>
                  <a:ext uri="{0D108BD9-81ED-4DB2-BD59-A6C34878D82A}">
                    <a16:rowId xmlns:a16="http://schemas.microsoft.com/office/drawing/2014/main" val="2209528181"/>
                  </a:ext>
                </a:extLst>
              </a:tr>
              <a:tr h="2022152">
                <a:tc>
                  <a:txBody>
                    <a:bodyPr/>
                    <a:lstStyle/>
                    <a:p>
                      <a:pPr marL="0" indent="0">
                        <a:buNone/>
                      </a:pPr>
                      <a:r>
                        <a:rPr lang="en-US" sz="1800" dirty="0"/>
                        <a:t>1. Remote to server and open project at C:\xampp\htdocs\wissdemo01</a:t>
                      </a:r>
                    </a:p>
                  </a:txBody>
                  <a:tcPr/>
                </a:tc>
                <a:tc>
                  <a:txBody>
                    <a:bodyPr/>
                    <a:lstStyle/>
                    <a:p>
                      <a:endParaRPr lang="th-TH" sz="1800" dirty="0"/>
                    </a:p>
                  </a:txBody>
                  <a:tcPr/>
                </a:tc>
                <a:tc>
                  <a:txBody>
                    <a:bodyPr/>
                    <a:lstStyle/>
                    <a:p>
                      <a:endParaRPr lang="th-TH" sz="1800" dirty="0"/>
                    </a:p>
                  </a:txBody>
                  <a:tcPr/>
                </a:tc>
                <a:extLst>
                  <a:ext uri="{0D108BD9-81ED-4DB2-BD59-A6C34878D82A}">
                    <a16:rowId xmlns:a16="http://schemas.microsoft.com/office/drawing/2014/main" val="1511831077"/>
                  </a:ext>
                </a:extLst>
              </a:tr>
              <a:tr h="1343667">
                <a:tc>
                  <a:txBody>
                    <a:bodyPr/>
                    <a:lstStyle/>
                    <a:p>
                      <a:r>
                        <a:rPr lang="en-US" sz="1800" dirty="0"/>
                        <a:t>2. Run git pull</a:t>
                      </a:r>
                      <a:endParaRPr lang="th-TH" sz="1800" dirty="0"/>
                    </a:p>
                  </a:txBody>
                  <a:tcPr/>
                </a:tc>
                <a:tc>
                  <a:txBody>
                    <a:bodyPr/>
                    <a:lstStyle/>
                    <a:p>
                      <a:r>
                        <a:rPr lang="en-US" sz="1800" dirty="0"/>
                        <a:t>Git pull</a:t>
                      </a:r>
                      <a:endParaRPr lang="th-TH" sz="1800" dirty="0"/>
                    </a:p>
                  </a:txBody>
                  <a:tcPr/>
                </a:tc>
                <a:tc>
                  <a:txBody>
                    <a:bodyPr/>
                    <a:lstStyle/>
                    <a:p>
                      <a:endParaRPr lang="th-TH" sz="1800" dirty="0"/>
                    </a:p>
                  </a:txBody>
                  <a:tcPr/>
                </a:tc>
                <a:extLst>
                  <a:ext uri="{0D108BD9-81ED-4DB2-BD59-A6C34878D82A}">
                    <a16:rowId xmlns:a16="http://schemas.microsoft.com/office/drawing/2014/main" val="3784193720"/>
                  </a:ext>
                </a:extLst>
              </a:tr>
              <a:tr h="1507741">
                <a:tc>
                  <a:txBody>
                    <a:bodyPr/>
                    <a:lstStyle/>
                    <a:p>
                      <a:r>
                        <a:rPr lang="en-US" sz="1800" dirty="0"/>
                        <a:t>3. Test</a:t>
                      </a:r>
                      <a:endParaRPr lang="th-TH" sz="1800" dirty="0"/>
                    </a:p>
                  </a:txBody>
                  <a:tcPr/>
                </a:tc>
                <a:tc>
                  <a:txBody>
                    <a:bodyPr/>
                    <a:lstStyle/>
                    <a:p>
                      <a:r>
                        <a:rPr lang="en-US" sz="1800" dirty="0"/>
                        <a:t>http://10.100.1.94:8080/wissdemo01/public</a:t>
                      </a:r>
                      <a:endParaRPr lang="th-TH" sz="1800" dirty="0"/>
                    </a:p>
                  </a:txBody>
                  <a:tcPr/>
                </a:tc>
                <a:tc>
                  <a:txBody>
                    <a:bodyPr/>
                    <a:lstStyle/>
                    <a:p>
                      <a:endParaRPr lang="th-TH" sz="1800" dirty="0"/>
                    </a:p>
                  </a:txBody>
                  <a:tcPr/>
                </a:tc>
                <a:extLst>
                  <a:ext uri="{0D108BD9-81ED-4DB2-BD59-A6C34878D82A}">
                    <a16:rowId xmlns:a16="http://schemas.microsoft.com/office/drawing/2014/main" val="3993898950"/>
                  </a:ext>
                </a:extLst>
              </a:tr>
            </a:tbl>
          </a:graphicData>
        </a:graphic>
      </p:graphicFrame>
      <p:pic>
        <p:nvPicPr>
          <p:cNvPr id="6" name="Picture 5">
            <a:extLst>
              <a:ext uri="{FF2B5EF4-FFF2-40B4-BE49-F238E27FC236}">
                <a16:creationId xmlns:a16="http://schemas.microsoft.com/office/drawing/2014/main" id="{3554362B-2F8B-4700-A399-A27B33F70B63}"/>
              </a:ext>
            </a:extLst>
          </p:cNvPr>
          <p:cNvPicPr>
            <a:picLocks noChangeAspect="1"/>
          </p:cNvPicPr>
          <p:nvPr/>
        </p:nvPicPr>
        <p:blipFill>
          <a:blip r:embed="rId2"/>
          <a:stretch>
            <a:fillRect/>
          </a:stretch>
        </p:blipFill>
        <p:spPr>
          <a:xfrm>
            <a:off x="7775234" y="1798989"/>
            <a:ext cx="3578566" cy="1893716"/>
          </a:xfrm>
          <a:prstGeom prst="rect">
            <a:avLst/>
          </a:prstGeom>
        </p:spPr>
      </p:pic>
      <p:pic>
        <p:nvPicPr>
          <p:cNvPr id="9" name="Picture 8">
            <a:extLst>
              <a:ext uri="{FF2B5EF4-FFF2-40B4-BE49-F238E27FC236}">
                <a16:creationId xmlns:a16="http://schemas.microsoft.com/office/drawing/2014/main" id="{FB599CA8-19D6-407C-AC36-3B2AB42C81BE}"/>
              </a:ext>
            </a:extLst>
          </p:cNvPr>
          <p:cNvPicPr>
            <a:picLocks noChangeAspect="1"/>
          </p:cNvPicPr>
          <p:nvPr/>
        </p:nvPicPr>
        <p:blipFill>
          <a:blip r:embed="rId3"/>
          <a:stretch>
            <a:fillRect/>
          </a:stretch>
        </p:blipFill>
        <p:spPr>
          <a:xfrm>
            <a:off x="8356600" y="3789872"/>
            <a:ext cx="2625309" cy="2628061"/>
          </a:xfrm>
          <a:prstGeom prst="rect">
            <a:avLst/>
          </a:prstGeom>
        </p:spPr>
      </p:pic>
    </p:spTree>
    <p:extLst>
      <p:ext uri="{BB962C8B-B14F-4D97-AF65-F5344CB8AC3E}">
        <p14:creationId xmlns:p14="http://schemas.microsoft.com/office/powerpoint/2010/main" val="32752264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0CA1BF3-4F76-4D12-96C5-638D49F56E3A}"/>
              </a:ext>
            </a:extLst>
          </p:cNvPr>
          <p:cNvSpPr>
            <a:spLocks noGrp="1"/>
          </p:cNvSpPr>
          <p:nvPr>
            <p:ph type="title"/>
          </p:nvPr>
        </p:nvSpPr>
        <p:spPr/>
        <p:txBody>
          <a:bodyPr/>
          <a:lstStyle/>
          <a:p>
            <a:r>
              <a:rPr lang="en-US" dirty="0"/>
              <a:t>1. How to clone git</a:t>
            </a:r>
            <a:endParaRPr lang="th-TH" dirty="0"/>
          </a:p>
        </p:txBody>
      </p:sp>
      <p:graphicFrame>
        <p:nvGraphicFramePr>
          <p:cNvPr id="5" name="Table 4">
            <a:extLst>
              <a:ext uri="{FF2B5EF4-FFF2-40B4-BE49-F238E27FC236}">
                <a16:creationId xmlns:a16="http://schemas.microsoft.com/office/drawing/2014/main" id="{ABCE825A-7F22-4155-A963-499C54E0AB21}"/>
              </a:ext>
            </a:extLst>
          </p:cNvPr>
          <p:cNvGraphicFramePr>
            <a:graphicFrameLocks noGrp="1"/>
          </p:cNvGraphicFramePr>
          <p:nvPr/>
        </p:nvGraphicFramePr>
        <p:xfrm>
          <a:off x="813408" y="682721"/>
          <a:ext cx="10768263" cy="4894491"/>
        </p:xfrm>
        <a:graphic>
          <a:graphicData uri="http://schemas.openxmlformats.org/drawingml/2006/table">
            <a:tbl>
              <a:tblPr firstRow="1" bandRow="1">
                <a:tableStyleId>{5C22544A-7EE6-4342-B048-85BDC9FD1C3A}</a:tableStyleId>
              </a:tblPr>
              <a:tblGrid>
                <a:gridCol w="553453">
                  <a:extLst>
                    <a:ext uri="{9D8B030D-6E8A-4147-A177-3AD203B41FA5}">
                      <a16:colId xmlns:a16="http://schemas.microsoft.com/office/drawing/2014/main" val="2140861475"/>
                    </a:ext>
                  </a:extLst>
                </a:gridCol>
                <a:gridCol w="5667682">
                  <a:extLst>
                    <a:ext uri="{9D8B030D-6E8A-4147-A177-3AD203B41FA5}">
                      <a16:colId xmlns:a16="http://schemas.microsoft.com/office/drawing/2014/main" val="3170357150"/>
                    </a:ext>
                  </a:extLst>
                </a:gridCol>
                <a:gridCol w="4547128">
                  <a:extLst>
                    <a:ext uri="{9D8B030D-6E8A-4147-A177-3AD203B41FA5}">
                      <a16:colId xmlns:a16="http://schemas.microsoft.com/office/drawing/2014/main" val="975064222"/>
                    </a:ext>
                  </a:extLst>
                </a:gridCol>
              </a:tblGrid>
              <a:tr h="645809">
                <a:tc>
                  <a:txBody>
                    <a:bodyPr/>
                    <a:lstStyle/>
                    <a:p>
                      <a:pPr algn="ctr"/>
                      <a:r>
                        <a:rPr lang="en-US" sz="1600" b="0" dirty="0"/>
                        <a:t>No</a:t>
                      </a:r>
                      <a:endParaRPr lang="th-TH" sz="1600" b="0" dirty="0"/>
                    </a:p>
                  </a:txBody>
                  <a:tcPr/>
                </a:tc>
                <a:tc>
                  <a:txBody>
                    <a:bodyPr/>
                    <a:lstStyle/>
                    <a:p>
                      <a:r>
                        <a:rPr lang="en-US" sz="1600" b="0" dirty="0"/>
                        <a:t>Step</a:t>
                      </a:r>
                      <a:endParaRPr lang="th-TH" sz="1600" b="0" dirty="0"/>
                    </a:p>
                  </a:txBody>
                  <a:tcPr/>
                </a:tc>
                <a:tc>
                  <a:txBody>
                    <a:bodyPr/>
                    <a:lstStyle/>
                    <a:p>
                      <a:r>
                        <a:rPr lang="en-US" sz="1600" b="0" dirty="0"/>
                        <a:t>Code</a:t>
                      </a:r>
                      <a:endParaRPr lang="th-TH" sz="1600" b="0" dirty="0"/>
                    </a:p>
                  </a:txBody>
                  <a:tcPr/>
                </a:tc>
                <a:extLst>
                  <a:ext uri="{0D108BD9-81ED-4DB2-BD59-A6C34878D82A}">
                    <a16:rowId xmlns:a16="http://schemas.microsoft.com/office/drawing/2014/main" val="1721671658"/>
                  </a:ext>
                </a:extLst>
              </a:tr>
              <a:tr h="1604793">
                <a:tc>
                  <a:txBody>
                    <a:bodyPr/>
                    <a:lstStyle/>
                    <a:p>
                      <a:pPr algn="ctr"/>
                      <a:r>
                        <a:rPr lang="en-US" sz="1600" b="0" dirty="0"/>
                        <a:t>1</a:t>
                      </a:r>
                      <a:endParaRPr lang="th-TH" sz="1600" b="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kern="1200" dirty="0">
                          <a:solidFill>
                            <a:schemeClr val="dk1"/>
                          </a:solidFill>
                          <a:effectLst/>
                          <a:latin typeface="+mn-lt"/>
                          <a:ea typeface="+mn-ea"/>
                          <a:cs typeface="+mn-cs"/>
                        </a:rPr>
                        <a:t>Clone git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kern="1200" dirty="0">
                          <a:solidFill>
                            <a:schemeClr val="dk1"/>
                          </a:solidFill>
                          <a:effectLst/>
                          <a:latin typeface="+mn-lt"/>
                          <a:ea typeface="+mn-ea"/>
                          <a:cs typeface="+mn-cs"/>
                        </a:rPr>
                        <a:t>Pull git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i="0" kern="1200" dirty="0">
                          <a:solidFill>
                            <a:schemeClr val="dk1"/>
                          </a:solidFill>
                          <a:effectLst/>
                          <a:latin typeface="+mn-lt"/>
                          <a:ea typeface="+mn-ea"/>
                          <a:cs typeface="+mn-cs"/>
                        </a:rPr>
                        <a:t>Required</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en-US" sz="1600" b="0" i="0" kern="1200" dirty="0">
                          <a:solidFill>
                            <a:schemeClr val="dk1"/>
                          </a:solidFill>
                          <a:effectLst/>
                          <a:latin typeface="+mn-lt"/>
                          <a:ea typeface="+mn-ea"/>
                          <a:cs typeface="+mn-cs"/>
                        </a:rPr>
                        <a:t>To share git with other: Settings, Collaboration, Add People “git ID or mail”</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en-US" sz="1600" b="0" i="0" kern="1200" dirty="0">
                          <a:solidFill>
                            <a:schemeClr val="dk1"/>
                          </a:solidFill>
                          <a:effectLst/>
                          <a:latin typeface="+mn-lt"/>
                          <a:ea typeface="+mn-ea"/>
                          <a:cs typeface="+mn-cs"/>
                        </a:rPr>
                        <a:t>Accept by people added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kern="1200" dirty="0">
                          <a:solidFill>
                            <a:schemeClr val="dk1"/>
                          </a:solidFill>
                          <a:effectLst/>
                          <a:latin typeface="+mn-lt"/>
                          <a:ea typeface="+mn-ea"/>
                          <a:cs typeface="+mn-cs"/>
                        </a:rPr>
                        <a:t>git clone </a:t>
                      </a:r>
                      <a:r>
                        <a:rPr lang="en-US" sz="1600" b="0" i="0" kern="1200" dirty="0">
                          <a:solidFill>
                            <a:schemeClr val="dk1"/>
                          </a:solidFill>
                          <a:effectLst/>
                          <a:latin typeface="+mn-lt"/>
                          <a:ea typeface="+mn-ea"/>
                          <a:cs typeface="+mn-cs"/>
                          <a:hlinkClick r:id="rId2"/>
                        </a:rPr>
                        <a:t>https:/github.com/traitet/wissdemo01.git</a:t>
                      </a:r>
                      <a:endParaRPr lang="en-US" sz="1600" b="0" i="0" kern="1200" dirty="0">
                        <a:solidFill>
                          <a:schemeClr val="dk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kern="1200" dirty="0">
                          <a:solidFill>
                            <a:schemeClr val="dk1"/>
                          </a:solidFill>
                          <a:effectLst/>
                          <a:latin typeface="+mn-lt"/>
                          <a:ea typeface="+mn-ea"/>
                          <a:cs typeface="+mn-cs"/>
                        </a:rPr>
                        <a:t>git pull</a:t>
                      </a:r>
                    </a:p>
                  </a:txBody>
                  <a:tcPr/>
                </a:tc>
                <a:extLst>
                  <a:ext uri="{0D108BD9-81ED-4DB2-BD59-A6C34878D82A}">
                    <a16:rowId xmlns:a16="http://schemas.microsoft.com/office/drawing/2014/main" val="3915928836"/>
                  </a:ext>
                </a:extLst>
              </a:tr>
              <a:tr h="543208">
                <a:tc>
                  <a:txBody>
                    <a:bodyPr/>
                    <a:lstStyle/>
                    <a:p>
                      <a:pPr algn="ctr"/>
                      <a:r>
                        <a:rPr lang="en-US" sz="1600" b="0" dirty="0"/>
                        <a:t>2</a:t>
                      </a:r>
                      <a:endParaRPr lang="th-TH" sz="1600" b="0" dirty="0"/>
                    </a:p>
                  </a:txBody>
                  <a:tcPr/>
                </a:tc>
                <a:tc>
                  <a:txBody>
                    <a:bodyPr/>
                    <a:lstStyle/>
                    <a:p>
                      <a:r>
                        <a:rPr lang="en-US" sz="1600" b="0" dirty="0"/>
                        <a:t>Download package</a:t>
                      </a:r>
                      <a:endParaRPr lang="th-TH" sz="1600" b="0" dirty="0"/>
                    </a:p>
                  </a:txBody>
                  <a:tcPr/>
                </a:tc>
                <a:tc>
                  <a:txBody>
                    <a:bodyPr/>
                    <a:lstStyle/>
                    <a:p>
                      <a:r>
                        <a:rPr lang="en-US" sz="1600" b="0" dirty="0"/>
                        <a:t>npm install</a:t>
                      </a:r>
                    </a:p>
                    <a:p>
                      <a:r>
                        <a:rPr lang="en-US" sz="1600" b="0" dirty="0"/>
                        <a:t>composer install</a:t>
                      </a:r>
                      <a:endParaRPr lang="th-TH" sz="1600" b="0" dirty="0"/>
                    </a:p>
                  </a:txBody>
                  <a:tcPr/>
                </a:tc>
                <a:extLst>
                  <a:ext uri="{0D108BD9-81ED-4DB2-BD59-A6C34878D82A}">
                    <a16:rowId xmlns:a16="http://schemas.microsoft.com/office/drawing/2014/main" val="1430507787"/>
                  </a:ext>
                </a:extLst>
              </a:tr>
              <a:tr h="1068610">
                <a:tc>
                  <a:txBody>
                    <a:bodyPr/>
                    <a:lstStyle/>
                    <a:p>
                      <a:pPr algn="ctr"/>
                      <a:r>
                        <a:rPr lang="en-US" sz="1600" b="0" dirty="0"/>
                        <a:t>3</a:t>
                      </a:r>
                      <a:endParaRPr lang="th-TH" sz="1600" b="0" dirty="0"/>
                    </a:p>
                  </a:txBody>
                  <a:tcPr/>
                </a:tc>
                <a:tc>
                  <a:txBody>
                    <a:bodyPr/>
                    <a:lstStyle/>
                    <a:p>
                      <a:r>
                        <a:rPr lang="en-US" sz="1600" b="0" dirty="0"/>
                        <a:t>Change .</a:t>
                      </a:r>
                      <a:r>
                        <a:rPr lang="en-US" sz="1600" b="0" dirty="0" err="1"/>
                        <a:t>env.example</a:t>
                      </a:r>
                      <a:r>
                        <a:rPr lang="en-US" sz="1600" b="0" dirty="0"/>
                        <a:t> to .env</a:t>
                      </a:r>
                      <a:endParaRPr lang="th-TH" sz="1600" b="0" dirty="0"/>
                    </a:p>
                  </a:txBody>
                  <a:tcPr/>
                </a:tc>
                <a:tc>
                  <a:txBody>
                    <a:bodyPr/>
                    <a:lstStyle/>
                    <a:p>
                      <a:endParaRPr lang="th-TH" sz="1600" b="0" dirty="0"/>
                    </a:p>
                  </a:txBody>
                  <a:tcPr/>
                </a:tc>
                <a:extLst>
                  <a:ext uri="{0D108BD9-81ED-4DB2-BD59-A6C34878D82A}">
                    <a16:rowId xmlns:a16="http://schemas.microsoft.com/office/drawing/2014/main" val="876124457"/>
                  </a:ext>
                </a:extLst>
              </a:tr>
              <a:tr h="389299">
                <a:tc>
                  <a:txBody>
                    <a:bodyPr/>
                    <a:lstStyle/>
                    <a:p>
                      <a:pPr algn="ctr"/>
                      <a:r>
                        <a:rPr lang="en-US" sz="1600" b="0" dirty="0"/>
                        <a:t>3</a:t>
                      </a:r>
                      <a:endParaRPr lang="th-TH" sz="1600" b="0" dirty="0"/>
                    </a:p>
                  </a:txBody>
                  <a:tcPr/>
                </a:tc>
                <a:tc>
                  <a:txBody>
                    <a:bodyPr/>
                    <a:lstStyle/>
                    <a:p>
                      <a:r>
                        <a:rPr lang="en-US" sz="1600" b="0" dirty="0"/>
                        <a:t>php artisan serve</a:t>
                      </a:r>
                      <a:endParaRPr lang="th-TH" sz="1600" b="0" dirty="0"/>
                    </a:p>
                  </a:txBody>
                  <a:tcPr/>
                </a:tc>
                <a:tc>
                  <a:txBody>
                    <a:bodyPr/>
                    <a:lstStyle/>
                    <a:p>
                      <a:r>
                        <a:rPr lang="en-US" sz="1600" b="0" dirty="0"/>
                        <a:t>php artisan serve</a:t>
                      </a:r>
                      <a:endParaRPr lang="th-TH" sz="1600" b="0" dirty="0"/>
                    </a:p>
                  </a:txBody>
                  <a:tcPr/>
                </a:tc>
                <a:extLst>
                  <a:ext uri="{0D108BD9-81ED-4DB2-BD59-A6C34878D82A}">
                    <a16:rowId xmlns:a16="http://schemas.microsoft.com/office/drawing/2014/main" val="4102207792"/>
                  </a:ext>
                </a:extLst>
              </a:tr>
              <a:tr h="606860">
                <a:tc>
                  <a:txBody>
                    <a:bodyPr/>
                    <a:lstStyle/>
                    <a:p>
                      <a:pPr algn="ctr"/>
                      <a:r>
                        <a:rPr lang="en-US" sz="1600" b="0" dirty="0"/>
                        <a:t>4</a:t>
                      </a:r>
                      <a:endParaRPr lang="th-TH" sz="1600" b="0" dirty="0"/>
                    </a:p>
                  </a:txBody>
                  <a:tcPr/>
                </a:tc>
                <a:tc>
                  <a:txBody>
                    <a:bodyPr/>
                    <a:lstStyle/>
                    <a:p>
                      <a:r>
                        <a:rPr lang="en-US" sz="1600" b="0" dirty="0"/>
                        <a:t>Open URL e.g. http://10.100.1.94:8080</a:t>
                      </a:r>
                      <a:endParaRPr lang="th-TH" sz="1600" b="0" dirty="0"/>
                    </a:p>
                  </a:txBody>
                  <a:tcPr/>
                </a:tc>
                <a:tc>
                  <a:txBody>
                    <a:bodyPr/>
                    <a:lstStyle/>
                    <a:p>
                      <a:endParaRPr lang="th-TH" sz="1600" b="0" dirty="0"/>
                    </a:p>
                  </a:txBody>
                  <a:tcPr/>
                </a:tc>
                <a:extLst>
                  <a:ext uri="{0D108BD9-81ED-4DB2-BD59-A6C34878D82A}">
                    <a16:rowId xmlns:a16="http://schemas.microsoft.com/office/drawing/2014/main" val="2211963384"/>
                  </a:ext>
                </a:extLst>
              </a:tr>
            </a:tbl>
          </a:graphicData>
        </a:graphic>
      </p:graphicFrame>
      <p:pic>
        <p:nvPicPr>
          <p:cNvPr id="3" name="Picture 2">
            <a:extLst>
              <a:ext uri="{FF2B5EF4-FFF2-40B4-BE49-F238E27FC236}">
                <a16:creationId xmlns:a16="http://schemas.microsoft.com/office/drawing/2014/main" id="{A7A084EB-5E4A-4A8F-9C11-649833037707}"/>
              </a:ext>
            </a:extLst>
          </p:cNvPr>
          <p:cNvPicPr>
            <a:picLocks noChangeAspect="1"/>
          </p:cNvPicPr>
          <p:nvPr/>
        </p:nvPicPr>
        <p:blipFill>
          <a:blip r:embed="rId3"/>
          <a:stretch>
            <a:fillRect/>
          </a:stretch>
        </p:blipFill>
        <p:spPr>
          <a:xfrm>
            <a:off x="7167468" y="3666651"/>
            <a:ext cx="1922652" cy="805759"/>
          </a:xfrm>
          <a:prstGeom prst="rect">
            <a:avLst/>
          </a:prstGeom>
        </p:spPr>
      </p:pic>
    </p:spTree>
    <p:extLst>
      <p:ext uri="{BB962C8B-B14F-4D97-AF65-F5344CB8AC3E}">
        <p14:creationId xmlns:p14="http://schemas.microsoft.com/office/powerpoint/2010/main" val="38426618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31E654-D54C-4274-B75E-115C3C2DECD3}"/>
              </a:ext>
            </a:extLst>
          </p:cNvPr>
          <p:cNvSpPr>
            <a:spLocks noGrp="1"/>
          </p:cNvSpPr>
          <p:nvPr>
            <p:ph type="title"/>
          </p:nvPr>
        </p:nvSpPr>
        <p:spPr/>
        <p:txBody>
          <a:bodyPr/>
          <a:lstStyle/>
          <a:p>
            <a:r>
              <a:rPr lang="en-US" dirty="0"/>
              <a:t>Git Hub : add Collaborators</a:t>
            </a:r>
            <a:endParaRPr lang="th-TH" dirty="0"/>
          </a:p>
        </p:txBody>
      </p:sp>
      <p:pic>
        <p:nvPicPr>
          <p:cNvPr id="4" name="Picture 3">
            <a:extLst>
              <a:ext uri="{FF2B5EF4-FFF2-40B4-BE49-F238E27FC236}">
                <a16:creationId xmlns:a16="http://schemas.microsoft.com/office/drawing/2014/main" id="{0F325C37-190B-484F-9C22-0754CF8FDB17}"/>
              </a:ext>
            </a:extLst>
          </p:cNvPr>
          <p:cNvPicPr>
            <a:picLocks noChangeAspect="1"/>
          </p:cNvPicPr>
          <p:nvPr/>
        </p:nvPicPr>
        <p:blipFill>
          <a:blip r:embed="rId2"/>
          <a:stretch>
            <a:fillRect/>
          </a:stretch>
        </p:blipFill>
        <p:spPr>
          <a:xfrm>
            <a:off x="838200" y="753952"/>
            <a:ext cx="10182131" cy="5515321"/>
          </a:xfrm>
          <a:prstGeom prst="rect">
            <a:avLst/>
          </a:prstGeom>
        </p:spPr>
      </p:pic>
    </p:spTree>
    <p:extLst>
      <p:ext uri="{BB962C8B-B14F-4D97-AF65-F5344CB8AC3E}">
        <p14:creationId xmlns:p14="http://schemas.microsoft.com/office/powerpoint/2010/main" val="35079393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196F94-B8CF-4F75-90FF-BF36D2839356}"/>
              </a:ext>
            </a:extLst>
          </p:cNvPr>
          <p:cNvSpPr>
            <a:spLocks noGrp="1"/>
          </p:cNvSpPr>
          <p:nvPr>
            <p:ph type="title"/>
          </p:nvPr>
        </p:nvSpPr>
        <p:spPr/>
        <p:txBody>
          <a:bodyPr/>
          <a:lstStyle/>
          <a:p>
            <a:r>
              <a:rPr lang="en-US" dirty="0"/>
              <a:t>Git command</a:t>
            </a:r>
            <a:endParaRPr lang="th-TH" dirty="0"/>
          </a:p>
        </p:txBody>
      </p:sp>
      <p:graphicFrame>
        <p:nvGraphicFramePr>
          <p:cNvPr id="3" name="Table 3">
            <a:extLst>
              <a:ext uri="{FF2B5EF4-FFF2-40B4-BE49-F238E27FC236}">
                <a16:creationId xmlns:a16="http://schemas.microsoft.com/office/drawing/2014/main" id="{37F3EFB5-3EE2-4460-BA88-938F89F31D8F}"/>
              </a:ext>
            </a:extLst>
          </p:cNvPr>
          <p:cNvGraphicFramePr>
            <a:graphicFrameLocks noGrp="1"/>
          </p:cNvGraphicFramePr>
          <p:nvPr>
            <p:extLst>
              <p:ext uri="{D42A27DB-BD31-4B8C-83A1-F6EECF244321}">
                <p14:modId xmlns:p14="http://schemas.microsoft.com/office/powerpoint/2010/main" val="2655355003"/>
              </p:ext>
            </p:extLst>
          </p:nvPr>
        </p:nvGraphicFramePr>
        <p:xfrm>
          <a:off x="203199" y="600075"/>
          <a:ext cx="11843658" cy="6426924"/>
        </p:xfrm>
        <a:graphic>
          <a:graphicData uri="http://schemas.openxmlformats.org/drawingml/2006/table">
            <a:tbl>
              <a:tblPr firstRow="1" bandRow="1">
                <a:tableStyleId>{5C22544A-7EE6-4342-B048-85BDC9FD1C3A}</a:tableStyleId>
              </a:tblPr>
              <a:tblGrid>
                <a:gridCol w="5921829">
                  <a:extLst>
                    <a:ext uri="{9D8B030D-6E8A-4147-A177-3AD203B41FA5}">
                      <a16:colId xmlns:a16="http://schemas.microsoft.com/office/drawing/2014/main" val="172859824"/>
                    </a:ext>
                  </a:extLst>
                </a:gridCol>
                <a:gridCol w="5921829">
                  <a:extLst>
                    <a:ext uri="{9D8B030D-6E8A-4147-A177-3AD203B41FA5}">
                      <a16:colId xmlns:a16="http://schemas.microsoft.com/office/drawing/2014/main" val="2738934006"/>
                    </a:ext>
                  </a:extLst>
                </a:gridCol>
              </a:tblGrid>
              <a:tr h="293265">
                <a:tc>
                  <a:txBody>
                    <a:bodyPr/>
                    <a:lstStyle/>
                    <a:p>
                      <a:r>
                        <a:rPr lang="en-US" sz="1600" dirty="0"/>
                        <a:t>Action</a:t>
                      </a:r>
                      <a:endParaRPr lang="th-TH" sz="1600" dirty="0"/>
                    </a:p>
                  </a:txBody>
                  <a:tcPr/>
                </a:tc>
                <a:tc>
                  <a:txBody>
                    <a:bodyPr/>
                    <a:lstStyle/>
                    <a:p>
                      <a:r>
                        <a:rPr lang="en-US" sz="1600" dirty="0"/>
                        <a:t>Command</a:t>
                      </a:r>
                      <a:endParaRPr lang="th-TH" sz="1600" dirty="0"/>
                    </a:p>
                  </a:txBody>
                  <a:tcPr/>
                </a:tc>
                <a:extLst>
                  <a:ext uri="{0D108BD9-81ED-4DB2-BD59-A6C34878D82A}">
                    <a16:rowId xmlns:a16="http://schemas.microsoft.com/office/drawing/2014/main" val="259395548"/>
                  </a:ext>
                </a:extLst>
              </a:tr>
              <a:tr h="506548">
                <a:tc>
                  <a:txBody>
                    <a:bodyPr/>
                    <a:lstStyle/>
                    <a:p>
                      <a:r>
                        <a:rPr lang="en-US" sz="1600" dirty="0">
                          <a:solidFill>
                            <a:srgbClr val="FF0000"/>
                          </a:solidFill>
                          <a:sym typeface="Wingdings 2" panose="05020102010507070707" pitchFamily="18" charset="2"/>
                        </a:rPr>
                        <a:t></a:t>
                      </a:r>
                      <a:r>
                        <a:rPr lang="en-US" sz="1600" dirty="0"/>
                        <a:t>Clone project</a:t>
                      </a:r>
                      <a:endParaRPr lang="th-TH" sz="1600" dirty="0">
                        <a:solidFill>
                          <a:srgbClr val="FF0000"/>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Git clone</a:t>
                      </a:r>
                      <a:endParaRPr lang="th-TH" sz="1600" dirty="0"/>
                    </a:p>
                    <a:p>
                      <a:endParaRPr lang="th-TH" sz="1600" dirty="0"/>
                    </a:p>
                  </a:txBody>
                  <a:tcPr/>
                </a:tc>
                <a:extLst>
                  <a:ext uri="{0D108BD9-81ED-4DB2-BD59-A6C34878D82A}">
                    <a16:rowId xmlns:a16="http://schemas.microsoft.com/office/drawing/2014/main" val="2799725967"/>
                  </a:ext>
                </a:extLst>
              </a:tr>
              <a:tr h="293265">
                <a:tc>
                  <a:txBody>
                    <a:bodyPr/>
                    <a:lstStyle/>
                    <a:p>
                      <a:r>
                        <a:rPr lang="en-US" sz="1600" dirty="0">
                          <a:solidFill>
                            <a:srgbClr val="FF0000"/>
                          </a:solidFill>
                          <a:sym typeface="Wingdings 2" panose="05020102010507070707" pitchFamily="18" charset="2"/>
                        </a:rPr>
                        <a:t></a:t>
                      </a:r>
                      <a:r>
                        <a:rPr lang="en-US" sz="1600" dirty="0"/>
                        <a:t>Update last code</a:t>
                      </a:r>
                      <a:endParaRPr lang="th-TH" sz="1600" dirty="0"/>
                    </a:p>
                  </a:txBody>
                  <a:tcPr/>
                </a:tc>
                <a:tc>
                  <a:txBody>
                    <a:bodyPr/>
                    <a:lstStyle/>
                    <a:p>
                      <a:r>
                        <a:rPr lang="en-US" sz="1600" dirty="0"/>
                        <a:t>Git pull</a:t>
                      </a:r>
                      <a:endParaRPr lang="th-TH" sz="1600" dirty="0"/>
                    </a:p>
                  </a:txBody>
                  <a:tcPr/>
                </a:tc>
                <a:extLst>
                  <a:ext uri="{0D108BD9-81ED-4DB2-BD59-A6C34878D82A}">
                    <a16:rowId xmlns:a16="http://schemas.microsoft.com/office/drawing/2014/main" val="1344501801"/>
                  </a:ext>
                </a:extLst>
              </a:tr>
              <a:tr h="293265">
                <a:tc>
                  <a:txBody>
                    <a:bodyPr/>
                    <a:lstStyle/>
                    <a:p>
                      <a:r>
                        <a:rPr lang="en-US" sz="1600" dirty="0"/>
                        <a:t>Reset git </a:t>
                      </a:r>
                      <a:r>
                        <a:rPr lang="th-TH" sz="1600" dirty="0"/>
                        <a:t>เวลา </a:t>
                      </a:r>
                      <a:r>
                        <a:rPr lang="en-US" sz="1600" dirty="0"/>
                        <a:t>update </a:t>
                      </a:r>
                      <a:r>
                        <a:rPr lang="th-TH" sz="1600" dirty="0"/>
                        <a:t>ไม่เท่ากับ </a:t>
                      </a:r>
                      <a:r>
                        <a:rPr lang="en-US" sz="1600" dirty="0"/>
                        <a:t>Remote Branch (Cloud_)</a:t>
                      </a:r>
                      <a:endParaRPr lang="th-TH" sz="1600" dirty="0"/>
                    </a:p>
                  </a:txBody>
                  <a:tcPr/>
                </a:tc>
                <a:tc>
                  <a:txBody>
                    <a:bodyPr/>
                    <a:lstStyle/>
                    <a:p>
                      <a:r>
                        <a:rPr lang="en-US" sz="1600" b="0" i="0" kern="1200" dirty="0">
                          <a:solidFill>
                            <a:schemeClr val="dk1"/>
                          </a:solidFill>
                          <a:effectLst/>
                          <a:latin typeface="+mn-lt"/>
                          <a:ea typeface="+mn-ea"/>
                          <a:cs typeface="+mn-cs"/>
                        </a:rPr>
                        <a:t>git reset --hard origin/main</a:t>
                      </a:r>
                      <a:endParaRPr lang="th-TH" sz="1600" dirty="0"/>
                    </a:p>
                  </a:txBody>
                  <a:tcPr/>
                </a:tc>
                <a:extLst>
                  <a:ext uri="{0D108BD9-81ED-4DB2-BD59-A6C34878D82A}">
                    <a16:rowId xmlns:a16="http://schemas.microsoft.com/office/drawing/2014/main" val="2383592706"/>
                  </a:ext>
                </a:extLst>
              </a:tr>
              <a:tr h="506548">
                <a:tc>
                  <a:txBody>
                    <a:bodyPr/>
                    <a:lstStyle/>
                    <a:p>
                      <a:r>
                        <a:rPr lang="en-US" sz="1600" dirty="0">
                          <a:solidFill>
                            <a:srgbClr val="FF0000"/>
                          </a:solidFill>
                          <a:sym typeface="Wingdings 2" panose="05020102010507070707" pitchFamily="18" charset="2"/>
                        </a:rPr>
                        <a:t></a:t>
                      </a:r>
                      <a:r>
                        <a:rPr lang="en-US" sz="1600" dirty="0"/>
                        <a:t>Commit local </a:t>
                      </a:r>
                      <a:r>
                        <a:rPr lang="th-TH" sz="1600" dirty="0"/>
                        <a:t>เพื่อบันทึกการเปลี่ยนแปลง </a:t>
                      </a:r>
                      <a:r>
                        <a:rPr lang="en-US" sz="1600" dirty="0"/>
                        <a:t>(git add &lt;filename&gt;)</a:t>
                      </a:r>
                      <a:endParaRPr lang="th-TH" sz="1600" dirty="0"/>
                    </a:p>
                  </a:txBody>
                  <a:tcPr/>
                </a:tc>
                <a:tc>
                  <a:txBody>
                    <a:bodyPr/>
                    <a:lstStyle/>
                    <a:p>
                      <a:r>
                        <a:rPr lang="en-US" sz="1600" dirty="0"/>
                        <a:t>Git add .</a:t>
                      </a:r>
                    </a:p>
                    <a:p>
                      <a:r>
                        <a:rPr lang="en-US" sz="1600" dirty="0"/>
                        <a:t>Git commit –m “Update view”</a:t>
                      </a:r>
                      <a:endParaRPr lang="th-TH" sz="1600" dirty="0"/>
                    </a:p>
                  </a:txBody>
                  <a:tcPr/>
                </a:tc>
                <a:extLst>
                  <a:ext uri="{0D108BD9-81ED-4DB2-BD59-A6C34878D82A}">
                    <a16:rowId xmlns:a16="http://schemas.microsoft.com/office/drawing/2014/main" val="3755354412"/>
                  </a:ext>
                </a:extLst>
              </a:tr>
              <a:tr h="506548">
                <a:tc>
                  <a:txBody>
                    <a:bodyPr/>
                    <a:lstStyle/>
                    <a:p>
                      <a:r>
                        <a:rPr lang="en-US" sz="1600" dirty="0">
                          <a:solidFill>
                            <a:srgbClr val="FF0000"/>
                          </a:solidFill>
                          <a:sym typeface="Wingdings 2" panose="05020102010507070707" pitchFamily="18" charset="2"/>
                        </a:rPr>
                        <a:t></a:t>
                      </a:r>
                      <a:r>
                        <a:rPr lang="en-US" sz="1600" dirty="0"/>
                        <a:t>Upload </a:t>
                      </a:r>
                      <a:r>
                        <a:rPr lang="th-TH" sz="1600" dirty="0"/>
                        <a:t>จุดที่เปลี่ยนแปลงขึ้น </a:t>
                      </a:r>
                      <a:r>
                        <a:rPr lang="en-US" sz="1600" dirty="0"/>
                        <a:t>Remote branch (cloud)</a:t>
                      </a:r>
                      <a:endParaRPr lang="th-TH" sz="1600" dirty="0"/>
                    </a:p>
                  </a:txBody>
                  <a:tcPr/>
                </a:tc>
                <a:tc>
                  <a:txBody>
                    <a:bodyPr/>
                    <a:lstStyle/>
                    <a:p>
                      <a:r>
                        <a:rPr lang="en-US" sz="1600" dirty="0"/>
                        <a:t>Git push</a:t>
                      </a:r>
                      <a:endParaRPr lang="th-TH" sz="1600" dirty="0"/>
                    </a:p>
                  </a:txBody>
                  <a:tcPr/>
                </a:tc>
                <a:extLst>
                  <a:ext uri="{0D108BD9-81ED-4DB2-BD59-A6C34878D82A}">
                    <a16:rowId xmlns:a16="http://schemas.microsoft.com/office/drawing/2014/main" val="1023526643"/>
                  </a:ext>
                </a:extLst>
              </a:tr>
              <a:tr h="506548">
                <a:tc>
                  <a:txBody>
                    <a:bodyPr/>
                    <a:lstStyle/>
                    <a:p>
                      <a:r>
                        <a:rPr lang="th-TH" sz="1600" dirty="0"/>
                        <a:t>เช่นสถานะของ </a:t>
                      </a:r>
                      <a:r>
                        <a:rPr lang="en-US" sz="1600" dirty="0"/>
                        <a:t>git </a:t>
                      </a:r>
                      <a:r>
                        <a:rPr lang="th-TH" sz="1600" dirty="0"/>
                        <a:t>เช่น </a:t>
                      </a:r>
                      <a:r>
                        <a:rPr lang="en-US" sz="1600" dirty="0"/>
                        <a:t>branch</a:t>
                      </a:r>
                      <a:endParaRPr lang="th-TH" sz="1600" dirty="0"/>
                    </a:p>
                  </a:txBody>
                  <a:tcPr/>
                </a:tc>
                <a:tc>
                  <a:txBody>
                    <a:bodyPr/>
                    <a:lstStyle/>
                    <a:p>
                      <a:endParaRPr lang="th-TH" sz="1600" dirty="0"/>
                    </a:p>
                  </a:txBody>
                  <a:tcPr/>
                </a:tc>
                <a:extLst>
                  <a:ext uri="{0D108BD9-81ED-4DB2-BD59-A6C34878D82A}">
                    <a16:rowId xmlns:a16="http://schemas.microsoft.com/office/drawing/2014/main" val="2839820659"/>
                  </a:ext>
                </a:extLst>
              </a:tr>
              <a:tr h="506548">
                <a:tc>
                  <a:txBody>
                    <a:bodyPr/>
                    <a:lstStyle/>
                    <a:p>
                      <a:r>
                        <a:rPr lang="en-US" sz="1600" dirty="0"/>
                        <a:t>Create new branch</a:t>
                      </a:r>
                      <a:endParaRPr lang="th-TH" sz="1600" dirty="0"/>
                    </a:p>
                  </a:txBody>
                  <a:tcPr/>
                </a:tc>
                <a:tc>
                  <a:txBody>
                    <a:bodyPr/>
                    <a:lstStyle/>
                    <a:p>
                      <a:r>
                        <a:rPr lang="en-US" sz="1600" b="0" i="0" kern="1200" dirty="0">
                          <a:solidFill>
                            <a:schemeClr val="dk1"/>
                          </a:solidFill>
                          <a:effectLst/>
                          <a:latin typeface="+mn-lt"/>
                          <a:ea typeface="+mn-ea"/>
                          <a:cs typeface="+mn-cs"/>
                        </a:rPr>
                        <a:t>git push --set-upstream origin </a:t>
                      </a:r>
                      <a:r>
                        <a:rPr lang="en-US" sz="1600" b="0" i="0" kern="1200" dirty="0" err="1">
                          <a:solidFill>
                            <a:schemeClr val="dk1"/>
                          </a:solidFill>
                          <a:effectLst/>
                          <a:latin typeface="+mn-lt"/>
                          <a:ea typeface="+mn-ea"/>
                          <a:cs typeface="+mn-cs"/>
                        </a:rPr>
                        <a:t>nattawut_ja</a:t>
                      </a:r>
                      <a:endParaRPr lang="th-TH" sz="1600" dirty="0"/>
                    </a:p>
                  </a:txBody>
                  <a:tcPr/>
                </a:tc>
                <a:extLst>
                  <a:ext uri="{0D108BD9-81ED-4DB2-BD59-A6C34878D82A}">
                    <a16:rowId xmlns:a16="http://schemas.microsoft.com/office/drawing/2014/main" val="1515763638"/>
                  </a:ext>
                </a:extLst>
              </a:tr>
              <a:tr h="506548">
                <a:tc>
                  <a:txBody>
                    <a:bodyPr/>
                    <a:lstStyle/>
                    <a:p>
                      <a:r>
                        <a:rPr lang="en-US" sz="1600" dirty="0"/>
                        <a:t>Switch Branch</a:t>
                      </a:r>
                      <a:endParaRPr lang="th-TH" sz="1600" dirty="0"/>
                    </a:p>
                  </a:txBody>
                  <a:tcPr/>
                </a:tc>
                <a:tc>
                  <a:txBody>
                    <a:bodyPr/>
                    <a:lstStyle/>
                    <a:p>
                      <a:r>
                        <a:rPr lang="en-US" sz="1600" dirty="0"/>
                        <a:t>Git checkout –b </a:t>
                      </a:r>
                      <a:r>
                        <a:rPr lang="en-US" sz="1600" dirty="0" err="1"/>
                        <a:t>nattawut_ja</a:t>
                      </a:r>
                      <a:br>
                        <a:rPr lang="en-US" sz="1600" dirty="0"/>
                      </a:br>
                      <a:r>
                        <a:rPr lang="en-US" sz="1600" dirty="0"/>
                        <a:t>Git checkout main</a:t>
                      </a:r>
                      <a:endParaRPr lang="th-TH" sz="1600" dirty="0"/>
                    </a:p>
                  </a:txBody>
                  <a:tcPr/>
                </a:tc>
                <a:extLst>
                  <a:ext uri="{0D108BD9-81ED-4DB2-BD59-A6C34878D82A}">
                    <a16:rowId xmlns:a16="http://schemas.microsoft.com/office/drawing/2014/main" val="1419213387"/>
                  </a:ext>
                </a:extLst>
              </a:tr>
              <a:tr h="293265">
                <a:tc>
                  <a:txBody>
                    <a:bodyPr/>
                    <a:lstStyle/>
                    <a:p>
                      <a:r>
                        <a:rPr lang="en-US" sz="1600" dirty="0"/>
                        <a:t>Delete branch</a:t>
                      </a:r>
                      <a:endParaRPr lang="th-TH" sz="1600" dirty="0"/>
                    </a:p>
                  </a:txBody>
                  <a:tcPr/>
                </a:tc>
                <a:tc>
                  <a:txBody>
                    <a:bodyPr/>
                    <a:lstStyle/>
                    <a:p>
                      <a:r>
                        <a:rPr lang="en-US" sz="1600" dirty="0"/>
                        <a:t>Git branch –d nattawut</a:t>
                      </a:r>
                      <a:endParaRPr lang="th-TH" sz="1600" dirty="0"/>
                    </a:p>
                  </a:txBody>
                  <a:tcPr/>
                </a:tc>
                <a:extLst>
                  <a:ext uri="{0D108BD9-81ED-4DB2-BD59-A6C34878D82A}">
                    <a16:rowId xmlns:a16="http://schemas.microsoft.com/office/drawing/2014/main" val="478702303"/>
                  </a:ext>
                </a:extLst>
              </a:tr>
              <a:tr h="293265">
                <a:tc>
                  <a:txBody>
                    <a:bodyPr/>
                    <a:lstStyle/>
                    <a:p>
                      <a:r>
                        <a:rPr lang="en-US" sz="1600" dirty="0"/>
                        <a:t>Merge target branch to current branch (</a:t>
                      </a:r>
                      <a:r>
                        <a:rPr lang="th-TH" sz="1600" dirty="0"/>
                        <a:t>รวม </a:t>
                      </a:r>
                      <a:r>
                        <a:rPr lang="en-US" sz="1600" dirty="0"/>
                        <a:t>code </a:t>
                      </a:r>
                      <a:r>
                        <a:rPr lang="th-TH" sz="1600" dirty="0"/>
                        <a:t>อีก </a:t>
                      </a:r>
                      <a:r>
                        <a:rPr lang="en-US" sz="1600" dirty="0"/>
                        <a:t>Branch </a:t>
                      </a:r>
                      <a:r>
                        <a:rPr lang="th-TH" sz="1600" dirty="0"/>
                        <a:t>มาที่ </a:t>
                      </a:r>
                      <a:r>
                        <a:rPr lang="en-US" sz="1600" dirty="0"/>
                        <a:t>Branch </a:t>
                      </a:r>
                      <a:r>
                        <a:rPr lang="th-TH" sz="1600" dirty="0"/>
                        <a:t>ปัจจุบัน</a:t>
                      </a:r>
                      <a:r>
                        <a:rPr lang="en-US" sz="1600" dirty="0"/>
                        <a:t>)</a:t>
                      </a:r>
                      <a:endParaRPr lang="th-TH" sz="1600" dirty="0"/>
                    </a:p>
                  </a:txBody>
                  <a:tcPr/>
                </a:tc>
                <a:tc>
                  <a:txBody>
                    <a:bodyPr/>
                    <a:lstStyle/>
                    <a:p>
                      <a:r>
                        <a:rPr lang="en-US" sz="1600" dirty="0"/>
                        <a:t>Git merge nattawut</a:t>
                      </a:r>
                      <a:endParaRPr lang="th-TH" sz="1600" dirty="0"/>
                    </a:p>
                  </a:txBody>
                  <a:tcPr/>
                </a:tc>
                <a:extLst>
                  <a:ext uri="{0D108BD9-81ED-4DB2-BD59-A6C34878D82A}">
                    <a16:rowId xmlns:a16="http://schemas.microsoft.com/office/drawing/2014/main" val="4166809451"/>
                  </a:ext>
                </a:extLst>
              </a:tr>
              <a:tr h="293265">
                <a:tc>
                  <a:txBody>
                    <a:bodyPr/>
                    <a:lstStyle/>
                    <a:p>
                      <a:r>
                        <a:rPr lang="en-US" sz="1600" dirty="0"/>
                        <a:t>Check current branch</a:t>
                      </a:r>
                      <a:r>
                        <a:rPr lang="th-TH" sz="1600" dirty="0"/>
                        <a:t> เช็คว่าปัจจุบันอยู่ที่ </a:t>
                      </a:r>
                      <a:r>
                        <a:rPr lang="en-US" sz="1600" dirty="0"/>
                        <a:t>Branch </a:t>
                      </a:r>
                      <a:r>
                        <a:rPr lang="th-TH" sz="1600" dirty="0"/>
                        <a:t>ไหน</a:t>
                      </a:r>
                    </a:p>
                  </a:txBody>
                  <a:tcPr/>
                </a:tc>
                <a:tc>
                  <a:txBody>
                    <a:bodyPr/>
                    <a:lstStyle/>
                    <a:p>
                      <a:r>
                        <a:rPr lang="en-US" sz="1600" dirty="0"/>
                        <a:t>Git branch</a:t>
                      </a:r>
                      <a:endParaRPr lang="th-TH" sz="1600" dirty="0"/>
                    </a:p>
                  </a:txBody>
                  <a:tcPr/>
                </a:tc>
                <a:extLst>
                  <a:ext uri="{0D108BD9-81ED-4DB2-BD59-A6C34878D82A}">
                    <a16:rowId xmlns:a16="http://schemas.microsoft.com/office/drawing/2014/main" val="3192431096"/>
                  </a:ext>
                </a:extLst>
              </a:tr>
              <a:tr h="506548">
                <a:tc>
                  <a:txBody>
                    <a:bodyPr/>
                    <a:lstStyle/>
                    <a:p>
                      <a:r>
                        <a:rPr lang="th-TH" sz="1600" dirty="0"/>
                        <a:t>ตรวจสอบความแตกต่างก่อน </a:t>
                      </a:r>
                      <a:r>
                        <a:rPr lang="en-US" sz="1600" dirty="0"/>
                        <a:t>Merge</a:t>
                      </a:r>
                    </a:p>
                    <a:p>
                      <a:r>
                        <a:rPr lang="en-US" sz="1600" dirty="0"/>
                        <a:t>Git diff &lt;source branch&gt; &lt;target branch&gt;</a:t>
                      </a:r>
                      <a:endParaRPr lang="th-TH" sz="1600" dirty="0"/>
                    </a:p>
                  </a:txBody>
                  <a:tcPr/>
                </a:tc>
                <a:tc>
                  <a:txBody>
                    <a:bodyPr/>
                    <a:lstStyle/>
                    <a:p>
                      <a:r>
                        <a:rPr lang="en-US" sz="1600" dirty="0"/>
                        <a:t>Git diff main nattawut</a:t>
                      </a:r>
                      <a:endParaRPr lang="th-TH" sz="1600" dirty="0"/>
                    </a:p>
                  </a:txBody>
                  <a:tcPr/>
                </a:tc>
                <a:extLst>
                  <a:ext uri="{0D108BD9-81ED-4DB2-BD59-A6C34878D82A}">
                    <a16:rowId xmlns:a16="http://schemas.microsoft.com/office/drawing/2014/main" val="2243519164"/>
                  </a:ext>
                </a:extLst>
              </a:tr>
              <a:tr h="506548">
                <a:tc>
                  <a:txBody>
                    <a:bodyPr/>
                    <a:lstStyle/>
                    <a:p>
                      <a:r>
                        <a:rPr lang="en-US" sz="1600" dirty="0"/>
                        <a:t>Git push origin &lt;branch&gt;</a:t>
                      </a:r>
                    </a:p>
                    <a:p>
                      <a:r>
                        <a:rPr lang="th-TH" sz="1600" dirty="0"/>
                        <a:t>คำสั่งเพื่อส่งการเปลี่ยน </a:t>
                      </a:r>
                      <a:r>
                        <a:rPr lang="en-US" sz="1600" dirty="0"/>
                        <a:t>branch </a:t>
                      </a:r>
                      <a:r>
                        <a:rPr lang="th-TH" sz="1600" dirty="0"/>
                        <a:t>ที่ต้องการไปยัง </a:t>
                      </a:r>
                      <a:r>
                        <a:rPr lang="en-US" sz="1600" dirty="0"/>
                        <a:t>remote repository</a:t>
                      </a:r>
                      <a:endParaRPr lang="th-TH" sz="1600" dirty="0"/>
                    </a:p>
                  </a:txBody>
                  <a:tcPr/>
                </a:tc>
                <a:tc>
                  <a:txBody>
                    <a:bodyPr/>
                    <a:lstStyle/>
                    <a:p>
                      <a:r>
                        <a:rPr lang="en-US" sz="1600" dirty="0"/>
                        <a:t>Git push origin main</a:t>
                      </a:r>
                      <a:endParaRPr lang="th-TH" sz="1600" dirty="0"/>
                    </a:p>
                  </a:txBody>
                  <a:tcPr/>
                </a:tc>
                <a:extLst>
                  <a:ext uri="{0D108BD9-81ED-4DB2-BD59-A6C34878D82A}">
                    <a16:rowId xmlns:a16="http://schemas.microsoft.com/office/drawing/2014/main" val="269805957"/>
                  </a:ext>
                </a:extLst>
              </a:tr>
            </a:tbl>
          </a:graphicData>
        </a:graphic>
      </p:graphicFrame>
    </p:spTree>
    <p:extLst>
      <p:ext uri="{BB962C8B-B14F-4D97-AF65-F5344CB8AC3E}">
        <p14:creationId xmlns:p14="http://schemas.microsoft.com/office/powerpoint/2010/main" val="12370879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196F94-B8CF-4F75-90FF-BF36D2839356}"/>
              </a:ext>
            </a:extLst>
          </p:cNvPr>
          <p:cNvSpPr>
            <a:spLocks noGrp="1"/>
          </p:cNvSpPr>
          <p:nvPr>
            <p:ph type="title"/>
          </p:nvPr>
        </p:nvSpPr>
        <p:spPr/>
        <p:txBody>
          <a:bodyPr/>
          <a:lstStyle/>
          <a:p>
            <a:r>
              <a:rPr lang="en-US" dirty="0"/>
              <a:t>Git command (</a:t>
            </a:r>
            <a:r>
              <a:rPr lang="th-TH" dirty="0"/>
              <a:t>ต่อ)</a:t>
            </a:r>
          </a:p>
        </p:txBody>
      </p:sp>
      <p:graphicFrame>
        <p:nvGraphicFramePr>
          <p:cNvPr id="3" name="Table 3">
            <a:extLst>
              <a:ext uri="{FF2B5EF4-FFF2-40B4-BE49-F238E27FC236}">
                <a16:creationId xmlns:a16="http://schemas.microsoft.com/office/drawing/2014/main" id="{37F3EFB5-3EE2-4460-BA88-938F89F31D8F}"/>
              </a:ext>
            </a:extLst>
          </p:cNvPr>
          <p:cNvGraphicFramePr>
            <a:graphicFrameLocks noGrp="1"/>
          </p:cNvGraphicFramePr>
          <p:nvPr>
            <p:extLst>
              <p:ext uri="{D42A27DB-BD31-4B8C-83A1-F6EECF244321}">
                <p14:modId xmlns:p14="http://schemas.microsoft.com/office/powerpoint/2010/main" val="4128871788"/>
              </p:ext>
            </p:extLst>
          </p:nvPr>
        </p:nvGraphicFramePr>
        <p:xfrm>
          <a:off x="203199" y="600074"/>
          <a:ext cx="11843658" cy="5815241"/>
        </p:xfrm>
        <a:graphic>
          <a:graphicData uri="http://schemas.openxmlformats.org/drawingml/2006/table">
            <a:tbl>
              <a:tblPr firstRow="1" bandRow="1">
                <a:tableStyleId>{5C22544A-7EE6-4342-B048-85BDC9FD1C3A}</a:tableStyleId>
              </a:tblPr>
              <a:tblGrid>
                <a:gridCol w="5017730">
                  <a:extLst>
                    <a:ext uri="{9D8B030D-6E8A-4147-A177-3AD203B41FA5}">
                      <a16:colId xmlns:a16="http://schemas.microsoft.com/office/drawing/2014/main" val="172859824"/>
                    </a:ext>
                  </a:extLst>
                </a:gridCol>
                <a:gridCol w="6825928">
                  <a:extLst>
                    <a:ext uri="{9D8B030D-6E8A-4147-A177-3AD203B41FA5}">
                      <a16:colId xmlns:a16="http://schemas.microsoft.com/office/drawing/2014/main" val="2738934006"/>
                    </a:ext>
                  </a:extLst>
                </a:gridCol>
              </a:tblGrid>
              <a:tr h="370397">
                <a:tc>
                  <a:txBody>
                    <a:bodyPr/>
                    <a:lstStyle/>
                    <a:p>
                      <a:r>
                        <a:rPr lang="en-US" sz="1600" dirty="0">
                          <a:latin typeface="+mj-lt"/>
                        </a:rPr>
                        <a:t>Action</a:t>
                      </a:r>
                      <a:endParaRPr lang="th-TH" sz="1600" dirty="0">
                        <a:latin typeface="+mj-lt"/>
                      </a:endParaRPr>
                    </a:p>
                  </a:txBody>
                  <a:tcPr/>
                </a:tc>
                <a:tc>
                  <a:txBody>
                    <a:bodyPr/>
                    <a:lstStyle/>
                    <a:p>
                      <a:r>
                        <a:rPr lang="en-US" sz="1600" dirty="0">
                          <a:latin typeface="+mj-lt"/>
                        </a:rPr>
                        <a:t>Command</a:t>
                      </a:r>
                      <a:endParaRPr lang="th-TH" sz="1600" dirty="0">
                        <a:latin typeface="+mj-lt"/>
                      </a:endParaRPr>
                    </a:p>
                  </a:txBody>
                  <a:tcPr/>
                </a:tc>
                <a:extLst>
                  <a:ext uri="{0D108BD9-81ED-4DB2-BD59-A6C34878D82A}">
                    <a16:rowId xmlns:a16="http://schemas.microsoft.com/office/drawing/2014/main" val="259395548"/>
                  </a:ext>
                </a:extLst>
              </a:tr>
              <a:tr h="629676">
                <a:tc>
                  <a:txBody>
                    <a:bodyPr/>
                    <a:lstStyle/>
                    <a:p>
                      <a:r>
                        <a:rPr lang="en-US" sz="1600" dirty="0">
                          <a:solidFill>
                            <a:schemeClr val="tx1"/>
                          </a:solidFill>
                          <a:latin typeface="+mj-lt"/>
                        </a:rPr>
                        <a:t>Git version</a:t>
                      </a:r>
                      <a:endParaRPr lang="th-TH" sz="1600" dirty="0">
                        <a:solidFill>
                          <a:schemeClr val="tx1"/>
                        </a:solidFill>
                        <a:latin typeface="+mj-lt"/>
                      </a:endParaRPr>
                    </a:p>
                    <a:p>
                      <a:r>
                        <a:rPr lang="th-TH" sz="1600" dirty="0">
                          <a:solidFill>
                            <a:schemeClr val="tx1"/>
                          </a:solidFill>
                          <a:latin typeface="+mj-lt"/>
                        </a:rPr>
                        <a:t>เช็ค </a:t>
                      </a:r>
                      <a:r>
                        <a:rPr lang="en-US" sz="1600" dirty="0">
                          <a:solidFill>
                            <a:schemeClr val="tx1"/>
                          </a:solidFill>
                          <a:latin typeface="+mj-lt"/>
                        </a:rPr>
                        <a:t>Version </a:t>
                      </a:r>
                      <a:r>
                        <a:rPr lang="th-TH" sz="1600" dirty="0">
                          <a:solidFill>
                            <a:schemeClr val="tx1"/>
                          </a:solidFill>
                          <a:latin typeface="+mj-lt"/>
                        </a:rPr>
                        <a:t>ปัจจุบัน</a:t>
                      </a:r>
                    </a:p>
                  </a:txBody>
                  <a:tcPr/>
                </a:tc>
                <a:tc>
                  <a:txBody>
                    <a:bodyPr/>
                    <a:lstStyle/>
                    <a:p>
                      <a:r>
                        <a:rPr lang="en-US" sz="1600" dirty="0">
                          <a:latin typeface="+mj-lt"/>
                        </a:rPr>
                        <a:t>Git version</a:t>
                      </a:r>
                      <a:endParaRPr lang="th-TH" sz="1600" dirty="0">
                        <a:latin typeface="+mj-lt"/>
                      </a:endParaRPr>
                    </a:p>
                  </a:txBody>
                  <a:tcPr/>
                </a:tc>
                <a:extLst>
                  <a:ext uri="{0D108BD9-81ED-4DB2-BD59-A6C34878D82A}">
                    <a16:rowId xmlns:a16="http://schemas.microsoft.com/office/drawing/2014/main" val="2799725967"/>
                  </a:ext>
                </a:extLst>
              </a:tr>
              <a:tr h="629676">
                <a:tc>
                  <a:txBody>
                    <a:bodyPr/>
                    <a:lstStyle/>
                    <a:p>
                      <a:r>
                        <a:rPr lang="en-US" sz="1600" b="0" i="0" kern="1200" dirty="0">
                          <a:solidFill>
                            <a:schemeClr val="dk1"/>
                          </a:solidFill>
                          <a:effectLst/>
                          <a:latin typeface="+mj-lt"/>
                          <a:ea typeface="+mn-ea"/>
                          <a:cs typeface="+mn-cs"/>
                        </a:rPr>
                        <a:t>Git config</a:t>
                      </a:r>
                      <a:endParaRPr lang="th-TH" sz="1600" b="0" i="0" kern="1200" dirty="0">
                        <a:solidFill>
                          <a:schemeClr val="dk1"/>
                        </a:solidFill>
                        <a:effectLst/>
                        <a:latin typeface="+mj-lt"/>
                        <a:ea typeface="+mn-ea"/>
                        <a:cs typeface="+mn-cs"/>
                      </a:endParaRPr>
                    </a:p>
                    <a:p>
                      <a:r>
                        <a:rPr lang="th-TH" sz="1600" b="0" i="0" kern="1200" dirty="0">
                          <a:solidFill>
                            <a:schemeClr val="dk1"/>
                          </a:solidFill>
                          <a:effectLst/>
                          <a:latin typeface="+mj-lt"/>
                          <a:ea typeface="+mn-ea"/>
                          <a:cs typeface="+mn-cs"/>
                        </a:rPr>
                        <a:t>เป็นคำสั่งที่ใช้แสดงและกำหนดข้อมูลของผู้ใช้เพื่อระบุตัวตน และคุณสมบัติอื่นๆ ของ </a:t>
                      </a:r>
                      <a:r>
                        <a:rPr lang="en-US" sz="1600" b="0" i="0" kern="1200" dirty="0">
                          <a:solidFill>
                            <a:schemeClr val="dk1"/>
                          </a:solidFill>
                          <a:effectLst/>
                          <a:latin typeface="+mj-lt"/>
                          <a:ea typeface="+mn-ea"/>
                          <a:cs typeface="+mn-cs"/>
                        </a:rPr>
                        <a:t>Git</a:t>
                      </a:r>
                      <a:endParaRPr lang="th-TH" sz="1600" dirty="0">
                        <a:latin typeface="+mj-lt"/>
                      </a:endParaRPr>
                    </a:p>
                  </a:txBody>
                  <a:tcPr/>
                </a:tc>
                <a:tc>
                  <a:txBody>
                    <a:bodyPr/>
                    <a:lstStyle/>
                    <a:p>
                      <a:r>
                        <a:rPr lang="en-US" sz="1600" b="0" i="0" kern="1200" dirty="0">
                          <a:solidFill>
                            <a:schemeClr val="dk1"/>
                          </a:solidFill>
                          <a:effectLst/>
                          <a:latin typeface="+mj-lt"/>
                          <a:ea typeface="+mn-ea"/>
                          <a:cs typeface="+mn-cs"/>
                        </a:rPr>
                        <a:t>git config --global --list #</a:t>
                      </a:r>
                      <a:r>
                        <a:rPr lang="th-TH" sz="1600" b="0" i="0" kern="1200" dirty="0">
                          <a:solidFill>
                            <a:schemeClr val="dk1"/>
                          </a:solidFill>
                          <a:effectLst/>
                          <a:latin typeface="+mj-lt"/>
                          <a:ea typeface="+mn-ea"/>
                          <a:cs typeface="+mn-cs"/>
                        </a:rPr>
                        <a:t>แสดงคุณสมบัติของ </a:t>
                      </a:r>
                      <a:r>
                        <a:rPr lang="en-US" sz="1600" b="0" i="0" kern="1200" dirty="0">
                          <a:solidFill>
                            <a:schemeClr val="dk1"/>
                          </a:solidFill>
                          <a:effectLst/>
                          <a:latin typeface="+mj-lt"/>
                          <a:ea typeface="+mn-ea"/>
                          <a:cs typeface="+mn-cs"/>
                        </a:rPr>
                        <a:t>Git </a:t>
                      </a:r>
                      <a:r>
                        <a:rPr lang="th-TH" sz="1600" b="0" i="0" kern="1200" dirty="0">
                          <a:solidFill>
                            <a:schemeClr val="dk1"/>
                          </a:solidFill>
                          <a:effectLst/>
                          <a:latin typeface="+mj-lt"/>
                          <a:ea typeface="+mn-ea"/>
                          <a:cs typeface="+mn-cs"/>
                        </a:rPr>
                        <a:t>ทั้งหมด</a:t>
                      </a:r>
                      <a:br>
                        <a:rPr lang="th-TH" sz="1600" dirty="0">
                          <a:latin typeface="+mj-lt"/>
                        </a:rPr>
                      </a:br>
                      <a:r>
                        <a:rPr lang="en-US" sz="1600" b="0" i="0" kern="1200" dirty="0">
                          <a:solidFill>
                            <a:schemeClr val="dk1"/>
                          </a:solidFill>
                          <a:effectLst/>
                          <a:latin typeface="+mj-lt"/>
                          <a:ea typeface="+mn-ea"/>
                          <a:cs typeface="+mn-cs"/>
                        </a:rPr>
                        <a:t>git config --list #</a:t>
                      </a:r>
                      <a:r>
                        <a:rPr lang="th-TH" sz="1600" b="0" i="0" kern="1200" dirty="0">
                          <a:solidFill>
                            <a:schemeClr val="dk1"/>
                          </a:solidFill>
                          <a:effectLst/>
                          <a:latin typeface="+mj-lt"/>
                          <a:ea typeface="+mn-ea"/>
                          <a:cs typeface="+mn-cs"/>
                        </a:rPr>
                        <a:t>แสดงคุณสมบัติของ </a:t>
                      </a:r>
                      <a:r>
                        <a:rPr lang="en-US" sz="1600" b="0" i="0" kern="1200" dirty="0">
                          <a:solidFill>
                            <a:schemeClr val="dk1"/>
                          </a:solidFill>
                          <a:effectLst/>
                          <a:latin typeface="+mj-lt"/>
                          <a:ea typeface="+mn-ea"/>
                          <a:cs typeface="+mn-cs"/>
                        </a:rPr>
                        <a:t>Git </a:t>
                      </a:r>
                      <a:r>
                        <a:rPr lang="th-TH" sz="1600" b="0" i="0" kern="1200" dirty="0">
                          <a:solidFill>
                            <a:schemeClr val="dk1"/>
                          </a:solidFill>
                          <a:effectLst/>
                          <a:latin typeface="+mj-lt"/>
                          <a:ea typeface="+mn-ea"/>
                          <a:cs typeface="+mn-cs"/>
                        </a:rPr>
                        <a:t>เฉพาะ </a:t>
                      </a:r>
                      <a:r>
                        <a:rPr lang="en-US" sz="1600" b="0" i="0" kern="1200" dirty="0">
                          <a:solidFill>
                            <a:schemeClr val="dk1"/>
                          </a:solidFill>
                          <a:effectLst/>
                          <a:latin typeface="+mj-lt"/>
                          <a:ea typeface="+mn-ea"/>
                          <a:cs typeface="+mn-cs"/>
                        </a:rPr>
                        <a:t>Repository </a:t>
                      </a:r>
                      <a:r>
                        <a:rPr lang="th-TH" sz="1600" b="0" i="0" kern="1200" dirty="0">
                          <a:solidFill>
                            <a:schemeClr val="dk1"/>
                          </a:solidFill>
                          <a:effectLst/>
                          <a:latin typeface="+mj-lt"/>
                          <a:ea typeface="+mn-ea"/>
                          <a:cs typeface="+mn-cs"/>
                        </a:rPr>
                        <a:t>นั้น</a:t>
                      </a:r>
                      <a:endParaRPr lang="th-TH" sz="1600" dirty="0">
                        <a:latin typeface="+mj-lt"/>
                      </a:endParaRPr>
                    </a:p>
                  </a:txBody>
                  <a:tcPr/>
                </a:tc>
                <a:extLst>
                  <a:ext uri="{0D108BD9-81ED-4DB2-BD59-A6C34878D82A}">
                    <a16:rowId xmlns:a16="http://schemas.microsoft.com/office/drawing/2014/main" val="1344501801"/>
                  </a:ext>
                </a:extLst>
              </a:tr>
              <a:tr h="888954">
                <a:tc>
                  <a:txBody>
                    <a:bodyPr/>
                    <a:lstStyle/>
                    <a:p>
                      <a:r>
                        <a:rPr lang="en-US" sz="1600" b="0" i="0" kern="1200" dirty="0">
                          <a:solidFill>
                            <a:schemeClr val="dk1"/>
                          </a:solidFill>
                          <a:effectLst/>
                          <a:latin typeface="+mj-lt"/>
                          <a:ea typeface="+mn-ea"/>
                          <a:cs typeface="+mn-cs"/>
                        </a:rPr>
                        <a:t>Git config</a:t>
                      </a:r>
                      <a:endParaRPr lang="th-TH" sz="1600" b="0" i="0" kern="1200" dirty="0">
                        <a:solidFill>
                          <a:schemeClr val="dk1"/>
                        </a:solidFill>
                        <a:effectLst/>
                        <a:latin typeface="+mj-lt"/>
                        <a:ea typeface="+mn-ea"/>
                        <a:cs typeface="+mn-cs"/>
                      </a:endParaRPr>
                    </a:p>
                    <a:p>
                      <a:r>
                        <a:rPr lang="th-TH" sz="1600" b="0" i="0" kern="1200" dirty="0">
                          <a:solidFill>
                            <a:schemeClr val="dk1"/>
                          </a:solidFill>
                          <a:effectLst/>
                          <a:latin typeface="+mj-lt"/>
                          <a:ea typeface="+mn-ea"/>
                          <a:cs typeface="+mn-cs"/>
                        </a:rPr>
                        <a:t>การกำหนดชื่อและอีเมล์ของผู้ใช้ </a:t>
                      </a:r>
                      <a:r>
                        <a:rPr lang="en-US" sz="1600" b="0" i="0" kern="1200" dirty="0">
                          <a:solidFill>
                            <a:schemeClr val="dk1"/>
                          </a:solidFill>
                          <a:effectLst/>
                          <a:latin typeface="+mj-lt"/>
                          <a:ea typeface="+mn-ea"/>
                          <a:cs typeface="+mn-cs"/>
                        </a:rPr>
                        <a:t>(</a:t>
                      </a:r>
                      <a:r>
                        <a:rPr lang="th-TH" sz="1600" b="0" i="0" kern="1200" dirty="0">
                          <a:solidFill>
                            <a:schemeClr val="dk1"/>
                          </a:solidFill>
                          <a:effectLst/>
                          <a:latin typeface="+mj-lt"/>
                          <a:ea typeface="+mn-ea"/>
                          <a:cs typeface="+mn-cs"/>
                        </a:rPr>
                        <a:t>ใช้เมื่อติดต่อ </a:t>
                      </a:r>
                      <a:r>
                        <a:rPr lang="en-US" sz="1600" b="0" i="0" kern="1200" dirty="0">
                          <a:solidFill>
                            <a:schemeClr val="dk1"/>
                          </a:solidFill>
                          <a:effectLst/>
                          <a:latin typeface="+mj-lt"/>
                          <a:ea typeface="+mn-ea"/>
                          <a:cs typeface="+mn-cs"/>
                        </a:rPr>
                        <a:t>git </a:t>
                      </a:r>
                      <a:r>
                        <a:rPr lang="th-TH" sz="1600" b="0" i="0" kern="1200" dirty="0">
                          <a:solidFill>
                            <a:schemeClr val="dk1"/>
                          </a:solidFill>
                          <a:effectLst/>
                          <a:latin typeface="+mj-lt"/>
                          <a:ea typeface="+mn-ea"/>
                          <a:cs typeface="+mn-cs"/>
                        </a:rPr>
                        <a:t>ครั้งแรก)</a:t>
                      </a:r>
                      <a:endParaRPr lang="th-TH" sz="1600" dirty="0">
                        <a:latin typeface="+mj-lt"/>
                      </a:endParaRPr>
                    </a:p>
                  </a:txBody>
                  <a:tcPr/>
                </a:tc>
                <a:tc>
                  <a:txBody>
                    <a:bodyPr/>
                    <a:lstStyle/>
                    <a:p>
                      <a:r>
                        <a:rPr lang="en-US" sz="1600" b="0" i="0" kern="1200" dirty="0">
                          <a:solidFill>
                            <a:schemeClr val="dk1"/>
                          </a:solidFill>
                          <a:effectLst/>
                          <a:latin typeface="+mj-lt"/>
                          <a:ea typeface="+mn-ea"/>
                          <a:cs typeface="+mn-cs"/>
                        </a:rPr>
                        <a:t>git config --global user.name "Your Name" #</a:t>
                      </a:r>
                      <a:r>
                        <a:rPr lang="th-TH" sz="1600" b="0" i="0" kern="1200" dirty="0">
                          <a:solidFill>
                            <a:schemeClr val="dk1"/>
                          </a:solidFill>
                          <a:effectLst/>
                          <a:latin typeface="+mj-lt"/>
                          <a:ea typeface="+mn-ea"/>
                          <a:cs typeface="+mn-cs"/>
                        </a:rPr>
                        <a:t>กำหนดชื่อผู้ใช้</a:t>
                      </a:r>
                      <a:br>
                        <a:rPr lang="th-TH" sz="1600" dirty="0">
                          <a:latin typeface="+mj-lt"/>
                        </a:rPr>
                      </a:br>
                      <a:r>
                        <a:rPr lang="en-US" sz="1600" b="0" i="0" kern="1200" dirty="0">
                          <a:solidFill>
                            <a:schemeClr val="dk1"/>
                          </a:solidFill>
                          <a:effectLst/>
                          <a:latin typeface="+mj-lt"/>
                          <a:ea typeface="+mn-ea"/>
                          <a:cs typeface="+mn-cs"/>
                        </a:rPr>
                        <a:t>git config --global </a:t>
                      </a:r>
                      <a:r>
                        <a:rPr lang="en-US" sz="1600" b="0" i="0" kern="1200" dirty="0" err="1">
                          <a:solidFill>
                            <a:schemeClr val="dk1"/>
                          </a:solidFill>
                          <a:effectLst/>
                          <a:latin typeface="+mj-lt"/>
                          <a:ea typeface="+mn-ea"/>
                          <a:cs typeface="+mn-cs"/>
                        </a:rPr>
                        <a:t>user.email</a:t>
                      </a:r>
                      <a:r>
                        <a:rPr lang="en-US" sz="1600" b="0" i="0" kern="1200" dirty="0">
                          <a:solidFill>
                            <a:schemeClr val="dk1"/>
                          </a:solidFill>
                          <a:effectLst/>
                          <a:latin typeface="+mj-lt"/>
                          <a:ea typeface="+mn-ea"/>
                          <a:cs typeface="+mn-cs"/>
                        </a:rPr>
                        <a:t> "example@email.com" #</a:t>
                      </a:r>
                      <a:r>
                        <a:rPr lang="th-TH" sz="1600" b="0" i="0" kern="1200" dirty="0">
                          <a:solidFill>
                            <a:schemeClr val="dk1"/>
                          </a:solidFill>
                          <a:effectLst/>
                          <a:latin typeface="+mj-lt"/>
                          <a:ea typeface="+mn-ea"/>
                          <a:cs typeface="+mn-cs"/>
                        </a:rPr>
                        <a:t>กำหนดอีเมล์ของผู้ใช้</a:t>
                      </a:r>
                      <a:br>
                        <a:rPr lang="th-TH" sz="1600" dirty="0">
                          <a:latin typeface="+mj-lt"/>
                        </a:rPr>
                      </a:br>
                      <a:r>
                        <a:rPr lang="en-US" sz="1600" b="0" i="0" kern="1200" dirty="0">
                          <a:solidFill>
                            <a:schemeClr val="dk1"/>
                          </a:solidFill>
                          <a:effectLst/>
                          <a:latin typeface="+mj-lt"/>
                          <a:ea typeface="+mn-ea"/>
                          <a:cs typeface="+mn-cs"/>
                        </a:rPr>
                        <a:t>git config --global --list #</a:t>
                      </a:r>
                      <a:r>
                        <a:rPr lang="th-TH" sz="1600" b="0" i="0" kern="1200" dirty="0">
                          <a:solidFill>
                            <a:schemeClr val="dk1"/>
                          </a:solidFill>
                          <a:effectLst/>
                          <a:latin typeface="+mj-lt"/>
                          <a:ea typeface="+mn-ea"/>
                          <a:cs typeface="+mn-cs"/>
                        </a:rPr>
                        <a:t>ตรวจสองอีกครั้งหลังจากกำหนดค่าเสร็จแล้ว</a:t>
                      </a:r>
                      <a:endParaRPr lang="th-TH" sz="1600" dirty="0">
                        <a:latin typeface="+mj-lt"/>
                      </a:endParaRPr>
                    </a:p>
                  </a:txBody>
                  <a:tcPr/>
                </a:tc>
                <a:extLst>
                  <a:ext uri="{0D108BD9-81ED-4DB2-BD59-A6C34878D82A}">
                    <a16:rowId xmlns:a16="http://schemas.microsoft.com/office/drawing/2014/main" val="2383592706"/>
                  </a:ext>
                </a:extLst>
              </a:tr>
              <a:tr h="629676">
                <a:tc>
                  <a:txBody>
                    <a:bodyPr/>
                    <a:lstStyle/>
                    <a:p>
                      <a:r>
                        <a:rPr lang="en-US" sz="1600" dirty="0">
                          <a:latin typeface="+mj-lt"/>
                        </a:rPr>
                        <a:t>Git init</a:t>
                      </a:r>
                      <a:endParaRPr lang="th-TH" sz="1600" dirty="0">
                        <a:latin typeface="+mj-lt"/>
                      </a:endParaRPr>
                    </a:p>
                    <a:p>
                      <a:r>
                        <a:rPr lang="th-TH" sz="1600" dirty="0">
                          <a:latin typeface="+mj-lt"/>
                        </a:rPr>
                        <a:t>สร้าง </a:t>
                      </a:r>
                      <a:r>
                        <a:rPr lang="en-US" sz="1600" dirty="0">
                          <a:latin typeface="+mj-lt"/>
                        </a:rPr>
                        <a:t>git </a:t>
                      </a:r>
                      <a:r>
                        <a:rPr lang="th-TH" sz="1600" dirty="0">
                          <a:latin typeface="+mj-lt"/>
                        </a:rPr>
                        <a:t>ใน </a:t>
                      </a:r>
                      <a:r>
                        <a:rPr lang="en-US" sz="1600" dirty="0">
                          <a:latin typeface="+mj-lt"/>
                        </a:rPr>
                        <a:t>folder </a:t>
                      </a:r>
                      <a:r>
                        <a:rPr lang="th-TH" sz="1600" dirty="0">
                          <a:latin typeface="+mj-lt"/>
                        </a:rPr>
                        <a:t>นั้น</a:t>
                      </a:r>
                    </a:p>
                  </a:txBody>
                  <a:tcPr/>
                </a:tc>
                <a:tc>
                  <a:txBody>
                    <a:bodyPr/>
                    <a:lstStyle/>
                    <a:p>
                      <a:r>
                        <a:rPr lang="en-US" sz="1600" b="0" i="0" kern="1200" dirty="0">
                          <a:solidFill>
                            <a:schemeClr val="dk1"/>
                          </a:solidFill>
                          <a:effectLst/>
                          <a:latin typeface="+mn-lt"/>
                          <a:ea typeface="+mn-ea"/>
                          <a:cs typeface="+mn-cs"/>
                        </a:rPr>
                        <a:t>git init </a:t>
                      </a:r>
                      <a:endParaRPr lang="th-TH" sz="1600" dirty="0">
                        <a:latin typeface="+mj-lt"/>
                      </a:endParaRPr>
                    </a:p>
                  </a:txBody>
                  <a:tcPr/>
                </a:tc>
                <a:extLst>
                  <a:ext uri="{0D108BD9-81ED-4DB2-BD59-A6C34878D82A}">
                    <a16:rowId xmlns:a16="http://schemas.microsoft.com/office/drawing/2014/main" val="3755354412"/>
                  </a:ext>
                </a:extLst>
              </a:tr>
              <a:tr h="629676">
                <a:tc>
                  <a:txBody>
                    <a:bodyPr/>
                    <a:lstStyle/>
                    <a:p>
                      <a:r>
                        <a:rPr lang="en-US" sz="1600" b="0" i="0" kern="1200" dirty="0">
                          <a:solidFill>
                            <a:schemeClr val="dk1"/>
                          </a:solidFill>
                          <a:effectLst/>
                          <a:latin typeface="+mn-lt"/>
                          <a:ea typeface="+mn-ea"/>
                          <a:cs typeface="+mn-cs"/>
                        </a:rPr>
                        <a:t>Git status</a:t>
                      </a:r>
                      <a:endParaRPr lang="th-TH" sz="1600" b="0" i="0" kern="1200" dirty="0">
                        <a:solidFill>
                          <a:schemeClr val="dk1"/>
                        </a:solidFill>
                        <a:effectLst/>
                        <a:latin typeface="+mn-lt"/>
                        <a:ea typeface="+mn-ea"/>
                        <a:cs typeface="+mn-cs"/>
                      </a:endParaRPr>
                    </a:p>
                    <a:p>
                      <a:r>
                        <a:rPr lang="th-TH" sz="1600" b="0" i="0" kern="1200" dirty="0">
                          <a:solidFill>
                            <a:schemeClr val="dk1"/>
                          </a:solidFill>
                          <a:effectLst/>
                          <a:latin typeface="+mn-lt"/>
                          <a:ea typeface="+mn-ea"/>
                          <a:cs typeface="+mn-cs"/>
                        </a:rPr>
                        <a:t>เป็นคำสั่งที่ใช้ตรวจสองสถานะของ </a:t>
                      </a:r>
                      <a:r>
                        <a:rPr lang="en-US" sz="1600" b="0" i="0" kern="1200" dirty="0">
                          <a:solidFill>
                            <a:schemeClr val="dk1"/>
                          </a:solidFill>
                          <a:effectLst/>
                          <a:latin typeface="+mn-lt"/>
                          <a:ea typeface="+mn-ea"/>
                          <a:cs typeface="+mn-cs"/>
                        </a:rPr>
                        <a:t>Source Code </a:t>
                      </a:r>
                      <a:r>
                        <a:rPr lang="th-TH" sz="1600" b="0" i="0" kern="1200" dirty="0">
                          <a:solidFill>
                            <a:schemeClr val="dk1"/>
                          </a:solidFill>
                          <a:effectLst/>
                          <a:latin typeface="+mn-lt"/>
                          <a:ea typeface="+mn-ea"/>
                          <a:cs typeface="+mn-cs"/>
                        </a:rPr>
                        <a:t>ในระบบ</a:t>
                      </a:r>
                      <a:endParaRPr lang="th-TH" sz="1600" dirty="0">
                        <a:latin typeface="+mj-lt"/>
                      </a:endParaRPr>
                    </a:p>
                  </a:txBody>
                  <a:tcPr/>
                </a:tc>
                <a:tc>
                  <a:txBody>
                    <a:bodyPr/>
                    <a:lstStyle/>
                    <a:p>
                      <a:r>
                        <a:rPr lang="en-US" sz="1600" dirty="0">
                          <a:latin typeface="+mj-lt"/>
                        </a:rPr>
                        <a:t>Git status</a:t>
                      </a:r>
                      <a:endParaRPr lang="th-TH" sz="1600" dirty="0">
                        <a:latin typeface="+mj-lt"/>
                      </a:endParaRPr>
                    </a:p>
                  </a:txBody>
                  <a:tcPr/>
                </a:tc>
                <a:extLst>
                  <a:ext uri="{0D108BD9-81ED-4DB2-BD59-A6C34878D82A}">
                    <a16:rowId xmlns:a16="http://schemas.microsoft.com/office/drawing/2014/main" val="1023526643"/>
                  </a:ext>
                </a:extLst>
              </a:tr>
              <a:tr h="888954">
                <a:tc>
                  <a:txBody>
                    <a:bodyPr/>
                    <a:lstStyle/>
                    <a:p>
                      <a:r>
                        <a:rPr lang="en-US" sz="1600" b="0" i="0" kern="1200" dirty="0">
                          <a:solidFill>
                            <a:schemeClr val="dk1"/>
                          </a:solidFill>
                          <a:effectLst/>
                          <a:latin typeface="+mn-lt"/>
                          <a:ea typeface="+mn-ea"/>
                          <a:cs typeface="+mn-cs"/>
                        </a:rPr>
                        <a:t>Git add</a:t>
                      </a:r>
                      <a:endParaRPr lang="th-TH" sz="1600" b="0" i="0" kern="1200" dirty="0">
                        <a:solidFill>
                          <a:schemeClr val="dk1"/>
                        </a:solidFill>
                        <a:effectLst/>
                        <a:latin typeface="+mn-lt"/>
                        <a:ea typeface="+mn-ea"/>
                        <a:cs typeface="+mn-cs"/>
                      </a:endParaRPr>
                    </a:p>
                    <a:p>
                      <a:r>
                        <a:rPr lang="th-TH" sz="1600" b="0" i="0" kern="1200" dirty="0">
                          <a:solidFill>
                            <a:schemeClr val="dk1"/>
                          </a:solidFill>
                          <a:effectLst/>
                          <a:latin typeface="+mn-lt"/>
                          <a:ea typeface="+mn-ea"/>
                          <a:cs typeface="+mn-cs"/>
                        </a:rPr>
                        <a:t>เป็นคำสั่งที่ใช้เพิ่มการเปลี่ยนแปลงของ </a:t>
                      </a:r>
                      <a:r>
                        <a:rPr lang="en-US" sz="1600" b="0" i="0" kern="1200" dirty="0">
                          <a:solidFill>
                            <a:schemeClr val="dk1"/>
                          </a:solidFill>
                          <a:effectLst/>
                          <a:latin typeface="+mn-lt"/>
                          <a:ea typeface="+mn-ea"/>
                          <a:cs typeface="+mn-cs"/>
                        </a:rPr>
                        <a:t>Source Code </a:t>
                      </a:r>
                      <a:r>
                        <a:rPr lang="th-TH" sz="1600" b="0" i="0" kern="1200" dirty="0">
                          <a:solidFill>
                            <a:schemeClr val="dk1"/>
                          </a:solidFill>
                          <a:effectLst/>
                          <a:latin typeface="+mn-lt"/>
                          <a:ea typeface="+mn-ea"/>
                          <a:cs typeface="+mn-cs"/>
                        </a:rPr>
                        <a:t>เข้าไปที่สถานะ </a:t>
                      </a:r>
                      <a:r>
                        <a:rPr lang="en-US" sz="1600" b="0" i="0" kern="1200" dirty="0">
                          <a:solidFill>
                            <a:schemeClr val="dk1"/>
                          </a:solidFill>
                          <a:effectLst/>
                          <a:latin typeface="+mn-lt"/>
                          <a:ea typeface="+mn-ea"/>
                          <a:cs typeface="+mn-cs"/>
                        </a:rPr>
                        <a:t>Staged</a:t>
                      </a:r>
                      <a:endParaRPr lang="th-TH" sz="1600" dirty="0">
                        <a:latin typeface="+mj-lt"/>
                      </a:endParaRPr>
                    </a:p>
                  </a:txBody>
                  <a:tcPr/>
                </a:tc>
                <a:tc>
                  <a:txBody>
                    <a:bodyPr/>
                    <a:lstStyle/>
                    <a:p>
                      <a:r>
                        <a:rPr lang="en-US" sz="1600" b="0" i="0" kern="1200" dirty="0">
                          <a:solidFill>
                            <a:schemeClr val="dk1"/>
                          </a:solidFill>
                          <a:effectLst/>
                          <a:latin typeface="+mn-lt"/>
                          <a:ea typeface="+mn-ea"/>
                          <a:cs typeface="+mn-cs"/>
                        </a:rPr>
                        <a:t>$git add &lt;</a:t>
                      </a:r>
                      <a:r>
                        <a:rPr lang="en-US" sz="1600" b="0" i="0" kern="1200" dirty="0" err="1">
                          <a:solidFill>
                            <a:schemeClr val="dk1"/>
                          </a:solidFill>
                          <a:effectLst/>
                          <a:latin typeface="+mn-lt"/>
                          <a:ea typeface="+mn-ea"/>
                          <a:cs typeface="+mn-cs"/>
                        </a:rPr>
                        <a:t>file_name</a:t>
                      </a:r>
                      <a:r>
                        <a:rPr lang="en-US" sz="1600" b="0" i="0" kern="1200" dirty="0">
                          <a:solidFill>
                            <a:schemeClr val="dk1"/>
                          </a:solidFill>
                          <a:effectLst/>
                          <a:latin typeface="+mn-lt"/>
                          <a:ea typeface="+mn-ea"/>
                          <a:cs typeface="+mn-cs"/>
                        </a:rPr>
                        <a:t>&gt;</a:t>
                      </a:r>
                      <a:br>
                        <a:rPr lang="en-US" sz="1600" dirty="0"/>
                      </a:br>
                      <a:r>
                        <a:rPr lang="en-US" sz="1600" b="0" i="0" kern="1200" dirty="0">
                          <a:solidFill>
                            <a:schemeClr val="dk1"/>
                          </a:solidFill>
                          <a:effectLst/>
                          <a:latin typeface="+mn-lt"/>
                          <a:ea typeface="+mn-ea"/>
                          <a:cs typeface="+mn-cs"/>
                        </a:rPr>
                        <a:t>$git add README.md #</a:t>
                      </a:r>
                      <a:r>
                        <a:rPr lang="th-TH" sz="1600" b="0" i="0" kern="1200" dirty="0">
                          <a:solidFill>
                            <a:schemeClr val="dk1"/>
                          </a:solidFill>
                          <a:effectLst/>
                          <a:latin typeface="+mn-lt"/>
                          <a:ea typeface="+mn-ea"/>
                          <a:cs typeface="+mn-cs"/>
                        </a:rPr>
                        <a:t>เพิ่มไฟล์ชื่อ </a:t>
                      </a:r>
                      <a:r>
                        <a:rPr lang="en-US" sz="1600" b="0" i="0" kern="1200" dirty="0">
                          <a:solidFill>
                            <a:schemeClr val="dk1"/>
                          </a:solidFill>
                          <a:effectLst/>
                          <a:latin typeface="+mn-lt"/>
                          <a:ea typeface="+mn-ea"/>
                          <a:cs typeface="+mn-cs"/>
                        </a:rPr>
                        <a:t>README.md </a:t>
                      </a:r>
                      <a:r>
                        <a:rPr lang="th-TH" sz="1600" b="0" i="0" kern="1200" dirty="0">
                          <a:solidFill>
                            <a:schemeClr val="dk1"/>
                          </a:solidFill>
                          <a:effectLst/>
                          <a:latin typeface="+mn-lt"/>
                          <a:ea typeface="+mn-ea"/>
                          <a:cs typeface="+mn-cs"/>
                        </a:rPr>
                        <a:t>เข้าไปที่สถานะ </a:t>
                      </a:r>
                      <a:r>
                        <a:rPr lang="en-US" sz="1600" b="0" i="0" kern="1200" dirty="0">
                          <a:solidFill>
                            <a:schemeClr val="dk1"/>
                          </a:solidFill>
                          <a:effectLst/>
                          <a:latin typeface="+mn-lt"/>
                          <a:ea typeface="+mn-ea"/>
                          <a:cs typeface="+mn-cs"/>
                        </a:rPr>
                        <a:t>Staged</a:t>
                      </a:r>
                      <a:br>
                        <a:rPr lang="en-US" sz="1600" dirty="0"/>
                      </a:br>
                      <a:r>
                        <a:rPr lang="en-US" sz="1600" b="0" i="0" kern="1200" dirty="0">
                          <a:solidFill>
                            <a:schemeClr val="dk1"/>
                          </a:solidFill>
                          <a:effectLst/>
                          <a:latin typeface="+mn-lt"/>
                          <a:ea typeface="+mn-ea"/>
                          <a:cs typeface="+mn-cs"/>
                        </a:rPr>
                        <a:t>$git add . #</a:t>
                      </a:r>
                      <a:r>
                        <a:rPr lang="th-TH" sz="1600" b="0" i="0" kern="1200" dirty="0">
                          <a:solidFill>
                            <a:schemeClr val="dk1"/>
                          </a:solidFill>
                          <a:effectLst/>
                          <a:latin typeface="+mn-lt"/>
                          <a:ea typeface="+mn-ea"/>
                          <a:cs typeface="+mn-cs"/>
                        </a:rPr>
                        <a:t>ใช้ในกรณีที่มีหลายๆ ไฟล์และต้องการเพิ่มเข้าไปทั้งหมด</a:t>
                      </a:r>
                      <a:endParaRPr lang="th-TH" sz="1600" dirty="0">
                        <a:latin typeface="+mj-lt"/>
                      </a:endParaRPr>
                    </a:p>
                  </a:txBody>
                  <a:tcPr/>
                </a:tc>
                <a:extLst>
                  <a:ext uri="{0D108BD9-81ED-4DB2-BD59-A6C34878D82A}">
                    <a16:rowId xmlns:a16="http://schemas.microsoft.com/office/drawing/2014/main" val="2839820659"/>
                  </a:ext>
                </a:extLst>
              </a:tr>
              <a:tr h="1148232">
                <a:tc>
                  <a:txBody>
                    <a:bodyPr/>
                    <a:lstStyle/>
                    <a:p>
                      <a:r>
                        <a:rPr lang="en-US" sz="1600" b="1" i="0" kern="1200" dirty="0">
                          <a:solidFill>
                            <a:schemeClr val="dk1"/>
                          </a:solidFill>
                          <a:effectLst/>
                          <a:latin typeface="+mn-lt"/>
                          <a:ea typeface="+mn-ea"/>
                          <a:cs typeface="+mn-cs"/>
                        </a:rPr>
                        <a:t>Git Commit</a:t>
                      </a:r>
                    </a:p>
                    <a:p>
                      <a:r>
                        <a:rPr lang="th-TH" sz="1600" b="0" i="0" kern="1200" dirty="0">
                          <a:solidFill>
                            <a:schemeClr val="dk1"/>
                          </a:solidFill>
                          <a:effectLst/>
                          <a:latin typeface="+mn-lt"/>
                          <a:ea typeface="+mn-ea"/>
                          <a:cs typeface="+mn-cs"/>
                        </a:rPr>
                        <a:t>เป็นคำสั่งที่ใช้ยืนยัน </a:t>
                      </a:r>
                      <a:r>
                        <a:rPr lang="en-US" sz="1600" b="0" i="0" kern="1200" dirty="0">
                          <a:solidFill>
                            <a:schemeClr val="dk1"/>
                          </a:solidFill>
                          <a:effectLst/>
                          <a:latin typeface="+mn-lt"/>
                          <a:ea typeface="+mn-ea"/>
                          <a:cs typeface="+mn-cs"/>
                        </a:rPr>
                        <a:t>Source Code </a:t>
                      </a:r>
                      <a:r>
                        <a:rPr lang="th-TH" sz="1600" b="0" i="0" kern="1200" dirty="0">
                          <a:solidFill>
                            <a:schemeClr val="dk1"/>
                          </a:solidFill>
                          <a:effectLst/>
                          <a:latin typeface="+mn-lt"/>
                          <a:ea typeface="+mn-ea"/>
                          <a:cs typeface="+mn-cs"/>
                        </a:rPr>
                        <a:t>ที่อยู่ในสถานะ </a:t>
                      </a:r>
                      <a:r>
                        <a:rPr lang="en-US" sz="1600" b="0" i="0" kern="1200" dirty="0">
                          <a:solidFill>
                            <a:schemeClr val="dk1"/>
                          </a:solidFill>
                          <a:effectLst/>
                          <a:latin typeface="+mn-lt"/>
                          <a:ea typeface="+mn-ea"/>
                          <a:cs typeface="+mn-cs"/>
                        </a:rPr>
                        <a:t>Staged </a:t>
                      </a:r>
                      <a:r>
                        <a:rPr lang="th-TH" sz="1600" b="0" i="0" kern="1200" dirty="0">
                          <a:solidFill>
                            <a:schemeClr val="dk1"/>
                          </a:solidFill>
                          <a:effectLst/>
                          <a:latin typeface="+mn-lt"/>
                          <a:ea typeface="+mn-ea"/>
                          <a:cs typeface="+mn-cs"/>
                        </a:rPr>
                        <a:t>เข้าไปเก็บไว้ที่ </a:t>
                      </a:r>
                      <a:r>
                        <a:rPr lang="en-US" sz="1600" b="0" i="0" kern="1200" dirty="0">
                          <a:solidFill>
                            <a:schemeClr val="dk1"/>
                          </a:solidFill>
                          <a:effectLst/>
                          <a:latin typeface="+mn-lt"/>
                          <a:ea typeface="+mn-ea"/>
                          <a:cs typeface="+mn-cs"/>
                        </a:rPr>
                        <a:t>Local Repository</a:t>
                      </a:r>
                    </a:p>
                    <a:p>
                      <a:endParaRPr lang="th-TH" sz="1600" dirty="0">
                        <a:latin typeface="+mj-lt"/>
                      </a:endParaRPr>
                    </a:p>
                  </a:txBody>
                  <a:tcPr/>
                </a:tc>
                <a:tc>
                  <a:txBody>
                    <a:bodyPr/>
                    <a:lstStyle/>
                    <a:p>
                      <a:r>
                        <a:rPr lang="en-US" sz="1600" b="0" i="0" kern="1200" dirty="0">
                          <a:solidFill>
                            <a:schemeClr val="dk1"/>
                          </a:solidFill>
                          <a:effectLst/>
                          <a:latin typeface="+mn-lt"/>
                          <a:ea typeface="+mn-ea"/>
                          <a:cs typeface="+mn-cs"/>
                        </a:rPr>
                        <a:t>$git commit -m "message" #</a:t>
                      </a:r>
                      <a:r>
                        <a:rPr lang="th-TH" sz="1600" b="0" i="0" kern="1200" dirty="0">
                          <a:solidFill>
                            <a:schemeClr val="dk1"/>
                          </a:solidFill>
                          <a:effectLst/>
                          <a:latin typeface="+mn-lt"/>
                          <a:ea typeface="+mn-ea"/>
                          <a:cs typeface="+mn-cs"/>
                        </a:rPr>
                        <a:t>ยืนยันการเปลี่ยนแปลงพร้อมข้อความ</a:t>
                      </a:r>
                      <a:br>
                        <a:rPr lang="th-TH" sz="1600" b="0" i="0" kern="1200" dirty="0">
                          <a:solidFill>
                            <a:schemeClr val="dk1"/>
                          </a:solidFill>
                          <a:effectLst/>
                          <a:latin typeface="+mn-lt"/>
                          <a:ea typeface="+mn-ea"/>
                          <a:cs typeface="+mn-cs"/>
                        </a:rPr>
                      </a:br>
                      <a:r>
                        <a:rPr lang="th-TH" sz="1600" b="0" i="0" kern="1200" dirty="0">
                          <a:solidFill>
                            <a:schemeClr val="dk1"/>
                          </a:solidFill>
                          <a:effectLst/>
                          <a:latin typeface="+mn-lt"/>
                          <a:ea typeface="+mn-ea"/>
                          <a:cs typeface="+mn-cs"/>
                        </a:rPr>
                        <a:t>$</a:t>
                      </a:r>
                      <a:r>
                        <a:rPr lang="en-US" sz="1600" b="0" i="0" kern="1200" dirty="0">
                          <a:solidFill>
                            <a:schemeClr val="dk1"/>
                          </a:solidFill>
                          <a:effectLst/>
                          <a:latin typeface="+mn-lt"/>
                          <a:ea typeface="+mn-ea"/>
                          <a:cs typeface="+mn-cs"/>
                        </a:rPr>
                        <a:t>git commit -am "message" #</a:t>
                      </a:r>
                      <a:r>
                        <a:rPr lang="th-TH" sz="1600" b="0" i="0" kern="1200" dirty="0">
                          <a:solidFill>
                            <a:schemeClr val="dk1"/>
                          </a:solidFill>
                          <a:effectLst/>
                          <a:latin typeface="+mn-lt"/>
                          <a:ea typeface="+mn-ea"/>
                          <a:cs typeface="+mn-cs"/>
                        </a:rPr>
                        <a:t>เพิ่มการเปลี่ยนแปลงและยืนยันพร้อมข้อความ</a:t>
                      </a:r>
                      <a:br>
                        <a:rPr lang="th-TH" sz="1600" b="0" i="0" kern="1200" dirty="0">
                          <a:solidFill>
                            <a:schemeClr val="dk1"/>
                          </a:solidFill>
                          <a:effectLst/>
                          <a:latin typeface="+mn-lt"/>
                          <a:ea typeface="+mn-ea"/>
                          <a:cs typeface="+mn-cs"/>
                        </a:rPr>
                      </a:br>
                      <a:r>
                        <a:rPr lang="th-TH" sz="1600" b="0" i="0" kern="1200" dirty="0">
                          <a:solidFill>
                            <a:schemeClr val="dk1"/>
                          </a:solidFill>
                          <a:effectLst/>
                          <a:latin typeface="+mn-lt"/>
                          <a:ea typeface="+mn-ea"/>
                          <a:cs typeface="+mn-cs"/>
                        </a:rPr>
                        <a:t>$</a:t>
                      </a:r>
                      <a:r>
                        <a:rPr lang="en-US" sz="1600" b="0" i="0" kern="1200" dirty="0">
                          <a:solidFill>
                            <a:schemeClr val="dk1"/>
                          </a:solidFill>
                          <a:effectLst/>
                          <a:latin typeface="+mn-lt"/>
                          <a:ea typeface="+mn-ea"/>
                          <a:cs typeface="+mn-cs"/>
                        </a:rPr>
                        <a:t>git commit #</a:t>
                      </a:r>
                      <a:r>
                        <a:rPr lang="th-TH" sz="1600" b="0" i="0" kern="1200" dirty="0">
                          <a:solidFill>
                            <a:schemeClr val="dk1"/>
                          </a:solidFill>
                          <a:effectLst/>
                          <a:latin typeface="+mn-lt"/>
                          <a:ea typeface="+mn-ea"/>
                          <a:cs typeface="+mn-cs"/>
                        </a:rPr>
                        <a:t>เพิ่มข้อความในโปรแกรม </a:t>
                      </a:r>
                      <a:r>
                        <a:rPr lang="en-US" sz="1600" b="0" i="0" kern="1200" dirty="0">
                          <a:solidFill>
                            <a:schemeClr val="dk1"/>
                          </a:solidFill>
                          <a:effectLst/>
                          <a:latin typeface="+mn-lt"/>
                          <a:ea typeface="+mn-ea"/>
                          <a:cs typeface="+mn-cs"/>
                        </a:rPr>
                        <a:t>vi #</a:t>
                      </a:r>
                      <a:r>
                        <a:rPr lang="th-TH" sz="1600" b="0" i="0" kern="1200" dirty="0">
                          <a:solidFill>
                            <a:schemeClr val="dk1"/>
                          </a:solidFill>
                          <a:effectLst/>
                          <a:latin typeface="+mn-lt"/>
                          <a:ea typeface="+mn-ea"/>
                          <a:cs typeface="+mn-cs"/>
                        </a:rPr>
                        <a:t>ยืนยันการเปลี่ยนแปลงพร้อมข้อความและ </a:t>
                      </a:r>
                      <a:r>
                        <a:rPr lang="en-US" sz="1600" b="0" i="0" kern="1200" dirty="0">
                          <a:solidFill>
                            <a:schemeClr val="dk1"/>
                          </a:solidFill>
                          <a:effectLst/>
                          <a:latin typeface="+mn-lt"/>
                          <a:ea typeface="+mn-ea"/>
                          <a:cs typeface="+mn-cs"/>
                        </a:rPr>
                        <a:t>merge </a:t>
                      </a:r>
                      <a:r>
                        <a:rPr lang="th-TH" sz="1600" b="0" i="0" kern="1200" dirty="0">
                          <a:solidFill>
                            <a:schemeClr val="dk1"/>
                          </a:solidFill>
                          <a:effectLst/>
                          <a:latin typeface="+mn-lt"/>
                          <a:ea typeface="+mn-ea"/>
                          <a:cs typeface="+mn-cs"/>
                        </a:rPr>
                        <a:t>ลงใน </a:t>
                      </a:r>
                      <a:r>
                        <a:rPr lang="en-US" sz="1600" b="0" i="0" kern="1200" dirty="0">
                          <a:solidFill>
                            <a:schemeClr val="dk1"/>
                          </a:solidFill>
                          <a:effectLst/>
                          <a:latin typeface="+mn-lt"/>
                          <a:ea typeface="+mn-ea"/>
                          <a:cs typeface="+mn-cs"/>
                        </a:rPr>
                        <a:t>commit </a:t>
                      </a:r>
                      <a:r>
                        <a:rPr lang="th-TH" sz="1600" b="0" i="0" kern="1200" dirty="0">
                          <a:solidFill>
                            <a:schemeClr val="dk1"/>
                          </a:solidFill>
                          <a:effectLst/>
                          <a:latin typeface="+mn-lt"/>
                          <a:ea typeface="+mn-ea"/>
                          <a:cs typeface="+mn-cs"/>
                        </a:rPr>
                        <a:t>ล่าสุด</a:t>
                      </a:r>
                      <a:br>
                        <a:rPr lang="th-TH" sz="1600" b="0" i="0" kern="1200" dirty="0">
                          <a:solidFill>
                            <a:schemeClr val="dk1"/>
                          </a:solidFill>
                          <a:effectLst/>
                          <a:latin typeface="+mn-lt"/>
                          <a:ea typeface="+mn-ea"/>
                          <a:cs typeface="+mn-cs"/>
                        </a:rPr>
                      </a:br>
                      <a:r>
                        <a:rPr lang="th-TH" sz="1600" b="0" i="0" kern="1200" dirty="0">
                          <a:solidFill>
                            <a:schemeClr val="dk1"/>
                          </a:solidFill>
                          <a:effectLst/>
                          <a:latin typeface="+mn-lt"/>
                          <a:ea typeface="+mn-ea"/>
                          <a:cs typeface="+mn-cs"/>
                        </a:rPr>
                        <a:t>$</a:t>
                      </a:r>
                      <a:r>
                        <a:rPr lang="en-US" sz="1600" b="0" i="0" kern="1200" dirty="0">
                          <a:solidFill>
                            <a:schemeClr val="dk1"/>
                          </a:solidFill>
                          <a:effectLst/>
                          <a:latin typeface="+mn-lt"/>
                          <a:ea typeface="+mn-ea"/>
                          <a:cs typeface="+mn-cs"/>
                        </a:rPr>
                        <a:t>git commit --amend -m "message"</a:t>
                      </a:r>
                      <a:endParaRPr lang="th-TH" sz="1600" dirty="0">
                        <a:latin typeface="+mj-lt"/>
                      </a:endParaRPr>
                    </a:p>
                  </a:txBody>
                  <a:tcPr/>
                </a:tc>
                <a:extLst>
                  <a:ext uri="{0D108BD9-81ED-4DB2-BD59-A6C34878D82A}">
                    <a16:rowId xmlns:a16="http://schemas.microsoft.com/office/drawing/2014/main" val="1515763638"/>
                  </a:ext>
                </a:extLst>
              </a:tr>
            </a:tbl>
          </a:graphicData>
        </a:graphic>
      </p:graphicFrame>
    </p:spTree>
    <p:extLst>
      <p:ext uri="{BB962C8B-B14F-4D97-AF65-F5344CB8AC3E}">
        <p14:creationId xmlns:p14="http://schemas.microsoft.com/office/powerpoint/2010/main" val="37844072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196F94-B8CF-4F75-90FF-BF36D2839356}"/>
              </a:ext>
            </a:extLst>
          </p:cNvPr>
          <p:cNvSpPr>
            <a:spLocks noGrp="1"/>
          </p:cNvSpPr>
          <p:nvPr>
            <p:ph type="title"/>
          </p:nvPr>
        </p:nvSpPr>
        <p:spPr/>
        <p:txBody>
          <a:bodyPr/>
          <a:lstStyle/>
          <a:p>
            <a:r>
              <a:rPr lang="en-US" dirty="0"/>
              <a:t>Git command (</a:t>
            </a:r>
            <a:r>
              <a:rPr lang="th-TH" dirty="0"/>
              <a:t>ต่อ)</a:t>
            </a:r>
          </a:p>
        </p:txBody>
      </p:sp>
      <p:graphicFrame>
        <p:nvGraphicFramePr>
          <p:cNvPr id="3" name="Table 3">
            <a:extLst>
              <a:ext uri="{FF2B5EF4-FFF2-40B4-BE49-F238E27FC236}">
                <a16:creationId xmlns:a16="http://schemas.microsoft.com/office/drawing/2014/main" id="{37F3EFB5-3EE2-4460-BA88-938F89F31D8F}"/>
              </a:ext>
            </a:extLst>
          </p:cNvPr>
          <p:cNvGraphicFramePr>
            <a:graphicFrameLocks noGrp="1"/>
          </p:cNvGraphicFramePr>
          <p:nvPr>
            <p:extLst>
              <p:ext uri="{D42A27DB-BD31-4B8C-83A1-F6EECF244321}">
                <p14:modId xmlns:p14="http://schemas.microsoft.com/office/powerpoint/2010/main" val="3758715853"/>
              </p:ext>
            </p:extLst>
          </p:nvPr>
        </p:nvGraphicFramePr>
        <p:xfrm>
          <a:off x="174171" y="547007"/>
          <a:ext cx="11843658" cy="5974080"/>
        </p:xfrm>
        <a:graphic>
          <a:graphicData uri="http://schemas.openxmlformats.org/drawingml/2006/table">
            <a:tbl>
              <a:tblPr firstRow="1" bandRow="1">
                <a:tableStyleId>{5C22544A-7EE6-4342-B048-85BDC9FD1C3A}</a:tableStyleId>
              </a:tblPr>
              <a:tblGrid>
                <a:gridCol w="5921829">
                  <a:extLst>
                    <a:ext uri="{9D8B030D-6E8A-4147-A177-3AD203B41FA5}">
                      <a16:colId xmlns:a16="http://schemas.microsoft.com/office/drawing/2014/main" val="172859824"/>
                    </a:ext>
                  </a:extLst>
                </a:gridCol>
                <a:gridCol w="5921829">
                  <a:extLst>
                    <a:ext uri="{9D8B030D-6E8A-4147-A177-3AD203B41FA5}">
                      <a16:colId xmlns:a16="http://schemas.microsoft.com/office/drawing/2014/main" val="2738934006"/>
                    </a:ext>
                  </a:extLst>
                </a:gridCol>
              </a:tblGrid>
              <a:tr h="293265">
                <a:tc>
                  <a:txBody>
                    <a:bodyPr/>
                    <a:lstStyle/>
                    <a:p>
                      <a:r>
                        <a:rPr lang="en-US" sz="1600" dirty="0">
                          <a:latin typeface="+mj-lt"/>
                        </a:rPr>
                        <a:t>Action</a:t>
                      </a:r>
                      <a:endParaRPr lang="th-TH" sz="1600" dirty="0">
                        <a:latin typeface="+mj-lt"/>
                      </a:endParaRPr>
                    </a:p>
                  </a:txBody>
                  <a:tcPr/>
                </a:tc>
                <a:tc>
                  <a:txBody>
                    <a:bodyPr/>
                    <a:lstStyle/>
                    <a:p>
                      <a:r>
                        <a:rPr lang="en-US" sz="1600" dirty="0">
                          <a:latin typeface="+mj-lt"/>
                        </a:rPr>
                        <a:t>Command</a:t>
                      </a:r>
                      <a:endParaRPr lang="th-TH" sz="1600" dirty="0">
                        <a:latin typeface="+mj-lt"/>
                      </a:endParaRPr>
                    </a:p>
                  </a:txBody>
                  <a:tcPr/>
                </a:tc>
                <a:extLst>
                  <a:ext uri="{0D108BD9-81ED-4DB2-BD59-A6C34878D82A}">
                    <a16:rowId xmlns:a16="http://schemas.microsoft.com/office/drawing/2014/main" val="259395548"/>
                  </a:ext>
                </a:extLst>
              </a:tr>
              <a:tr h="506548">
                <a:tc>
                  <a:txBody>
                    <a:bodyPr/>
                    <a:lstStyle/>
                    <a:p>
                      <a:r>
                        <a:rPr lang="en-US" sz="1600" b="1" i="0" kern="1200" dirty="0">
                          <a:solidFill>
                            <a:schemeClr val="dk1"/>
                          </a:solidFill>
                          <a:effectLst/>
                          <a:latin typeface="+mn-lt"/>
                          <a:ea typeface="+mn-ea"/>
                          <a:cs typeface="+mn-cs"/>
                        </a:rPr>
                        <a:t>Git Log</a:t>
                      </a:r>
                    </a:p>
                    <a:p>
                      <a:r>
                        <a:rPr lang="th-TH" sz="1600" b="0" i="0" kern="1200" dirty="0">
                          <a:solidFill>
                            <a:schemeClr val="dk1"/>
                          </a:solidFill>
                          <a:effectLst/>
                          <a:latin typeface="+mn-lt"/>
                          <a:ea typeface="+mn-ea"/>
                          <a:cs typeface="+mn-cs"/>
                        </a:rPr>
                        <a:t>เป็นคำสั่งที่ใช้แสดงประวัติของ </a:t>
                      </a:r>
                      <a:r>
                        <a:rPr lang="en-US" sz="1600" b="0" i="0" kern="1200" dirty="0">
                          <a:solidFill>
                            <a:schemeClr val="dk1"/>
                          </a:solidFill>
                          <a:effectLst/>
                          <a:latin typeface="+mn-lt"/>
                          <a:ea typeface="+mn-ea"/>
                          <a:cs typeface="+mn-cs"/>
                        </a:rPr>
                        <a:t>Commit </a:t>
                      </a:r>
                      <a:r>
                        <a:rPr lang="th-TH" sz="1600" b="0" i="0" kern="1200" dirty="0">
                          <a:solidFill>
                            <a:schemeClr val="dk1"/>
                          </a:solidFill>
                          <a:effectLst/>
                          <a:latin typeface="+mn-lt"/>
                          <a:ea typeface="+mn-ea"/>
                          <a:cs typeface="+mn-cs"/>
                        </a:rPr>
                        <a:t>ที่เก็บไว้ใน </a:t>
                      </a:r>
                      <a:r>
                        <a:rPr lang="en-US" sz="1600" b="0" i="0" kern="1200" dirty="0">
                          <a:solidFill>
                            <a:schemeClr val="dk1"/>
                          </a:solidFill>
                          <a:effectLst/>
                          <a:latin typeface="+mn-lt"/>
                          <a:ea typeface="+mn-ea"/>
                          <a:cs typeface="+mn-cs"/>
                        </a:rPr>
                        <a:t>Repository</a:t>
                      </a:r>
                    </a:p>
                    <a:p>
                      <a:endParaRPr lang="th-TH" sz="1600" dirty="0">
                        <a:latin typeface="+mj-lt"/>
                      </a:endParaRPr>
                    </a:p>
                  </a:txBody>
                  <a:tcPr/>
                </a:tc>
                <a:tc>
                  <a:txBody>
                    <a:bodyPr/>
                    <a:lstStyle/>
                    <a:p>
                      <a:r>
                        <a:rPr lang="en-US" sz="1600" b="0" i="0" kern="1200" dirty="0">
                          <a:solidFill>
                            <a:schemeClr val="dk1"/>
                          </a:solidFill>
                          <a:effectLst/>
                          <a:latin typeface="+mn-lt"/>
                          <a:ea typeface="+mn-ea"/>
                          <a:cs typeface="+mn-cs"/>
                        </a:rPr>
                        <a:t>$git log</a:t>
                      </a:r>
                      <a:br>
                        <a:rPr lang="en-US" sz="1600" b="0" i="0" kern="1200" dirty="0">
                          <a:solidFill>
                            <a:schemeClr val="dk1"/>
                          </a:solidFill>
                          <a:effectLst/>
                          <a:latin typeface="+mn-lt"/>
                          <a:ea typeface="+mn-ea"/>
                          <a:cs typeface="+mn-cs"/>
                        </a:rPr>
                      </a:br>
                      <a:r>
                        <a:rPr lang="en-US" sz="1600" b="0" i="0" kern="1200" dirty="0">
                          <a:solidFill>
                            <a:schemeClr val="dk1"/>
                          </a:solidFill>
                          <a:effectLst/>
                          <a:latin typeface="+mn-lt"/>
                          <a:ea typeface="+mn-ea"/>
                          <a:cs typeface="+mn-cs"/>
                        </a:rPr>
                        <a:t>$git log --</a:t>
                      </a:r>
                      <a:r>
                        <a:rPr lang="en-US" sz="1600" b="0" i="0" kern="1200" dirty="0" err="1">
                          <a:solidFill>
                            <a:schemeClr val="dk1"/>
                          </a:solidFill>
                          <a:effectLst/>
                          <a:latin typeface="+mn-lt"/>
                          <a:ea typeface="+mn-ea"/>
                          <a:cs typeface="+mn-cs"/>
                        </a:rPr>
                        <a:t>oneline</a:t>
                      </a:r>
                      <a:br>
                        <a:rPr lang="en-US" sz="1600" b="0" i="0" kern="1200" dirty="0">
                          <a:solidFill>
                            <a:schemeClr val="dk1"/>
                          </a:solidFill>
                          <a:effectLst/>
                          <a:latin typeface="+mn-lt"/>
                          <a:ea typeface="+mn-ea"/>
                          <a:cs typeface="+mn-cs"/>
                        </a:rPr>
                      </a:br>
                      <a:r>
                        <a:rPr lang="en-US" sz="1600" b="0" i="0" kern="1200" dirty="0">
                          <a:solidFill>
                            <a:schemeClr val="dk1"/>
                          </a:solidFill>
                          <a:effectLst/>
                          <a:latin typeface="+mn-lt"/>
                          <a:ea typeface="+mn-ea"/>
                          <a:cs typeface="+mn-cs"/>
                        </a:rPr>
                        <a:t>$git log --</a:t>
                      </a:r>
                      <a:r>
                        <a:rPr lang="en-US" sz="1600" b="0" i="0" kern="1200" dirty="0" err="1">
                          <a:solidFill>
                            <a:schemeClr val="dk1"/>
                          </a:solidFill>
                          <a:effectLst/>
                          <a:latin typeface="+mn-lt"/>
                          <a:ea typeface="+mn-ea"/>
                          <a:cs typeface="+mn-cs"/>
                        </a:rPr>
                        <a:t>oneline</a:t>
                      </a:r>
                      <a:r>
                        <a:rPr lang="en-US" sz="1600" b="0" i="0" kern="1200" dirty="0">
                          <a:solidFill>
                            <a:schemeClr val="dk1"/>
                          </a:solidFill>
                          <a:effectLst/>
                          <a:latin typeface="+mn-lt"/>
                          <a:ea typeface="+mn-ea"/>
                          <a:cs typeface="+mn-cs"/>
                        </a:rPr>
                        <a:t> --decorate</a:t>
                      </a:r>
                      <a:br>
                        <a:rPr lang="en-US" sz="1600" b="0" i="0" kern="1200" dirty="0">
                          <a:solidFill>
                            <a:schemeClr val="dk1"/>
                          </a:solidFill>
                          <a:effectLst/>
                          <a:latin typeface="+mn-lt"/>
                          <a:ea typeface="+mn-ea"/>
                          <a:cs typeface="+mn-cs"/>
                        </a:rPr>
                      </a:br>
                      <a:r>
                        <a:rPr lang="en-US" sz="1600" b="0" i="0" kern="1200" dirty="0">
                          <a:solidFill>
                            <a:schemeClr val="dk1"/>
                          </a:solidFill>
                          <a:effectLst/>
                          <a:latin typeface="+mn-lt"/>
                          <a:ea typeface="+mn-ea"/>
                          <a:cs typeface="+mn-cs"/>
                        </a:rPr>
                        <a:t>$git log --</a:t>
                      </a:r>
                      <a:r>
                        <a:rPr lang="en-US" sz="1600" b="0" i="0" kern="1200" dirty="0" err="1">
                          <a:solidFill>
                            <a:schemeClr val="dk1"/>
                          </a:solidFill>
                          <a:effectLst/>
                          <a:latin typeface="+mn-lt"/>
                          <a:ea typeface="+mn-ea"/>
                          <a:cs typeface="+mn-cs"/>
                        </a:rPr>
                        <a:t>oneline</a:t>
                      </a:r>
                      <a:r>
                        <a:rPr lang="en-US" sz="1600" b="0" i="0" kern="1200" dirty="0">
                          <a:solidFill>
                            <a:schemeClr val="dk1"/>
                          </a:solidFill>
                          <a:effectLst/>
                          <a:latin typeface="+mn-lt"/>
                          <a:ea typeface="+mn-ea"/>
                          <a:cs typeface="+mn-cs"/>
                        </a:rPr>
                        <a:t> --decorate --</a:t>
                      </a:r>
                      <a:r>
                        <a:rPr lang="en-US" sz="1600" b="0" i="0" kern="1200" dirty="0" err="1">
                          <a:solidFill>
                            <a:schemeClr val="dk1"/>
                          </a:solidFill>
                          <a:effectLst/>
                          <a:latin typeface="+mn-lt"/>
                          <a:ea typeface="+mn-ea"/>
                          <a:cs typeface="+mn-cs"/>
                        </a:rPr>
                        <a:t>graph$git</a:t>
                      </a:r>
                      <a:r>
                        <a:rPr lang="en-US" sz="1600" b="0" i="0" kern="1200" dirty="0">
                          <a:solidFill>
                            <a:schemeClr val="dk1"/>
                          </a:solidFill>
                          <a:effectLst/>
                          <a:latin typeface="+mn-lt"/>
                          <a:ea typeface="+mn-ea"/>
                          <a:cs typeface="+mn-cs"/>
                        </a:rPr>
                        <a:t> log --stat #Diff from log</a:t>
                      </a:r>
                      <a:br>
                        <a:rPr lang="en-US" sz="1600" b="0" i="0" kern="1200" dirty="0">
                          <a:solidFill>
                            <a:schemeClr val="dk1"/>
                          </a:solidFill>
                          <a:effectLst/>
                          <a:latin typeface="+mn-lt"/>
                          <a:ea typeface="+mn-ea"/>
                          <a:cs typeface="+mn-cs"/>
                        </a:rPr>
                      </a:br>
                      <a:r>
                        <a:rPr lang="en-US" sz="1600" b="0" i="0" kern="1200" dirty="0">
                          <a:solidFill>
                            <a:schemeClr val="dk1"/>
                          </a:solidFill>
                          <a:effectLst/>
                          <a:latin typeface="+mn-lt"/>
                          <a:ea typeface="+mn-ea"/>
                          <a:cs typeface="+mn-cs"/>
                        </a:rPr>
                        <a:t>$git log --grep="Message" #Log by message</a:t>
                      </a:r>
                      <a:br>
                        <a:rPr lang="en-US" sz="1600" b="0" i="0" kern="1200" dirty="0">
                          <a:solidFill>
                            <a:schemeClr val="dk1"/>
                          </a:solidFill>
                          <a:effectLst/>
                          <a:latin typeface="+mn-lt"/>
                          <a:ea typeface="+mn-ea"/>
                          <a:cs typeface="+mn-cs"/>
                        </a:rPr>
                      </a:br>
                      <a:r>
                        <a:rPr lang="en-US" sz="1600" b="0" i="0" kern="1200" dirty="0">
                          <a:solidFill>
                            <a:schemeClr val="dk1"/>
                          </a:solidFill>
                          <a:effectLst/>
                          <a:latin typeface="+mn-lt"/>
                          <a:ea typeface="+mn-ea"/>
                          <a:cs typeface="+mn-cs"/>
                        </a:rPr>
                        <a:t>$git log --after="2017-2-14" #Log in date</a:t>
                      </a:r>
                      <a:br>
                        <a:rPr lang="en-US" sz="1600" b="0" i="0" kern="1200" dirty="0">
                          <a:solidFill>
                            <a:schemeClr val="dk1"/>
                          </a:solidFill>
                          <a:effectLst/>
                          <a:latin typeface="+mn-lt"/>
                          <a:ea typeface="+mn-ea"/>
                          <a:cs typeface="+mn-cs"/>
                        </a:rPr>
                      </a:br>
                      <a:r>
                        <a:rPr lang="en-US" sz="1600" b="0" i="0" kern="1200" dirty="0">
                          <a:solidFill>
                            <a:schemeClr val="dk1"/>
                          </a:solidFill>
                          <a:effectLst/>
                          <a:latin typeface="+mn-lt"/>
                          <a:ea typeface="+mn-ea"/>
                          <a:cs typeface="+mn-cs"/>
                        </a:rPr>
                        <a:t>$git log --before="2017-2-14" #Log in date</a:t>
                      </a:r>
                      <a:br>
                        <a:rPr lang="en-US" sz="1600" b="0" i="0" kern="1200" dirty="0">
                          <a:solidFill>
                            <a:schemeClr val="dk1"/>
                          </a:solidFill>
                          <a:effectLst/>
                          <a:latin typeface="+mn-lt"/>
                          <a:ea typeface="+mn-ea"/>
                          <a:cs typeface="+mn-cs"/>
                        </a:rPr>
                      </a:br>
                      <a:r>
                        <a:rPr lang="en-US" sz="1600" b="0" i="0" kern="1200" dirty="0">
                          <a:solidFill>
                            <a:schemeClr val="dk1"/>
                          </a:solidFill>
                          <a:effectLst/>
                          <a:latin typeface="+mn-lt"/>
                          <a:ea typeface="+mn-ea"/>
                          <a:cs typeface="+mn-cs"/>
                        </a:rPr>
                        <a:t>$git log --author=</a:t>
                      </a:r>
                      <a:r>
                        <a:rPr lang="en-US" sz="1600" b="0" i="0" kern="1200" dirty="0" err="1">
                          <a:solidFill>
                            <a:schemeClr val="dk1"/>
                          </a:solidFill>
                          <a:effectLst/>
                          <a:latin typeface="+mn-lt"/>
                          <a:ea typeface="+mn-ea"/>
                          <a:cs typeface="+mn-cs"/>
                        </a:rPr>
                        <a:t>pakin</a:t>
                      </a:r>
                      <a:r>
                        <a:rPr lang="en-US" sz="1600" b="0" i="0" kern="1200" dirty="0">
                          <a:solidFill>
                            <a:schemeClr val="dk1"/>
                          </a:solidFill>
                          <a:effectLst/>
                          <a:latin typeface="+mn-lt"/>
                          <a:ea typeface="+mn-ea"/>
                          <a:cs typeface="+mn-cs"/>
                        </a:rPr>
                        <a:t> #Log by user</a:t>
                      </a:r>
                      <a:endParaRPr lang="th-TH" sz="1600" dirty="0">
                        <a:latin typeface="+mj-lt"/>
                      </a:endParaRPr>
                    </a:p>
                  </a:txBody>
                  <a:tcPr/>
                </a:tc>
                <a:extLst>
                  <a:ext uri="{0D108BD9-81ED-4DB2-BD59-A6C34878D82A}">
                    <a16:rowId xmlns:a16="http://schemas.microsoft.com/office/drawing/2014/main" val="1419213387"/>
                  </a:ext>
                </a:extLst>
              </a:tr>
              <a:tr h="293265">
                <a:tc>
                  <a:txBody>
                    <a:bodyPr/>
                    <a:lstStyle/>
                    <a:p>
                      <a:r>
                        <a:rPr lang="en-US" sz="1600" b="1" i="0" kern="1200" dirty="0">
                          <a:solidFill>
                            <a:schemeClr val="dk1"/>
                          </a:solidFill>
                          <a:effectLst/>
                          <a:latin typeface="+mn-lt"/>
                          <a:ea typeface="+mn-ea"/>
                          <a:cs typeface="+mn-cs"/>
                        </a:rPr>
                        <a:t>Git Branch</a:t>
                      </a:r>
                    </a:p>
                    <a:p>
                      <a:r>
                        <a:rPr lang="th-TH" sz="1600" b="0" i="0" kern="1200" dirty="0">
                          <a:solidFill>
                            <a:schemeClr val="dk1"/>
                          </a:solidFill>
                          <a:effectLst/>
                          <a:latin typeface="+mn-lt"/>
                          <a:ea typeface="+mn-ea"/>
                          <a:cs typeface="+mn-cs"/>
                        </a:rPr>
                        <a:t>เป็นคำสั่งที่ใช้ในแสดงและแตงกิ่งสาขาในการพัฒนา ซึ่งทำให้การพัฒนาซอฟต์แวร์มีความยืดยุ่นมากขึ้น</a:t>
                      </a:r>
                    </a:p>
                    <a:p>
                      <a:endParaRPr lang="th-TH" sz="1600" dirty="0">
                        <a:latin typeface="+mj-lt"/>
                      </a:endParaRPr>
                    </a:p>
                  </a:txBody>
                  <a:tcPr/>
                </a:tc>
                <a:tc>
                  <a:txBody>
                    <a:bodyPr/>
                    <a:lstStyle/>
                    <a:p>
                      <a:r>
                        <a:rPr lang="en-US" sz="1600" b="0" i="0" kern="1200" dirty="0">
                          <a:solidFill>
                            <a:schemeClr val="dk1"/>
                          </a:solidFill>
                          <a:effectLst/>
                          <a:latin typeface="+mn-lt"/>
                          <a:ea typeface="+mn-ea"/>
                          <a:cs typeface="+mn-cs"/>
                        </a:rPr>
                        <a:t>$git branch </a:t>
                      </a:r>
                      <a:br>
                        <a:rPr lang="en-US" sz="1600" b="0" i="0" kern="1200" dirty="0">
                          <a:solidFill>
                            <a:schemeClr val="dk1"/>
                          </a:solidFill>
                          <a:effectLst/>
                          <a:latin typeface="+mn-lt"/>
                          <a:ea typeface="+mn-ea"/>
                          <a:cs typeface="+mn-cs"/>
                        </a:rPr>
                      </a:br>
                      <a:r>
                        <a:rPr lang="en-US" sz="1600" b="0" i="0" kern="1200" dirty="0">
                          <a:solidFill>
                            <a:schemeClr val="dk1"/>
                          </a:solidFill>
                          <a:effectLst/>
                          <a:latin typeface="+mn-lt"/>
                          <a:ea typeface="+mn-ea"/>
                          <a:cs typeface="+mn-cs"/>
                        </a:rPr>
                        <a:t>$git branch --all</a:t>
                      </a:r>
                      <a:br>
                        <a:rPr lang="en-US" sz="1600" b="0" i="0" kern="1200" dirty="0">
                          <a:solidFill>
                            <a:schemeClr val="dk1"/>
                          </a:solidFill>
                          <a:effectLst/>
                          <a:latin typeface="+mn-lt"/>
                          <a:ea typeface="+mn-ea"/>
                          <a:cs typeface="+mn-cs"/>
                        </a:rPr>
                      </a:br>
                      <a:r>
                        <a:rPr lang="en-US" sz="1600" b="0" i="0" kern="1200" dirty="0">
                          <a:solidFill>
                            <a:schemeClr val="dk1"/>
                          </a:solidFill>
                          <a:effectLst/>
                          <a:latin typeface="+mn-lt"/>
                          <a:ea typeface="+mn-ea"/>
                          <a:cs typeface="+mn-cs"/>
                        </a:rPr>
                        <a:t>$git branch develop #</a:t>
                      </a:r>
                      <a:r>
                        <a:rPr lang="th-TH" sz="1600" b="0" i="0" kern="1200" dirty="0">
                          <a:solidFill>
                            <a:schemeClr val="dk1"/>
                          </a:solidFill>
                          <a:effectLst/>
                          <a:latin typeface="+mn-lt"/>
                          <a:ea typeface="+mn-ea"/>
                          <a:cs typeface="+mn-cs"/>
                        </a:rPr>
                        <a:t>สร้าง </a:t>
                      </a:r>
                      <a:r>
                        <a:rPr lang="en-US" sz="1600" b="0" i="0" kern="1200" dirty="0">
                          <a:solidFill>
                            <a:schemeClr val="dk1"/>
                          </a:solidFill>
                          <a:effectLst/>
                          <a:latin typeface="+mn-lt"/>
                          <a:ea typeface="+mn-ea"/>
                          <a:cs typeface="+mn-cs"/>
                        </a:rPr>
                        <a:t>branch </a:t>
                      </a:r>
                      <a:r>
                        <a:rPr lang="th-TH" sz="1600" b="0" i="0" kern="1200" dirty="0">
                          <a:solidFill>
                            <a:schemeClr val="dk1"/>
                          </a:solidFill>
                          <a:effectLst/>
                          <a:latin typeface="+mn-lt"/>
                          <a:ea typeface="+mn-ea"/>
                          <a:cs typeface="+mn-cs"/>
                        </a:rPr>
                        <a:t>ชื่อ </a:t>
                      </a:r>
                      <a:r>
                        <a:rPr lang="en-US" sz="1600" b="0" i="0" kern="1200" dirty="0" err="1">
                          <a:solidFill>
                            <a:schemeClr val="dk1"/>
                          </a:solidFill>
                          <a:effectLst/>
                          <a:latin typeface="+mn-lt"/>
                          <a:ea typeface="+mn-ea"/>
                          <a:cs typeface="+mn-cs"/>
                        </a:rPr>
                        <a:t>develop$git</a:t>
                      </a:r>
                      <a:r>
                        <a:rPr lang="en-US" sz="1600" b="0" i="0" kern="1200" dirty="0">
                          <a:solidFill>
                            <a:schemeClr val="dk1"/>
                          </a:solidFill>
                          <a:effectLst/>
                          <a:latin typeface="+mn-lt"/>
                          <a:ea typeface="+mn-ea"/>
                          <a:cs typeface="+mn-cs"/>
                        </a:rPr>
                        <a:t> branch --delete develop #</a:t>
                      </a:r>
                      <a:r>
                        <a:rPr lang="th-TH" sz="1600" b="0" i="0" kern="1200" dirty="0">
                          <a:solidFill>
                            <a:schemeClr val="dk1"/>
                          </a:solidFill>
                          <a:effectLst/>
                          <a:latin typeface="+mn-lt"/>
                          <a:ea typeface="+mn-ea"/>
                          <a:cs typeface="+mn-cs"/>
                        </a:rPr>
                        <a:t>ลบ </a:t>
                      </a:r>
                      <a:r>
                        <a:rPr lang="en-US" sz="1600" b="0" i="0" kern="1200" dirty="0">
                          <a:solidFill>
                            <a:schemeClr val="dk1"/>
                          </a:solidFill>
                          <a:effectLst/>
                          <a:latin typeface="+mn-lt"/>
                          <a:ea typeface="+mn-ea"/>
                          <a:cs typeface="+mn-cs"/>
                        </a:rPr>
                        <a:t>branch </a:t>
                      </a:r>
                      <a:r>
                        <a:rPr lang="th-TH" sz="1600" b="0" i="0" kern="1200" dirty="0">
                          <a:solidFill>
                            <a:schemeClr val="dk1"/>
                          </a:solidFill>
                          <a:effectLst/>
                          <a:latin typeface="+mn-lt"/>
                          <a:ea typeface="+mn-ea"/>
                          <a:cs typeface="+mn-cs"/>
                        </a:rPr>
                        <a:t>ชื่อ </a:t>
                      </a:r>
                      <a:r>
                        <a:rPr lang="en-US" sz="1600" b="0" i="0" kern="1200" dirty="0">
                          <a:solidFill>
                            <a:schemeClr val="dk1"/>
                          </a:solidFill>
                          <a:effectLst/>
                          <a:latin typeface="+mn-lt"/>
                          <a:ea typeface="+mn-ea"/>
                          <a:cs typeface="+mn-cs"/>
                        </a:rPr>
                        <a:t>develop#</a:t>
                      </a:r>
                      <a:r>
                        <a:rPr lang="th-TH" sz="1600" b="0" i="0" kern="1200" dirty="0">
                          <a:solidFill>
                            <a:schemeClr val="dk1"/>
                          </a:solidFill>
                          <a:effectLst/>
                          <a:latin typeface="+mn-lt"/>
                          <a:ea typeface="+mn-ea"/>
                          <a:cs typeface="+mn-cs"/>
                        </a:rPr>
                        <a:t>ส่งการเปลี่ยนแปลง </a:t>
                      </a:r>
                      <a:r>
                        <a:rPr lang="en-US" sz="1600" b="0" i="0" kern="1200" dirty="0">
                          <a:solidFill>
                            <a:schemeClr val="dk1"/>
                          </a:solidFill>
                          <a:effectLst/>
                          <a:latin typeface="+mn-lt"/>
                          <a:ea typeface="+mn-ea"/>
                          <a:cs typeface="+mn-cs"/>
                        </a:rPr>
                        <a:t>branch develop </a:t>
                      </a:r>
                      <a:r>
                        <a:rPr lang="th-TH" sz="1600" b="0" i="0" kern="1200" dirty="0">
                          <a:solidFill>
                            <a:schemeClr val="dk1"/>
                          </a:solidFill>
                          <a:effectLst/>
                          <a:latin typeface="+mn-lt"/>
                          <a:ea typeface="+mn-ea"/>
                          <a:cs typeface="+mn-cs"/>
                        </a:rPr>
                        <a:t>ไปยัง </a:t>
                      </a:r>
                      <a:r>
                        <a:rPr lang="en-US" sz="1600" b="0" i="0" kern="1200" dirty="0">
                          <a:solidFill>
                            <a:schemeClr val="dk1"/>
                          </a:solidFill>
                          <a:effectLst/>
                          <a:latin typeface="+mn-lt"/>
                          <a:ea typeface="+mn-ea"/>
                          <a:cs typeface="+mn-cs"/>
                        </a:rPr>
                        <a:t>Remote </a:t>
                      </a:r>
                      <a:r>
                        <a:rPr lang="th-TH" sz="1600" b="0" i="0" kern="1200" dirty="0">
                          <a:solidFill>
                            <a:schemeClr val="dk1"/>
                          </a:solidFill>
                          <a:effectLst/>
                          <a:latin typeface="+mn-lt"/>
                          <a:ea typeface="+mn-ea"/>
                          <a:cs typeface="+mn-cs"/>
                        </a:rPr>
                        <a:t>ที่ชื่อ </a:t>
                      </a:r>
                      <a:r>
                        <a:rPr lang="en-US" sz="1600" b="0" i="0" kern="1200" dirty="0">
                          <a:solidFill>
                            <a:schemeClr val="dk1"/>
                          </a:solidFill>
                          <a:effectLst/>
                          <a:latin typeface="+mn-lt"/>
                          <a:ea typeface="+mn-ea"/>
                          <a:cs typeface="+mn-cs"/>
                        </a:rPr>
                        <a:t>origin</a:t>
                      </a:r>
                      <a:br>
                        <a:rPr lang="en-US" sz="1600" b="0" i="0" kern="1200" dirty="0">
                          <a:solidFill>
                            <a:schemeClr val="dk1"/>
                          </a:solidFill>
                          <a:effectLst/>
                          <a:latin typeface="+mn-lt"/>
                          <a:ea typeface="+mn-ea"/>
                          <a:cs typeface="+mn-cs"/>
                        </a:rPr>
                      </a:br>
                      <a:r>
                        <a:rPr lang="en-US" sz="1600" b="0" i="0" kern="1200" dirty="0">
                          <a:solidFill>
                            <a:schemeClr val="dk1"/>
                          </a:solidFill>
                          <a:effectLst/>
                          <a:latin typeface="+mn-lt"/>
                          <a:ea typeface="+mn-ea"/>
                          <a:cs typeface="+mn-cs"/>
                        </a:rPr>
                        <a:t>$git push origin develop#</a:t>
                      </a:r>
                      <a:r>
                        <a:rPr lang="th-TH" sz="1600" b="0" i="0" kern="1200" dirty="0">
                          <a:solidFill>
                            <a:schemeClr val="dk1"/>
                          </a:solidFill>
                          <a:effectLst/>
                          <a:latin typeface="+mn-lt"/>
                          <a:ea typeface="+mn-ea"/>
                          <a:cs typeface="+mn-cs"/>
                        </a:rPr>
                        <a:t>ส่งการเปลี่ยนแปลงลบ </a:t>
                      </a:r>
                      <a:r>
                        <a:rPr lang="en-US" sz="1600" b="0" i="0" kern="1200" dirty="0">
                          <a:solidFill>
                            <a:schemeClr val="dk1"/>
                          </a:solidFill>
                          <a:effectLst/>
                          <a:latin typeface="+mn-lt"/>
                          <a:ea typeface="+mn-ea"/>
                          <a:cs typeface="+mn-cs"/>
                        </a:rPr>
                        <a:t>branch develop </a:t>
                      </a:r>
                      <a:r>
                        <a:rPr lang="th-TH" sz="1600" b="0" i="0" kern="1200" dirty="0">
                          <a:solidFill>
                            <a:schemeClr val="dk1"/>
                          </a:solidFill>
                          <a:effectLst/>
                          <a:latin typeface="+mn-lt"/>
                          <a:ea typeface="+mn-ea"/>
                          <a:cs typeface="+mn-cs"/>
                        </a:rPr>
                        <a:t>ไปยัง </a:t>
                      </a:r>
                      <a:r>
                        <a:rPr lang="en-US" sz="1600" b="0" i="0" kern="1200" dirty="0">
                          <a:solidFill>
                            <a:schemeClr val="dk1"/>
                          </a:solidFill>
                          <a:effectLst/>
                          <a:latin typeface="+mn-lt"/>
                          <a:ea typeface="+mn-ea"/>
                          <a:cs typeface="+mn-cs"/>
                        </a:rPr>
                        <a:t>Remote </a:t>
                      </a:r>
                      <a:r>
                        <a:rPr lang="th-TH" sz="1600" b="0" i="0" kern="1200" dirty="0">
                          <a:solidFill>
                            <a:schemeClr val="dk1"/>
                          </a:solidFill>
                          <a:effectLst/>
                          <a:latin typeface="+mn-lt"/>
                          <a:ea typeface="+mn-ea"/>
                          <a:cs typeface="+mn-cs"/>
                        </a:rPr>
                        <a:t>ที่ชื่อ </a:t>
                      </a:r>
                      <a:r>
                        <a:rPr lang="en-US" sz="1600" b="0" i="0" kern="1200" dirty="0">
                          <a:solidFill>
                            <a:schemeClr val="dk1"/>
                          </a:solidFill>
                          <a:effectLst/>
                          <a:latin typeface="+mn-lt"/>
                          <a:ea typeface="+mn-ea"/>
                          <a:cs typeface="+mn-cs"/>
                        </a:rPr>
                        <a:t>origin</a:t>
                      </a:r>
                      <a:br>
                        <a:rPr lang="en-US" sz="1600" b="0" i="0" kern="1200" dirty="0">
                          <a:solidFill>
                            <a:schemeClr val="dk1"/>
                          </a:solidFill>
                          <a:effectLst/>
                          <a:latin typeface="+mn-lt"/>
                          <a:ea typeface="+mn-ea"/>
                          <a:cs typeface="+mn-cs"/>
                        </a:rPr>
                      </a:br>
                      <a:r>
                        <a:rPr lang="en-US" sz="1600" b="0" i="0" kern="1200" dirty="0">
                          <a:solidFill>
                            <a:schemeClr val="dk1"/>
                          </a:solidFill>
                          <a:effectLst/>
                          <a:latin typeface="+mn-lt"/>
                          <a:ea typeface="+mn-ea"/>
                          <a:cs typeface="+mn-cs"/>
                        </a:rPr>
                        <a:t>$git push --delete origin develop</a:t>
                      </a:r>
                      <a:endParaRPr lang="th-TH" sz="1600" dirty="0">
                        <a:latin typeface="+mj-lt"/>
                      </a:endParaRPr>
                    </a:p>
                  </a:txBody>
                  <a:tcPr/>
                </a:tc>
                <a:extLst>
                  <a:ext uri="{0D108BD9-81ED-4DB2-BD59-A6C34878D82A}">
                    <a16:rowId xmlns:a16="http://schemas.microsoft.com/office/drawing/2014/main" val="478702303"/>
                  </a:ext>
                </a:extLst>
              </a:tr>
              <a:tr h="293265">
                <a:tc>
                  <a:txBody>
                    <a:bodyPr/>
                    <a:lstStyle/>
                    <a:p>
                      <a:r>
                        <a:rPr lang="en-US" sz="1600" b="1" i="0" kern="1200" dirty="0">
                          <a:solidFill>
                            <a:schemeClr val="dk1"/>
                          </a:solidFill>
                          <a:effectLst/>
                          <a:latin typeface="+mn-lt"/>
                          <a:ea typeface="+mn-ea"/>
                          <a:cs typeface="+mn-cs"/>
                        </a:rPr>
                        <a:t>Git Checkout</a:t>
                      </a:r>
                    </a:p>
                    <a:p>
                      <a:r>
                        <a:rPr lang="th-TH" sz="1600" b="0" i="0" kern="1200" dirty="0">
                          <a:solidFill>
                            <a:schemeClr val="dk1"/>
                          </a:solidFill>
                          <a:effectLst/>
                          <a:latin typeface="+mn-lt"/>
                          <a:ea typeface="+mn-ea"/>
                          <a:cs typeface="+mn-cs"/>
                        </a:rPr>
                        <a:t>เป็นคำสั่งที่ใช้ในการสลับ </a:t>
                      </a:r>
                      <a:r>
                        <a:rPr lang="en-US" sz="1600" b="0" i="0" kern="1200" dirty="0">
                          <a:solidFill>
                            <a:schemeClr val="dk1"/>
                          </a:solidFill>
                          <a:effectLst/>
                          <a:latin typeface="+mn-lt"/>
                          <a:ea typeface="+mn-ea"/>
                          <a:cs typeface="+mn-cs"/>
                        </a:rPr>
                        <a:t>Working Directory </a:t>
                      </a:r>
                      <a:r>
                        <a:rPr lang="th-TH" sz="1600" b="0" i="0" kern="1200" dirty="0">
                          <a:solidFill>
                            <a:schemeClr val="dk1"/>
                          </a:solidFill>
                          <a:effectLst/>
                          <a:latin typeface="+mn-lt"/>
                          <a:ea typeface="+mn-ea"/>
                          <a:cs typeface="+mn-cs"/>
                        </a:rPr>
                        <a:t>ไปยัง </a:t>
                      </a:r>
                      <a:r>
                        <a:rPr lang="en-US" sz="1600" b="0" i="0" kern="1200" dirty="0">
                          <a:solidFill>
                            <a:schemeClr val="dk1"/>
                          </a:solidFill>
                          <a:effectLst/>
                          <a:latin typeface="+mn-lt"/>
                          <a:ea typeface="+mn-ea"/>
                          <a:cs typeface="+mn-cs"/>
                        </a:rPr>
                        <a:t>Branch </a:t>
                      </a:r>
                      <a:r>
                        <a:rPr lang="th-TH" sz="1600" b="0" i="0" kern="1200" dirty="0">
                          <a:solidFill>
                            <a:schemeClr val="dk1"/>
                          </a:solidFill>
                          <a:effectLst/>
                          <a:latin typeface="+mn-lt"/>
                          <a:ea typeface="+mn-ea"/>
                          <a:cs typeface="+mn-cs"/>
                        </a:rPr>
                        <a:t>หรือ </a:t>
                      </a:r>
                      <a:r>
                        <a:rPr lang="en-US" sz="1600" b="0" i="0" kern="1200" dirty="0">
                          <a:solidFill>
                            <a:schemeClr val="dk1"/>
                          </a:solidFill>
                          <a:effectLst/>
                          <a:latin typeface="+mn-lt"/>
                          <a:ea typeface="+mn-ea"/>
                          <a:cs typeface="+mn-cs"/>
                        </a:rPr>
                        <a:t>Commit </a:t>
                      </a:r>
                      <a:r>
                        <a:rPr lang="th-TH" sz="1600" b="0" i="0" kern="1200" dirty="0">
                          <a:solidFill>
                            <a:schemeClr val="dk1"/>
                          </a:solidFill>
                          <a:effectLst/>
                          <a:latin typeface="+mn-lt"/>
                          <a:ea typeface="+mn-ea"/>
                          <a:cs typeface="+mn-cs"/>
                        </a:rPr>
                        <a:t>ที่เราระบุ คำสั่งนี้ยังสามารถให้งานได้ในอีกหลายๆ แบบ</a:t>
                      </a:r>
                    </a:p>
                    <a:p>
                      <a:endParaRPr lang="th-TH" sz="1600" dirty="0">
                        <a:latin typeface="+mj-lt"/>
                      </a:endParaRPr>
                    </a:p>
                  </a:txBody>
                  <a:tcPr/>
                </a:tc>
                <a:tc>
                  <a:txBody>
                    <a:bodyPr/>
                    <a:lstStyle/>
                    <a:p>
                      <a:r>
                        <a:rPr lang="th-TH" sz="1600" b="0" i="0" kern="1200" dirty="0">
                          <a:solidFill>
                            <a:schemeClr val="dk1"/>
                          </a:solidFill>
                          <a:effectLst/>
                          <a:latin typeface="+mn-lt"/>
                          <a:ea typeface="+mn-ea"/>
                          <a:cs typeface="+mn-cs"/>
                        </a:rPr>
                        <a:t>#ย้ายการทำงานไปที่ </a:t>
                      </a:r>
                      <a:r>
                        <a:rPr lang="en-US" sz="1600" b="0" i="0" kern="1200" dirty="0">
                          <a:solidFill>
                            <a:schemeClr val="dk1"/>
                          </a:solidFill>
                          <a:effectLst/>
                          <a:latin typeface="+mn-lt"/>
                          <a:ea typeface="+mn-ea"/>
                          <a:cs typeface="+mn-cs"/>
                        </a:rPr>
                        <a:t>Branch </a:t>
                      </a:r>
                      <a:r>
                        <a:rPr lang="th-TH" sz="1600" b="0" i="0" kern="1200" dirty="0">
                          <a:solidFill>
                            <a:schemeClr val="dk1"/>
                          </a:solidFill>
                          <a:effectLst/>
                          <a:latin typeface="+mn-lt"/>
                          <a:ea typeface="+mn-ea"/>
                          <a:cs typeface="+mn-cs"/>
                        </a:rPr>
                        <a:t>หรือ </a:t>
                      </a:r>
                      <a:r>
                        <a:rPr lang="en-US" sz="1600" b="0" i="0" kern="1200" dirty="0" err="1">
                          <a:solidFill>
                            <a:schemeClr val="dk1"/>
                          </a:solidFill>
                          <a:effectLst/>
                          <a:latin typeface="+mn-lt"/>
                          <a:ea typeface="+mn-ea"/>
                          <a:cs typeface="+mn-cs"/>
                        </a:rPr>
                        <a:t>commit_id</a:t>
                      </a:r>
                      <a:r>
                        <a:rPr lang="en-US" sz="1600" b="0" i="0" kern="1200" dirty="0">
                          <a:solidFill>
                            <a:schemeClr val="dk1"/>
                          </a:solidFill>
                          <a:effectLst/>
                          <a:latin typeface="+mn-lt"/>
                          <a:ea typeface="+mn-ea"/>
                          <a:cs typeface="+mn-cs"/>
                        </a:rPr>
                        <a:t> </a:t>
                      </a:r>
                      <a:r>
                        <a:rPr lang="th-TH" sz="1600" b="0" i="0" kern="1200" dirty="0">
                          <a:solidFill>
                            <a:schemeClr val="dk1"/>
                          </a:solidFill>
                          <a:effectLst/>
                          <a:latin typeface="+mn-lt"/>
                          <a:ea typeface="+mn-ea"/>
                          <a:cs typeface="+mn-cs"/>
                        </a:rPr>
                        <a:t>ที่ระบุ $</a:t>
                      </a:r>
                      <a:r>
                        <a:rPr lang="en-US" sz="1600" b="0" i="0" kern="1200" dirty="0">
                          <a:solidFill>
                            <a:schemeClr val="dk1"/>
                          </a:solidFill>
                          <a:effectLst/>
                          <a:latin typeface="+mn-lt"/>
                          <a:ea typeface="+mn-ea"/>
                          <a:cs typeface="+mn-cs"/>
                        </a:rPr>
                        <a:t>git checkout &lt;branch name, commit id&gt;#</a:t>
                      </a:r>
                      <a:r>
                        <a:rPr lang="th-TH" sz="1600" b="0" i="0" kern="1200" dirty="0">
                          <a:solidFill>
                            <a:schemeClr val="dk1"/>
                          </a:solidFill>
                          <a:effectLst/>
                          <a:latin typeface="+mn-lt"/>
                          <a:ea typeface="+mn-ea"/>
                          <a:cs typeface="+mn-cs"/>
                        </a:rPr>
                        <a:t>สร้าง </a:t>
                      </a:r>
                      <a:r>
                        <a:rPr lang="en-US" sz="1600" b="0" i="0" kern="1200" dirty="0">
                          <a:solidFill>
                            <a:schemeClr val="dk1"/>
                          </a:solidFill>
                          <a:effectLst/>
                          <a:latin typeface="+mn-lt"/>
                          <a:ea typeface="+mn-ea"/>
                          <a:cs typeface="+mn-cs"/>
                        </a:rPr>
                        <a:t>branch </a:t>
                      </a:r>
                      <a:r>
                        <a:rPr lang="th-TH" sz="1600" b="0" i="0" kern="1200" dirty="0">
                          <a:solidFill>
                            <a:schemeClr val="dk1"/>
                          </a:solidFill>
                          <a:effectLst/>
                          <a:latin typeface="+mn-lt"/>
                          <a:ea typeface="+mn-ea"/>
                          <a:cs typeface="+mn-cs"/>
                        </a:rPr>
                        <a:t>ชื่อ </a:t>
                      </a:r>
                      <a:r>
                        <a:rPr lang="en-US" sz="1600" b="0" i="0" kern="1200" dirty="0">
                          <a:solidFill>
                            <a:schemeClr val="dk1"/>
                          </a:solidFill>
                          <a:effectLst/>
                          <a:latin typeface="+mn-lt"/>
                          <a:ea typeface="+mn-ea"/>
                          <a:cs typeface="+mn-cs"/>
                        </a:rPr>
                        <a:t>test </a:t>
                      </a:r>
                      <a:r>
                        <a:rPr lang="th-TH" sz="1600" b="0" i="0" kern="1200" dirty="0">
                          <a:solidFill>
                            <a:schemeClr val="dk1"/>
                          </a:solidFill>
                          <a:effectLst/>
                          <a:latin typeface="+mn-lt"/>
                          <a:ea typeface="+mn-ea"/>
                          <a:cs typeface="+mn-cs"/>
                        </a:rPr>
                        <a:t>และทำการสลับการทำงานมาที่ </a:t>
                      </a:r>
                      <a:r>
                        <a:rPr lang="en-US" sz="1600" b="0" i="0" kern="1200" dirty="0">
                          <a:solidFill>
                            <a:schemeClr val="dk1"/>
                          </a:solidFill>
                          <a:effectLst/>
                          <a:latin typeface="+mn-lt"/>
                          <a:ea typeface="+mn-ea"/>
                          <a:cs typeface="+mn-cs"/>
                        </a:rPr>
                        <a:t>Branch </a:t>
                      </a:r>
                      <a:r>
                        <a:rPr lang="th-TH" sz="1600" b="0" i="0" kern="1200" dirty="0">
                          <a:solidFill>
                            <a:schemeClr val="dk1"/>
                          </a:solidFill>
                          <a:effectLst/>
                          <a:latin typeface="+mn-lt"/>
                          <a:ea typeface="+mn-ea"/>
                          <a:cs typeface="+mn-cs"/>
                        </a:rPr>
                        <a:t>นี้</a:t>
                      </a:r>
                      <a:br>
                        <a:rPr lang="th-TH" sz="1600" b="0" i="0" kern="1200" dirty="0">
                          <a:solidFill>
                            <a:schemeClr val="dk1"/>
                          </a:solidFill>
                          <a:effectLst/>
                          <a:latin typeface="+mn-lt"/>
                          <a:ea typeface="+mn-ea"/>
                          <a:cs typeface="+mn-cs"/>
                        </a:rPr>
                      </a:br>
                      <a:r>
                        <a:rPr lang="th-TH" sz="1600" b="0" i="0" kern="1200" dirty="0">
                          <a:solidFill>
                            <a:schemeClr val="dk1"/>
                          </a:solidFill>
                          <a:effectLst/>
                          <a:latin typeface="+mn-lt"/>
                          <a:ea typeface="+mn-ea"/>
                          <a:cs typeface="+mn-cs"/>
                        </a:rPr>
                        <a:t>$</a:t>
                      </a:r>
                      <a:r>
                        <a:rPr lang="en-US" sz="1600" b="0" i="0" kern="1200" dirty="0">
                          <a:solidFill>
                            <a:schemeClr val="dk1"/>
                          </a:solidFill>
                          <a:effectLst/>
                          <a:latin typeface="+mn-lt"/>
                          <a:ea typeface="+mn-ea"/>
                          <a:cs typeface="+mn-cs"/>
                        </a:rPr>
                        <a:t>git checkout -b test#</a:t>
                      </a:r>
                      <a:r>
                        <a:rPr lang="th-TH" sz="1600" b="0" i="0" kern="1200" dirty="0">
                          <a:solidFill>
                            <a:schemeClr val="dk1"/>
                          </a:solidFill>
                          <a:effectLst/>
                          <a:latin typeface="+mn-lt"/>
                          <a:ea typeface="+mn-ea"/>
                          <a:cs typeface="+mn-cs"/>
                        </a:rPr>
                        <a:t>ยกเลิกการเปลี่ยนแปลงของไฟล์ใน </a:t>
                      </a:r>
                      <a:r>
                        <a:rPr lang="en-US" sz="1600" b="0" i="0" kern="1200" dirty="0">
                          <a:solidFill>
                            <a:schemeClr val="dk1"/>
                          </a:solidFill>
                          <a:effectLst/>
                          <a:latin typeface="+mn-lt"/>
                          <a:ea typeface="+mn-ea"/>
                          <a:cs typeface="+mn-cs"/>
                        </a:rPr>
                        <a:t>Working Directory</a:t>
                      </a:r>
                      <a:br>
                        <a:rPr lang="en-US" sz="1600" b="0" i="0" kern="1200" dirty="0">
                          <a:solidFill>
                            <a:schemeClr val="dk1"/>
                          </a:solidFill>
                          <a:effectLst/>
                          <a:latin typeface="+mn-lt"/>
                          <a:ea typeface="+mn-ea"/>
                          <a:cs typeface="+mn-cs"/>
                        </a:rPr>
                      </a:br>
                      <a:r>
                        <a:rPr lang="en-US" sz="1600" b="0" i="0" kern="1200" dirty="0">
                          <a:solidFill>
                            <a:schemeClr val="dk1"/>
                          </a:solidFill>
                          <a:effectLst/>
                          <a:latin typeface="+mn-lt"/>
                          <a:ea typeface="+mn-ea"/>
                          <a:cs typeface="+mn-cs"/>
                        </a:rPr>
                        <a:t>$git checkout -- &lt;file name&gt; #</a:t>
                      </a:r>
                      <a:r>
                        <a:rPr lang="th-TH" sz="1600" b="0" i="0" kern="1200" dirty="0">
                          <a:solidFill>
                            <a:schemeClr val="dk1"/>
                          </a:solidFill>
                          <a:effectLst/>
                          <a:latin typeface="+mn-lt"/>
                          <a:ea typeface="+mn-ea"/>
                          <a:cs typeface="+mn-cs"/>
                        </a:rPr>
                        <a:t>เลือกแค่บางไฟล์จาก </a:t>
                      </a:r>
                      <a:r>
                        <a:rPr lang="en-US" sz="1600" b="0" i="0" kern="1200" dirty="0">
                          <a:solidFill>
                            <a:schemeClr val="dk1"/>
                          </a:solidFill>
                          <a:effectLst/>
                          <a:latin typeface="+mn-lt"/>
                          <a:ea typeface="+mn-ea"/>
                          <a:cs typeface="+mn-cs"/>
                        </a:rPr>
                        <a:t>Branch </a:t>
                      </a:r>
                      <a:r>
                        <a:rPr lang="th-TH" sz="1600" b="0" i="0" kern="1200" dirty="0">
                          <a:solidFill>
                            <a:schemeClr val="dk1"/>
                          </a:solidFill>
                          <a:effectLst/>
                          <a:latin typeface="+mn-lt"/>
                          <a:ea typeface="+mn-ea"/>
                          <a:cs typeface="+mn-cs"/>
                        </a:rPr>
                        <a:t>อื่น เข้ามา </a:t>
                      </a:r>
                      <a:r>
                        <a:rPr lang="en-US" sz="1600" b="0" i="0" kern="1200" dirty="0">
                          <a:solidFill>
                            <a:schemeClr val="dk1"/>
                          </a:solidFill>
                          <a:effectLst/>
                          <a:latin typeface="+mn-lt"/>
                          <a:ea typeface="+mn-ea"/>
                          <a:cs typeface="+mn-cs"/>
                        </a:rPr>
                        <a:t>Merge </a:t>
                      </a:r>
                      <a:r>
                        <a:rPr lang="th-TH" sz="1600" b="0" i="0" kern="1200" dirty="0">
                          <a:solidFill>
                            <a:schemeClr val="dk1"/>
                          </a:solidFill>
                          <a:effectLst/>
                          <a:latin typeface="+mn-lt"/>
                          <a:ea typeface="+mn-ea"/>
                          <a:cs typeface="+mn-cs"/>
                        </a:rPr>
                        <a:t>กับ </a:t>
                      </a:r>
                      <a:r>
                        <a:rPr lang="en-US" sz="1600" b="0" i="0" kern="1200" dirty="0">
                          <a:solidFill>
                            <a:schemeClr val="dk1"/>
                          </a:solidFill>
                          <a:effectLst/>
                          <a:latin typeface="+mn-lt"/>
                          <a:ea typeface="+mn-ea"/>
                          <a:cs typeface="+mn-cs"/>
                        </a:rPr>
                        <a:t>Working Directory </a:t>
                      </a:r>
                      <a:r>
                        <a:rPr lang="th-TH" sz="1600" b="0" i="0" kern="1200" dirty="0">
                          <a:solidFill>
                            <a:schemeClr val="dk1"/>
                          </a:solidFill>
                          <a:effectLst/>
                          <a:latin typeface="+mn-lt"/>
                          <a:ea typeface="+mn-ea"/>
                          <a:cs typeface="+mn-cs"/>
                        </a:rPr>
                        <a:t>ที่กำลังทำงาน</a:t>
                      </a:r>
                      <a:br>
                        <a:rPr lang="th-TH" sz="1600" b="0" i="0" kern="1200" dirty="0">
                          <a:solidFill>
                            <a:schemeClr val="dk1"/>
                          </a:solidFill>
                          <a:effectLst/>
                          <a:latin typeface="+mn-lt"/>
                          <a:ea typeface="+mn-ea"/>
                          <a:cs typeface="+mn-cs"/>
                        </a:rPr>
                      </a:br>
                      <a:r>
                        <a:rPr lang="th-TH" sz="1600" b="0" i="0" kern="1200" dirty="0">
                          <a:solidFill>
                            <a:schemeClr val="dk1"/>
                          </a:solidFill>
                          <a:effectLst/>
                          <a:latin typeface="+mn-lt"/>
                          <a:ea typeface="+mn-ea"/>
                          <a:cs typeface="+mn-cs"/>
                        </a:rPr>
                        <a:t>$</a:t>
                      </a:r>
                      <a:r>
                        <a:rPr lang="en-US" sz="1600" b="0" i="0" kern="1200" dirty="0">
                          <a:solidFill>
                            <a:schemeClr val="dk1"/>
                          </a:solidFill>
                          <a:effectLst/>
                          <a:latin typeface="+mn-lt"/>
                          <a:ea typeface="+mn-ea"/>
                          <a:cs typeface="+mn-cs"/>
                        </a:rPr>
                        <a:t>git checkout &lt;branch name&gt; &lt;file name&gt;#</a:t>
                      </a:r>
                      <a:r>
                        <a:rPr lang="th-TH" sz="1600" b="0" i="0" kern="1200" dirty="0">
                          <a:solidFill>
                            <a:schemeClr val="dk1"/>
                          </a:solidFill>
                          <a:effectLst/>
                          <a:latin typeface="+mn-lt"/>
                          <a:ea typeface="+mn-ea"/>
                          <a:cs typeface="+mn-cs"/>
                        </a:rPr>
                        <a:t>คำสั่งนี้จะเหมือนคำสั่งด้านบนแต่จะมีโหมดตอบโต้กับผู้ใช้ในการเลือกสถานะของไฟล์ที่ระบุ</a:t>
                      </a:r>
                      <a:br>
                        <a:rPr lang="th-TH" sz="1600" b="0" i="0" kern="1200" dirty="0">
                          <a:solidFill>
                            <a:schemeClr val="dk1"/>
                          </a:solidFill>
                          <a:effectLst/>
                          <a:latin typeface="+mn-lt"/>
                          <a:ea typeface="+mn-ea"/>
                          <a:cs typeface="+mn-cs"/>
                        </a:rPr>
                      </a:br>
                      <a:r>
                        <a:rPr lang="th-TH" sz="1600" b="0" i="0" kern="1200" dirty="0">
                          <a:solidFill>
                            <a:schemeClr val="dk1"/>
                          </a:solidFill>
                          <a:effectLst/>
                          <a:latin typeface="+mn-lt"/>
                          <a:ea typeface="+mn-ea"/>
                          <a:cs typeface="+mn-cs"/>
                        </a:rPr>
                        <a:t>$</a:t>
                      </a:r>
                      <a:r>
                        <a:rPr lang="en-US" sz="1600" b="0" i="0" kern="1200" dirty="0">
                          <a:solidFill>
                            <a:schemeClr val="dk1"/>
                          </a:solidFill>
                          <a:effectLst/>
                          <a:latin typeface="+mn-lt"/>
                          <a:ea typeface="+mn-ea"/>
                          <a:cs typeface="+mn-cs"/>
                        </a:rPr>
                        <a:t>git checkout --patch &lt;branch name&gt; &lt;file name&gt;</a:t>
                      </a:r>
                      <a:endParaRPr lang="th-TH" sz="1600" dirty="0">
                        <a:latin typeface="+mj-lt"/>
                      </a:endParaRPr>
                    </a:p>
                  </a:txBody>
                  <a:tcPr/>
                </a:tc>
                <a:extLst>
                  <a:ext uri="{0D108BD9-81ED-4DB2-BD59-A6C34878D82A}">
                    <a16:rowId xmlns:a16="http://schemas.microsoft.com/office/drawing/2014/main" val="4166809451"/>
                  </a:ext>
                </a:extLst>
              </a:tr>
            </a:tbl>
          </a:graphicData>
        </a:graphic>
      </p:graphicFrame>
    </p:spTree>
    <p:extLst>
      <p:ext uri="{BB962C8B-B14F-4D97-AF65-F5344CB8AC3E}">
        <p14:creationId xmlns:p14="http://schemas.microsoft.com/office/powerpoint/2010/main" val="4484003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196F94-B8CF-4F75-90FF-BF36D2839356}"/>
              </a:ext>
            </a:extLst>
          </p:cNvPr>
          <p:cNvSpPr>
            <a:spLocks noGrp="1"/>
          </p:cNvSpPr>
          <p:nvPr>
            <p:ph type="title"/>
          </p:nvPr>
        </p:nvSpPr>
        <p:spPr/>
        <p:txBody>
          <a:bodyPr/>
          <a:lstStyle/>
          <a:p>
            <a:r>
              <a:rPr lang="en-US" dirty="0"/>
              <a:t>Git command (</a:t>
            </a:r>
            <a:r>
              <a:rPr lang="th-TH" dirty="0"/>
              <a:t>ต่อ)</a:t>
            </a:r>
          </a:p>
        </p:txBody>
      </p:sp>
      <p:graphicFrame>
        <p:nvGraphicFramePr>
          <p:cNvPr id="3" name="Table 3">
            <a:extLst>
              <a:ext uri="{FF2B5EF4-FFF2-40B4-BE49-F238E27FC236}">
                <a16:creationId xmlns:a16="http://schemas.microsoft.com/office/drawing/2014/main" id="{37F3EFB5-3EE2-4460-BA88-938F89F31D8F}"/>
              </a:ext>
            </a:extLst>
          </p:cNvPr>
          <p:cNvGraphicFramePr>
            <a:graphicFrameLocks noGrp="1"/>
          </p:cNvGraphicFramePr>
          <p:nvPr>
            <p:extLst>
              <p:ext uri="{D42A27DB-BD31-4B8C-83A1-F6EECF244321}">
                <p14:modId xmlns:p14="http://schemas.microsoft.com/office/powerpoint/2010/main" val="1205654964"/>
              </p:ext>
            </p:extLst>
          </p:nvPr>
        </p:nvGraphicFramePr>
        <p:xfrm>
          <a:off x="174171" y="547007"/>
          <a:ext cx="11843658" cy="5151120"/>
        </p:xfrm>
        <a:graphic>
          <a:graphicData uri="http://schemas.openxmlformats.org/drawingml/2006/table">
            <a:tbl>
              <a:tblPr firstRow="1" bandRow="1">
                <a:tableStyleId>{5C22544A-7EE6-4342-B048-85BDC9FD1C3A}</a:tableStyleId>
              </a:tblPr>
              <a:tblGrid>
                <a:gridCol w="5921829">
                  <a:extLst>
                    <a:ext uri="{9D8B030D-6E8A-4147-A177-3AD203B41FA5}">
                      <a16:colId xmlns:a16="http://schemas.microsoft.com/office/drawing/2014/main" val="172859824"/>
                    </a:ext>
                  </a:extLst>
                </a:gridCol>
                <a:gridCol w="5921829">
                  <a:extLst>
                    <a:ext uri="{9D8B030D-6E8A-4147-A177-3AD203B41FA5}">
                      <a16:colId xmlns:a16="http://schemas.microsoft.com/office/drawing/2014/main" val="2738934006"/>
                    </a:ext>
                  </a:extLst>
                </a:gridCol>
              </a:tblGrid>
              <a:tr h="293265">
                <a:tc>
                  <a:txBody>
                    <a:bodyPr/>
                    <a:lstStyle/>
                    <a:p>
                      <a:r>
                        <a:rPr lang="en-US" sz="1400" dirty="0">
                          <a:latin typeface="+mj-lt"/>
                        </a:rPr>
                        <a:t>Action</a:t>
                      </a:r>
                      <a:endParaRPr lang="th-TH" sz="1400" dirty="0">
                        <a:latin typeface="+mj-lt"/>
                      </a:endParaRPr>
                    </a:p>
                  </a:txBody>
                  <a:tcPr/>
                </a:tc>
                <a:tc>
                  <a:txBody>
                    <a:bodyPr/>
                    <a:lstStyle/>
                    <a:p>
                      <a:r>
                        <a:rPr lang="en-US" sz="1400" dirty="0">
                          <a:latin typeface="+mj-lt"/>
                        </a:rPr>
                        <a:t>Command</a:t>
                      </a:r>
                      <a:endParaRPr lang="th-TH" sz="1400" dirty="0">
                        <a:latin typeface="+mj-lt"/>
                      </a:endParaRPr>
                    </a:p>
                  </a:txBody>
                  <a:tcPr/>
                </a:tc>
                <a:extLst>
                  <a:ext uri="{0D108BD9-81ED-4DB2-BD59-A6C34878D82A}">
                    <a16:rowId xmlns:a16="http://schemas.microsoft.com/office/drawing/2014/main" val="259395548"/>
                  </a:ext>
                </a:extLst>
              </a:tr>
              <a:tr h="506548">
                <a:tc>
                  <a:txBody>
                    <a:bodyPr/>
                    <a:lstStyle/>
                    <a:p>
                      <a:r>
                        <a:rPr lang="en-US" sz="1400" b="1" i="0" kern="1200" dirty="0">
                          <a:solidFill>
                            <a:schemeClr val="dk1"/>
                          </a:solidFill>
                          <a:effectLst/>
                          <a:latin typeface="+mn-lt"/>
                          <a:ea typeface="+mn-ea"/>
                          <a:cs typeface="+mn-cs"/>
                        </a:rPr>
                        <a:t>Git Reset</a:t>
                      </a:r>
                    </a:p>
                    <a:p>
                      <a:r>
                        <a:rPr lang="th-TH" sz="1400" b="0" i="0" kern="1200" dirty="0">
                          <a:solidFill>
                            <a:schemeClr val="dk1"/>
                          </a:solidFill>
                          <a:effectLst/>
                          <a:latin typeface="+mn-lt"/>
                          <a:ea typeface="+mn-ea"/>
                          <a:cs typeface="+mn-cs"/>
                        </a:rPr>
                        <a:t>เป็นคำสั่งที่ใช้ย้อนกลับไปที่เวอร์ชั่น</a:t>
                      </a:r>
                      <a:r>
                        <a:rPr lang="th-TH" sz="1400" b="0" i="0" kern="1200" dirty="0" err="1">
                          <a:solidFill>
                            <a:schemeClr val="dk1"/>
                          </a:solidFill>
                          <a:effectLst/>
                          <a:latin typeface="+mn-lt"/>
                          <a:ea typeface="+mn-ea"/>
                          <a:cs typeface="+mn-cs"/>
                        </a:rPr>
                        <a:t>ได</a:t>
                      </a:r>
                      <a:r>
                        <a:rPr lang="th-TH" sz="1400" b="0" i="0" kern="1200" dirty="0">
                          <a:solidFill>
                            <a:schemeClr val="dk1"/>
                          </a:solidFill>
                          <a:effectLst/>
                          <a:latin typeface="+mn-lt"/>
                          <a:ea typeface="+mn-ea"/>
                          <a:cs typeface="+mn-cs"/>
                        </a:rPr>
                        <a:t>ๆ ก่อนหน้า โดยระบุ ฺ</a:t>
                      </a:r>
                      <a:r>
                        <a:rPr lang="en-US" sz="1400" b="0" i="0" kern="1200" dirty="0">
                          <a:solidFill>
                            <a:schemeClr val="dk1"/>
                          </a:solidFill>
                          <a:effectLst/>
                          <a:latin typeface="+mn-lt"/>
                          <a:ea typeface="+mn-ea"/>
                          <a:cs typeface="+mn-cs"/>
                        </a:rPr>
                        <a:t>Branch </a:t>
                      </a:r>
                      <a:r>
                        <a:rPr lang="th-TH" sz="1400" b="0" i="0" kern="1200" dirty="0">
                          <a:solidFill>
                            <a:schemeClr val="dk1"/>
                          </a:solidFill>
                          <a:effectLst/>
                          <a:latin typeface="+mn-lt"/>
                          <a:ea typeface="+mn-ea"/>
                          <a:cs typeface="+mn-cs"/>
                        </a:rPr>
                        <a:t>หรือ </a:t>
                      </a:r>
                      <a:r>
                        <a:rPr lang="en-US" sz="1400" b="0" i="0" kern="1200" dirty="0">
                          <a:solidFill>
                            <a:schemeClr val="dk1"/>
                          </a:solidFill>
                          <a:effectLst/>
                          <a:latin typeface="+mn-lt"/>
                          <a:ea typeface="+mn-ea"/>
                          <a:cs typeface="+mn-cs"/>
                        </a:rPr>
                        <a:t>Commit Id (SH-1 </a:t>
                      </a:r>
                      <a:r>
                        <a:rPr lang="th-TH" sz="1400" b="0" i="0" kern="1200" dirty="0">
                          <a:solidFill>
                            <a:schemeClr val="dk1"/>
                          </a:solidFill>
                          <a:effectLst/>
                          <a:latin typeface="+mn-lt"/>
                          <a:ea typeface="+mn-ea"/>
                          <a:cs typeface="+mn-cs"/>
                        </a:rPr>
                        <a:t>แบบย่อของ </a:t>
                      </a:r>
                      <a:r>
                        <a:rPr lang="en-US" sz="1400" b="0" i="0" kern="1200" dirty="0">
                          <a:solidFill>
                            <a:schemeClr val="dk1"/>
                          </a:solidFill>
                          <a:effectLst/>
                          <a:latin typeface="+mn-lt"/>
                          <a:ea typeface="+mn-ea"/>
                          <a:cs typeface="+mn-cs"/>
                        </a:rPr>
                        <a:t>Commit 7 </a:t>
                      </a:r>
                      <a:r>
                        <a:rPr lang="th-TH" sz="1400" b="0" i="0" kern="1200" dirty="0">
                          <a:solidFill>
                            <a:schemeClr val="dk1"/>
                          </a:solidFill>
                          <a:effectLst/>
                          <a:latin typeface="+mn-lt"/>
                          <a:ea typeface="+mn-ea"/>
                          <a:cs typeface="+mn-cs"/>
                        </a:rPr>
                        <a:t>ตัว เช่น 4</a:t>
                      </a:r>
                      <a:r>
                        <a:rPr lang="en-US" sz="1400" b="0" i="0" kern="1200" dirty="0">
                          <a:solidFill>
                            <a:schemeClr val="dk1"/>
                          </a:solidFill>
                          <a:effectLst/>
                          <a:latin typeface="+mn-lt"/>
                          <a:ea typeface="+mn-ea"/>
                          <a:cs typeface="+mn-cs"/>
                        </a:rPr>
                        <a:t>bcb295) </a:t>
                      </a:r>
                      <a:r>
                        <a:rPr lang="th-TH" sz="1400" b="0" i="0" kern="1200" dirty="0">
                          <a:solidFill>
                            <a:schemeClr val="dk1"/>
                          </a:solidFill>
                          <a:effectLst/>
                          <a:latin typeface="+mn-lt"/>
                          <a:ea typeface="+mn-ea"/>
                          <a:cs typeface="+mn-cs"/>
                        </a:rPr>
                        <a:t>ซึ่งมี </a:t>
                      </a:r>
                      <a:r>
                        <a:rPr lang="en-US" sz="1400" b="0" i="0" kern="1200" dirty="0">
                          <a:solidFill>
                            <a:schemeClr val="dk1"/>
                          </a:solidFill>
                          <a:effectLst/>
                          <a:latin typeface="+mn-lt"/>
                          <a:ea typeface="+mn-ea"/>
                          <a:cs typeface="+mn-cs"/>
                        </a:rPr>
                        <a:t>Option </a:t>
                      </a:r>
                      <a:r>
                        <a:rPr lang="th-TH" sz="1400" b="0" i="0" kern="1200" dirty="0">
                          <a:solidFill>
                            <a:schemeClr val="dk1"/>
                          </a:solidFill>
                          <a:effectLst/>
                          <a:latin typeface="+mn-lt"/>
                          <a:ea typeface="+mn-ea"/>
                          <a:cs typeface="+mn-cs"/>
                        </a:rPr>
                        <a:t>ที่สำคัญ 3 ตัวดั่งนี้</a:t>
                      </a:r>
                    </a:p>
                    <a:p>
                      <a:r>
                        <a:rPr lang="en-US" sz="1400" b="1" i="0" kern="1200" dirty="0">
                          <a:solidFill>
                            <a:schemeClr val="dk1"/>
                          </a:solidFill>
                          <a:effectLst/>
                          <a:latin typeface="+mn-lt"/>
                          <a:ea typeface="+mn-ea"/>
                          <a:cs typeface="+mn-cs"/>
                        </a:rPr>
                        <a:t>soft </a:t>
                      </a:r>
                      <a:r>
                        <a:rPr lang="th-TH" sz="1400" b="0" i="0" kern="1200" dirty="0">
                          <a:solidFill>
                            <a:schemeClr val="dk1"/>
                          </a:solidFill>
                          <a:effectLst/>
                          <a:latin typeface="+mn-lt"/>
                          <a:ea typeface="+mn-ea"/>
                          <a:cs typeface="+mn-cs"/>
                        </a:rPr>
                        <a:t>ย้อนการเปลี่ยนแปลง และคงสถานะการเปลี่ยนแปลงของ </a:t>
                      </a:r>
                      <a:r>
                        <a:rPr lang="en-US" sz="1400" b="0" i="0" kern="1200" dirty="0">
                          <a:solidFill>
                            <a:schemeClr val="dk1"/>
                          </a:solidFill>
                          <a:effectLst/>
                          <a:latin typeface="+mn-lt"/>
                          <a:ea typeface="+mn-ea"/>
                          <a:cs typeface="+mn-cs"/>
                        </a:rPr>
                        <a:t>Source Code </a:t>
                      </a:r>
                      <a:r>
                        <a:rPr lang="th-TH" sz="1400" b="0" i="0" kern="1200" dirty="0">
                          <a:solidFill>
                            <a:schemeClr val="dk1"/>
                          </a:solidFill>
                          <a:effectLst/>
                          <a:latin typeface="+mn-lt"/>
                          <a:ea typeface="+mn-ea"/>
                          <a:cs typeface="+mn-cs"/>
                        </a:rPr>
                        <a:t>ไว้ที่สถานะ </a:t>
                      </a:r>
                      <a:r>
                        <a:rPr lang="en-US" sz="1400" b="0" i="0" kern="1200" dirty="0">
                          <a:solidFill>
                            <a:schemeClr val="dk1"/>
                          </a:solidFill>
                          <a:effectLst/>
                          <a:latin typeface="+mn-lt"/>
                          <a:ea typeface="+mn-ea"/>
                          <a:cs typeface="+mn-cs"/>
                        </a:rPr>
                        <a:t>Staged</a:t>
                      </a:r>
                    </a:p>
                    <a:p>
                      <a:r>
                        <a:rPr lang="en-US" sz="1400" b="1" i="0" kern="1200" dirty="0">
                          <a:solidFill>
                            <a:schemeClr val="dk1"/>
                          </a:solidFill>
                          <a:effectLst/>
                          <a:latin typeface="+mn-lt"/>
                          <a:ea typeface="+mn-ea"/>
                          <a:cs typeface="+mn-cs"/>
                        </a:rPr>
                        <a:t>mixed</a:t>
                      </a:r>
                      <a:r>
                        <a:rPr lang="en-US" sz="1400" b="0" i="0" kern="1200" dirty="0">
                          <a:solidFill>
                            <a:schemeClr val="dk1"/>
                          </a:solidFill>
                          <a:effectLst/>
                          <a:latin typeface="+mn-lt"/>
                          <a:ea typeface="+mn-ea"/>
                          <a:cs typeface="+mn-cs"/>
                        </a:rPr>
                        <a:t> </a:t>
                      </a:r>
                      <a:r>
                        <a:rPr lang="th-TH" sz="1400" b="0" i="0" kern="1200" dirty="0">
                          <a:solidFill>
                            <a:schemeClr val="dk1"/>
                          </a:solidFill>
                          <a:effectLst/>
                          <a:latin typeface="+mn-lt"/>
                          <a:ea typeface="+mn-ea"/>
                          <a:cs typeface="+mn-cs"/>
                        </a:rPr>
                        <a:t>ย้อนการเปลี่ยนแปลง และคงสถานะการเปลี่ยนแปลงของ </a:t>
                      </a:r>
                      <a:r>
                        <a:rPr lang="en-US" sz="1400" b="0" i="0" kern="1200" dirty="0">
                          <a:solidFill>
                            <a:schemeClr val="dk1"/>
                          </a:solidFill>
                          <a:effectLst/>
                          <a:latin typeface="+mn-lt"/>
                          <a:ea typeface="+mn-ea"/>
                          <a:cs typeface="+mn-cs"/>
                        </a:rPr>
                        <a:t>Source Code </a:t>
                      </a:r>
                      <a:r>
                        <a:rPr lang="th-TH" sz="1400" b="0" i="0" kern="1200" dirty="0">
                          <a:solidFill>
                            <a:schemeClr val="dk1"/>
                          </a:solidFill>
                          <a:effectLst/>
                          <a:latin typeface="+mn-lt"/>
                          <a:ea typeface="+mn-ea"/>
                          <a:cs typeface="+mn-cs"/>
                        </a:rPr>
                        <a:t>ไว้ที่สถานะ </a:t>
                      </a:r>
                      <a:r>
                        <a:rPr lang="en-US" sz="1400" b="0" i="0" kern="1200" dirty="0">
                          <a:solidFill>
                            <a:schemeClr val="dk1"/>
                          </a:solidFill>
                          <a:effectLst/>
                          <a:latin typeface="+mn-lt"/>
                          <a:ea typeface="+mn-ea"/>
                          <a:cs typeface="+mn-cs"/>
                        </a:rPr>
                        <a:t>Working Directory </a:t>
                      </a:r>
                      <a:r>
                        <a:rPr lang="th-TH" sz="1400" b="0" i="0" kern="1200" dirty="0">
                          <a:solidFill>
                            <a:schemeClr val="dk1"/>
                          </a:solidFill>
                          <a:effectLst/>
                          <a:latin typeface="+mn-lt"/>
                          <a:ea typeface="+mn-ea"/>
                          <a:cs typeface="+mn-cs"/>
                        </a:rPr>
                        <a:t>หรือ </a:t>
                      </a:r>
                      <a:r>
                        <a:rPr lang="en-US" sz="1400" b="0" i="0" kern="1200" dirty="0">
                          <a:solidFill>
                            <a:schemeClr val="dk1"/>
                          </a:solidFill>
                          <a:effectLst/>
                          <a:latin typeface="+mn-lt"/>
                          <a:ea typeface="+mn-ea"/>
                          <a:cs typeface="+mn-cs"/>
                        </a:rPr>
                        <a:t>Modified</a:t>
                      </a:r>
                    </a:p>
                    <a:p>
                      <a:r>
                        <a:rPr lang="en-US" sz="1400" b="1" i="0" kern="1200" dirty="0">
                          <a:solidFill>
                            <a:schemeClr val="dk1"/>
                          </a:solidFill>
                          <a:effectLst/>
                          <a:latin typeface="+mn-lt"/>
                          <a:ea typeface="+mn-ea"/>
                          <a:cs typeface="+mn-cs"/>
                        </a:rPr>
                        <a:t>hard</a:t>
                      </a:r>
                      <a:r>
                        <a:rPr lang="en-US" sz="1400" b="0" i="0" kern="1200" dirty="0">
                          <a:solidFill>
                            <a:schemeClr val="dk1"/>
                          </a:solidFill>
                          <a:effectLst/>
                          <a:latin typeface="+mn-lt"/>
                          <a:ea typeface="+mn-ea"/>
                          <a:cs typeface="+mn-cs"/>
                        </a:rPr>
                        <a:t> </a:t>
                      </a:r>
                      <a:r>
                        <a:rPr lang="th-TH" sz="1400" b="0" i="0" kern="1200" dirty="0">
                          <a:solidFill>
                            <a:schemeClr val="dk1"/>
                          </a:solidFill>
                          <a:effectLst/>
                          <a:latin typeface="+mn-lt"/>
                          <a:ea typeface="+mn-ea"/>
                          <a:cs typeface="+mn-cs"/>
                        </a:rPr>
                        <a:t>ย้อนการเปลี่ยนแปลงแบบลบทับการเปลี่ยนแปลงก่อนหน้าทั้งหมด คำสั่งนี้อันตรายเพราะมันจะทำให้ประวัติของ </a:t>
                      </a:r>
                      <a:r>
                        <a:rPr lang="en-US" sz="1400" b="0" i="0" kern="1200" dirty="0">
                          <a:solidFill>
                            <a:schemeClr val="dk1"/>
                          </a:solidFill>
                          <a:effectLst/>
                          <a:latin typeface="+mn-lt"/>
                          <a:ea typeface="+mn-ea"/>
                          <a:cs typeface="+mn-cs"/>
                        </a:rPr>
                        <a:t>Commit </a:t>
                      </a:r>
                      <a:r>
                        <a:rPr lang="th-TH" sz="1400" b="0" i="0" kern="1200" dirty="0">
                          <a:solidFill>
                            <a:schemeClr val="dk1"/>
                          </a:solidFill>
                          <a:effectLst/>
                          <a:latin typeface="+mn-lt"/>
                          <a:ea typeface="+mn-ea"/>
                          <a:cs typeface="+mn-cs"/>
                        </a:rPr>
                        <a:t>ที่เก็บไว้ใน </a:t>
                      </a:r>
                      <a:r>
                        <a:rPr lang="en-US" sz="1400" b="0" i="0" kern="1200" dirty="0">
                          <a:solidFill>
                            <a:schemeClr val="dk1"/>
                          </a:solidFill>
                          <a:effectLst/>
                          <a:latin typeface="+mn-lt"/>
                          <a:ea typeface="+mn-ea"/>
                          <a:cs typeface="+mn-cs"/>
                        </a:rPr>
                        <a:t>Repository </a:t>
                      </a:r>
                      <a:r>
                        <a:rPr lang="th-TH" sz="1400" b="0" i="0" kern="1200" dirty="0">
                          <a:solidFill>
                            <a:schemeClr val="dk1"/>
                          </a:solidFill>
                          <a:effectLst/>
                          <a:latin typeface="+mn-lt"/>
                          <a:ea typeface="+mn-ea"/>
                          <a:cs typeface="+mn-cs"/>
                        </a:rPr>
                        <a:t>หายไป จึงยังไม่เหมาะกับมือใหม่</a:t>
                      </a:r>
                    </a:p>
                    <a:p>
                      <a:endParaRPr lang="th-TH" sz="1400" dirty="0">
                        <a:latin typeface="+mj-lt"/>
                      </a:endParaRPr>
                    </a:p>
                  </a:txBody>
                  <a:tcPr/>
                </a:tc>
                <a:tc>
                  <a:txBody>
                    <a:bodyPr/>
                    <a:lstStyle/>
                    <a:p>
                      <a:r>
                        <a:rPr lang="en-US" sz="1400" b="0" i="0" kern="1200" dirty="0">
                          <a:solidFill>
                            <a:schemeClr val="dk1"/>
                          </a:solidFill>
                          <a:effectLst/>
                          <a:latin typeface="+mn-lt"/>
                          <a:ea typeface="+mn-ea"/>
                          <a:cs typeface="+mn-cs"/>
                        </a:rPr>
                        <a:t>$git reset --soft 4bcb295 #</a:t>
                      </a:r>
                      <a:r>
                        <a:rPr lang="th-TH" sz="1400" b="0" i="0" kern="1200" dirty="0">
                          <a:solidFill>
                            <a:schemeClr val="dk1"/>
                          </a:solidFill>
                          <a:effectLst/>
                          <a:latin typeface="+mn-lt"/>
                          <a:ea typeface="+mn-ea"/>
                          <a:cs typeface="+mn-cs"/>
                        </a:rPr>
                        <a:t>ย้อนกลับไปที่ </a:t>
                      </a:r>
                      <a:r>
                        <a:rPr lang="en-US" sz="1400" b="0" i="0" kern="1200" dirty="0">
                          <a:solidFill>
                            <a:schemeClr val="dk1"/>
                          </a:solidFill>
                          <a:effectLst/>
                          <a:latin typeface="+mn-lt"/>
                          <a:ea typeface="+mn-ea"/>
                          <a:cs typeface="+mn-cs"/>
                        </a:rPr>
                        <a:t>Commit id 4bcb295</a:t>
                      </a:r>
                      <a:br>
                        <a:rPr lang="en-US" sz="1400" dirty="0"/>
                      </a:br>
                      <a:r>
                        <a:rPr lang="en-US" sz="1400" b="0" i="0" kern="1200" dirty="0">
                          <a:solidFill>
                            <a:schemeClr val="dk1"/>
                          </a:solidFill>
                          <a:effectLst/>
                          <a:latin typeface="+mn-lt"/>
                          <a:ea typeface="+mn-ea"/>
                          <a:cs typeface="+mn-cs"/>
                        </a:rPr>
                        <a:t>$git reset --mixed develop #</a:t>
                      </a:r>
                      <a:r>
                        <a:rPr lang="th-TH" sz="1400" b="0" i="0" kern="1200" dirty="0">
                          <a:solidFill>
                            <a:schemeClr val="dk1"/>
                          </a:solidFill>
                          <a:effectLst/>
                          <a:latin typeface="+mn-lt"/>
                          <a:ea typeface="+mn-ea"/>
                          <a:cs typeface="+mn-cs"/>
                        </a:rPr>
                        <a:t>ย้อนกลับไปที่ </a:t>
                      </a:r>
                      <a:r>
                        <a:rPr lang="en-US" sz="1400" b="0" i="0" kern="1200" dirty="0">
                          <a:solidFill>
                            <a:schemeClr val="dk1"/>
                          </a:solidFill>
                          <a:effectLst/>
                          <a:latin typeface="+mn-lt"/>
                          <a:ea typeface="+mn-ea"/>
                          <a:cs typeface="+mn-cs"/>
                        </a:rPr>
                        <a:t>Branch develop</a:t>
                      </a:r>
                      <a:endParaRPr lang="th-TH" sz="1400" dirty="0">
                        <a:latin typeface="+mj-lt"/>
                      </a:endParaRPr>
                    </a:p>
                  </a:txBody>
                  <a:tcPr/>
                </a:tc>
                <a:extLst>
                  <a:ext uri="{0D108BD9-81ED-4DB2-BD59-A6C34878D82A}">
                    <a16:rowId xmlns:a16="http://schemas.microsoft.com/office/drawing/2014/main" val="1419213387"/>
                  </a:ext>
                </a:extLst>
              </a:tr>
              <a:tr h="293265">
                <a:tc>
                  <a:txBody>
                    <a:bodyPr/>
                    <a:lstStyle/>
                    <a:p>
                      <a:r>
                        <a:rPr lang="en-US" sz="1400" b="1" i="0" kern="1200" dirty="0">
                          <a:solidFill>
                            <a:schemeClr val="dk1"/>
                          </a:solidFill>
                          <a:effectLst/>
                          <a:latin typeface="+mn-lt"/>
                          <a:ea typeface="+mn-ea"/>
                          <a:cs typeface="+mn-cs"/>
                        </a:rPr>
                        <a:t>Git Merge</a:t>
                      </a:r>
                    </a:p>
                    <a:p>
                      <a:r>
                        <a:rPr lang="th-TH" sz="1400" b="0" i="0" kern="1200" dirty="0">
                          <a:solidFill>
                            <a:schemeClr val="dk1"/>
                          </a:solidFill>
                          <a:effectLst/>
                          <a:latin typeface="+mn-lt"/>
                          <a:ea typeface="+mn-ea"/>
                          <a:cs typeface="+mn-cs"/>
                        </a:rPr>
                        <a:t>เป็นคำสั่งที่ใช้ในการรวม </a:t>
                      </a:r>
                      <a:r>
                        <a:rPr lang="en-US" sz="1400" b="0" i="0" kern="1200" dirty="0">
                          <a:solidFill>
                            <a:schemeClr val="dk1"/>
                          </a:solidFill>
                          <a:effectLst/>
                          <a:latin typeface="+mn-lt"/>
                          <a:ea typeface="+mn-ea"/>
                          <a:cs typeface="+mn-cs"/>
                        </a:rPr>
                        <a:t>Branch </a:t>
                      </a:r>
                      <a:r>
                        <a:rPr lang="th-TH" sz="1400" b="0" i="0" kern="1200" dirty="0">
                          <a:solidFill>
                            <a:schemeClr val="dk1"/>
                          </a:solidFill>
                          <a:effectLst/>
                          <a:latin typeface="+mn-lt"/>
                          <a:ea typeface="+mn-ea"/>
                          <a:cs typeface="+mn-cs"/>
                        </a:rPr>
                        <a:t>หรือ </a:t>
                      </a:r>
                      <a:r>
                        <a:rPr lang="en-US" sz="1400" b="0" i="0" kern="1200" dirty="0">
                          <a:solidFill>
                            <a:schemeClr val="dk1"/>
                          </a:solidFill>
                          <a:effectLst/>
                          <a:latin typeface="+mn-lt"/>
                          <a:ea typeface="+mn-ea"/>
                          <a:cs typeface="+mn-cs"/>
                        </a:rPr>
                        <a:t>Commit </a:t>
                      </a:r>
                      <a:r>
                        <a:rPr lang="th-TH" sz="1400" b="0" i="0" kern="1200" dirty="0">
                          <a:solidFill>
                            <a:schemeClr val="dk1"/>
                          </a:solidFill>
                          <a:effectLst/>
                          <a:latin typeface="+mn-lt"/>
                          <a:ea typeface="+mn-ea"/>
                          <a:cs typeface="+mn-cs"/>
                        </a:rPr>
                        <a:t>ทั้งสองเข้าด้วยกัน</a:t>
                      </a:r>
                    </a:p>
                    <a:p>
                      <a:r>
                        <a:rPr lang="th-TH" sz="1400" b="0" i="0" kern="1200" dirty="0">
                          <a:solidFill>
                            <a:schemeClr val="dk1"/>
                          </a:solidFill>
                          <a:effectLst/>
                          <a:latin typeface="+mn-lt"/>
                          <a:ea typeface="+mn-ea"/>
                          <a:cs typeface="+mn-cs"/>
                        </a:rPr>
                        <a:t>ตัวอย่างเราจะอยู่ที่ </a:t>
                      </a:r>
                      <a:r>
                        <a:rPr lang="en-US" sz="1400" b="0" i="0" kern="1200" dirty="0">
                          <a:solidFill>
                            <a:schemeClr val="dk1"/>
                          </a:solidFill>
                          <a:effectLst/>
                          <a:latin typeface="+mn-lt"/>
                          <a:ea typeface="+mn-ea"/>
                          <a:cs typeface="+mn-cs"/>
                        </a:rPr>
                        <a:t>Branch Master </a:t>
                      </a:r>
                      <a:r>
                        <a:rPr lang="th-TH" sz="1400" b="0" i="0" kern="1200" dirty="0">
                          <a:solidFill>
                            <a:schemeClr val="dk1"/>
                          </a:solidFill>
                          <a:effectLst/>
                          <a:latin typeface="+mn-lt"/>
                          <a:ea typeface="+mn-ea"/>
                          <a:cs typeface="+mn-cs"/>
                        </a:rPr>
                        <a:t>และต้องการ </a:t>
                      </a:r>
                      <a:r>
                        <a:rPr lang="en-US" sz="1400" b="0" i="0" kern="1200" dirty="0">
                          <a:solidFill>
                            <a:schemeClr val="dk1"/>
                          </a:solidFill>
                          <a:effectLst/>
                          <a:latin typeface="+mn-lt"/>
                          <a:ea typeface="+mn-ea"/>
                          <a:cs typeface="+mn-cs"/>
                        </a:rPr>
                        <a:t>Merge Branch Feature </a:t>
                      </a:r>
                      <a:r>
                        <a:rPr lang="th-TH" sz="1400" b="0" i="0" kern="1200" dirty="0">
                          <a:solidFill>
                            <a:schemeClr val="dk1"/>
                          </a:solidFill>
                          <a:effectLst/>
                          <a:latin typeface="+mn-lt"/>
                          <a:ea typeface="+mn-ea"/>
                          <a:cs typeface="+mn-cs"/>
                        </a:rPr>
                        <a:t>เข้ามาทำงานร่วมด้วย การ </a:t>
                      </a:r>
                      <a:r>
                        <a:rPr lang="en-US" sz="1400" b="0" i="0" kern="1200" dirty="0">
                          <a:solidFill>
                            <a:schemeClr val="dk1"/>
                          </a:solidFill>
                          <a:effectLst/>
                          <a:latin typeface="+mn-lt"/>
                          <a:ea typeface="+mn-ea"/>
                          <a:cs typeface="+mn-cs"/>
                        </a:rPr>
                        <a:t>Merge </a:t>
                      </a:r>
                      <a:r>
                        <a:rPr lang="th-TH" sz="1400" b="0" i="0" kern="1200" dirty="0">
                          <a:solidFill>
                            <a:schemeClr val="dk1"/>
                          </a:solidFill>
                          <a:effectLst/>
                          <a:latin typeface="+mn-lt"/>
                          <a:ea typeface="+mn-ea"/>
                          <a:cs typeface="+mn-cs"/>
                        </a:rPr>
                        <a:t>แบบ </a:t>
                      </a:r>
                      <a:r>
                        <a:rPr lang="en-US" sz="1400" b="0" i="0" kern="1200" dirty="0">
                          <a:solidFill>
                            <a:schemeClr val="dk1"/>
                          </a:solidFill>
                          <a:effectLst/>
                          <a:latin typeface="+mn-lt"/>
                          <a:ea typeface="+mn-ea"/>
                          <a:cs typeface="+mn-cs"/>
                        </a:rPr>
                        <a:t>No Fast Forward </a:t>
                      </a:r>
                      <a:r>
                        <a:rPr lang="th-TH" sz="1400" b="0" i="0" kern="1200" dirty="0">
                          <a:solidFill>
                            <a:schemeClr val="dk1"/>
                          </a:solidFill>
                          <a:effectLst/>
                          <a:latin typeface="+mn-lt"/>
                          <a:ea typeface="+mn-ea"/>
                          <a:cs typeface="+mn-cs"/>
                        </a:rPr>
                        <a:t>จะเรียกอีกอย่างหนึ่งว่า 3-</a:t>
                      </a:r>
                      <a:r>
                        <a:rPr lang="en-US" sz="1400" b="0" i="0" kern="1200" dirty="0">
                          <a:solidFill>
                            <a:schemeClr val="dk1"/>
                          </a:solidFill>
                          <a:effectLst/>
                          <a:latin typeface="+mn-lt"/>
                          <a:ea typeface="+mn-ea"/>
                          <a:cs typeface="+mn-cs"/>
                        </a:rPr>
                        <a:t>Way Merge</a:t>
                      </a:r>
                    </a:p>
                    <a:p>
                      <a:endParaRPr lang="th-TH" sz="1400" dirty="0">
                        <a:latin typeface="+mj-lt"/>
                      </a:endParaRPr>
                    </a:p>
                  </a:txBody>
                  <a:tcPr/>
                </a:tc>
                <a:tc>
                  <a:txBody>
                    <a:bodyPr/>
                    <a:lstStyle/>
                    <a:p>
                      <a:r>
                        <a:rPr lang="th-TH" sz="1400" b="0" i="0" kern="1200" dirty="0">
                          <a:solidFill>
                            <a:schemeClr val="dk1"/>
                          </a:solidFill>
                          <a:effectLst/>
                          <a:latin typeface="+mn-lt"/>
                          <a:ea typeface="+mn-ea"/>
                          <a:cs typeface="+mn-cs"/>
                        </a:rPr>
                        <a:t>#รวม </a:t>
                      </a:r>
                      <a:r>
                        <a:rPr lang="en-US" sz="1400" b="0" i="0" kern="1200" dirty="0">
                          <a:solidFill>
                            <a:schemeClr val="dk1"/>
                          </a:solidFill>
                          <a:effectLst/>
                          <a:latin typeface="+mn-lt"/>
                          <a:ea typeface="+mn-ea"/>
                          <a:cs typeface="+mn-cs"/>
                        </a:rPr>
                        <a:t>branch master </a:t>
                      </a:r>
                      <a:r>
                        <a:rPr lang="th-TH" sz="1400" b="0" i="0" kern="1200" dirty="0">
                          <a:solidFill>
                            <a:schemeClr val="dk1"/>
                          </a:solidFill>
                          <a:effectLst/>
                          <a:latin typeface="+mn-lt"/>
                          <a:ea typeface="+mn-ea"/>
                          <a:cs typeface="+mn-cs"/>
                        </a:rPr>
                        <a:t>กับ </a:t>
                      </a:r>
                      <a:r>
                        <a:rPr lang="en-US" sz="1400" b="0" i="0" kern="1200" dirty="0">
                          <a:solidFill>
                            <a:schemeClr val="dk1"/>
                          </a:solidFill>
                          <a:effectLst/>
                          <a:latin typeface="+mn-lt"/>
                          <a:ea typeface="+mn-ea"/>
                          <a:cs typeface="+mn-cs"/>
                        </a:rPr>
                        <a:t>branch feature </a:t>
                      </a:r>
                      <a:r>
                        <a:rPr lang="th-TH" sz="1400" b="0" i="0" kern="1200" dirty="0">
                          <a:solidFill>
                            <a:schemeClr val="dk1"/>
                          </a:solidFill>
                          <a:effectLst/>
                          <a:latin typeface="+mn-lt"/>
                          <a:ea typeface="+mn-ea"/>
                          <a:cs typeface="+mn-cs"/>
                        </a:rPr>
                        <a:t>แบบ </a:t>
                      </a:r>
                      <a:r>
                        <a:rPr lang="en-US" sz="1400" b="0" i="0" kern="1200" dirty="0">
                          <a:solidFill>
                            <a:schemeClr val="dk1"/>
                          </a:solidFill>
                          <a:effectLst/>
                          <a:latin typeface="+mn-lt"/>
                          <a:ea typeface="+mn-ea"/>
                          <a:cs typeface="+mn-cs"/>
                        </a:rPr>
                        <a:t>no fast forward</a:t>
                      </a:r>
                      <a:br>
                        <a:rPr lang="en-US" sz="1400" b="0" i="0" kern="1200" dirty="0">
                          <a:solidFill>
                            <a:schemeClr val="dk1"/>
                          </a:solidFill>
                          <a:effectLst/>
                          <a:latin typeface="+mn-lt"/>
                          <a:ea typeface="+mn-ea"/>
                          <a:cs typeface="+mn-cs"/>
                        </a:rPr>
                      </a:br>
                      <a:r>
                        <a:rPr lang="en-US" sz="1400" b="0" i="0" kern="1200" dirty="0">
                          <a:solidFill>
                            <a:schemeClr val="dk1"/>
                          </a:solidFill>
                          <a:effectLst/>
                          <a:latin typeface="+mn-lt"/>
                          <a:ea typeface="+mn-ea"/>
                          <a:cs typeface="+mn-cs"/>
                        </a:rPr>
                        <a:t>$git merge --no-ff feature#</a:t>
                      </a:r>
                      <a:r>
                        <a:rPr lang="th-TH" sz="1400" b="0" i="0" kern="1200" dirty="0">
                          <a:solidFill>
                            <a:schemeClr val="dk1"/>
                          </a:solidFill>
                          <a:effectLst/>
                          <a:latin typeface="+mn-lt"/>
                          <a:ea typeface="+mn-ea"/>
                          <a:cs typeface="+mn-cs"/>
                        </a:rPr>
                        <a:t>รวม </a:t>
                      </a:r>
                      <a:r>
                        <a:rPr lang="en-US" sz="1400" b="0" i="0" kern="1200" dirty="0">
                          <a:solidFill>
                            <a:schemeClr val="dk1"/>
                          </a:solidFill>
                          <a:effectLst/>
                          <a:latin typeface="+mn-lt"/>
                          <a:ea typeface="+mn-ea"/>
                          <a:cs typeface="+mn-cs"/>
                        </a:rPr>
                        <a:t>branch master </a:t>
                      </a:r>
                      <a:r>
                        <a:rPr lang="th-TH" sz="1400" b="0" i="0" kern="1200" dirty="0">
                          <a:solidFill>
                            <a:schemeClr val="dk1"/>
                          </a:solidFill>
                          <a:effectLst/>
                          <a:latin typeface="+mn-lt"/>
                          <a:ea typeface="+mn-ea"/>
                          <a:cs typeface="+mn-cs"/>
                        </a:rPr>
                        <a:t>กับ </a:t>
                      </a:r>
                      <a:r>
                        <a:rPr lang="en-US" sz="1400" b="0" i="0" kern="1200" dirty="0">
                          <a:solidFill>
                            <a:schemeClr val="dk1"/>
                          </a:solidFill>
                          <a:effectLst/>
                          <a:latin typeface="+mn-lt"/>
                          <a:ea typeface="+mn-ea"/>
                          <a:cs typeface="+mn-cs"/>
                        </a:rPr>
                        <a:t>branch feature </a:t>
                      </a:r>
                      <a:r>
                        <a:rPr lang="th-TH" sz="1400" b="0" i="0" kern="1200" dirty="0">
                          <a:solidFill>
                            <a:schemeClr val="dk1"/>
                          </a:solidFill>
                          <a:effectLst/>
                          <a:latin typeface="+mn-lt"/>
                          <a:ea typeface="+mn-ea"/>
                          <a:cs typeface="+mn-cs"/>
                        </a:rPr>
                        <a:t>แบบ </a:t>
                      </a:r>
                      <a:r>
                        <a:rPr lang="en-US" sz="1400" b="0" i="0" kern="1200" dirty="0">
                          <a:solidFill>
                            <a:schemeClr val="dk1"/>
                          </a:solidFill>
                          <a:effectLst/>
                          <a:latin typeface="+mn-lt"/>
                          <a:ea typeface="+mn-ea"/>
                          <a:cs typeface="+mn-cs"/>
                        </a:rPr>
                        <a:t>fast forward</a:t>
                      </a:r>
                      <a:br>
                        <a:rPr lang="en-US" sz="1400" b="0" i="0" kern="1200" dirty="0">
                          <a:solidFill>
                            <a:schemeClr val="dk1"/>
                          </a:solidFill>
                          <a:effectLst/>
                          <a:latin typeface="+mn-lt"/>
                          <a:ea typeface="+mn-ea"/>
                          <a:cs typeface="+mn-cs"/>
                        </a:rPr>
                      </a:br>
                      <a:r>
                        <a:rPr lang="en-US" sz="1400" b="0" i="0" kern="1200" dirty="0">
                          <a:solidFill>
                            <a:schemeClr val="dk1"/>
                          </a:solidFill>
                          <a:effectLst/>
                          <a:latin typeface="+mn-lt"/>
                          <a:ea typeface="+mn-ea"/>
                          <a:cs typeface="+mn-cs"/>
                        </a:rPr>
                        <a:t>$git merge feature</a:t>
                      </a:r>
                      <a:endParaRPr lang="th-TH" sz="1400" dirty="0">
                        <a:latin typeface="+mj-lt"/>
                      </a:endParaRPr>
                    </a:p>
                  </a:txBody>
                  <a:tcPr/>
                </a:tc>
                <a:extLst>
                  <a:ext uri="{0D108BD9-81ED-4DB2-BD59-A6C34878D82A}">
                    <a16:rowId xmlns:a16="http://schemas.microsoft.com/office/drawing/2014/main" val="478702303"/>
                  </a:ext>
                </a:extLst>
              </a:tr>
              <a:tr h="293265">
                <a:tc>
                  <a:txBody>
                    <a:bodyPr/>
                    <a:lstStyle/>
                    <a:p>
                      <a:r>
                        <a:rPr lang="en-US" sz="1400" b="1" i="0" kern="1200" dirty="0">
                          <a:solidFill>
                            <a:schemeClr val="dk1"/>
                          </a:solidFill>
                          <a:effectLst/>
                          <a:latin typeface="+mn-lt"/>
                          <a:ea typeface="+mn-ea"/>
                          <a:cs typeface="+mn-cs"/>
                        </a:rPr>
                        <a:t>Git Remote [</a:t>
                      </a:r>
                      <a:r>
                        <a:rPr lang="th-TH" sz="1400" b="1" i="0" kern="1200" dirty="0">
                          <a:solidFill>
                            <a:schemeClr val="dk1"/>
                          </a:solidFill>
                          <a:effectLst/>
                          <a:latin typeface="+mn-lt"/>
                          <a:ea typeface="+mn-ea"/>
                          <a:cs typeface="+mn-cs"/>
                        </a:rPr>
                        <a:t>เริ่มต้นทำงานกับ </a:t>
                      </a:r>
                      <a:r>
                        <a:rPr lang="en-US" sz="1400" b="1" i="0" kern="1200" dirty="0">
                          <a:solidFill>
                            <a:schemeClr val="dk1"/>
                          </a:solidFill>
                          <a:effectLst/>
                          <a:latin typeface="+mn-lt"/>
                          <a:ea typeface="+mn-ea"/>
                          <a:cs typeface="+mn-cs"/>
                        </a:rPr>
                        <a:t>Git Hosting (Remote Repository)]</a:t>
                      </a:r>
                    </a:p>
                    <a:p>
                      <a:r>
                        <a:rPr lang="th-TH" sz="1400" b="0" i="0" kern="1200" dirty="0">
                          <a:solidFill>
                            <a:schemeClr val="dk1"/>
                          </a:solidFill>
                          <a:effectLst/>
                          <a:latin typeface="+mn-lt"/>
                          <a:ea typeface="+mn-ea"/>
                          <a:cs typeface="+mn-cs"/>
                        </a:rPr>
                        <a:t>เพิ่ม </a:t>
                      </a:r>
                      <a:r>
                        <a:rPr lang="en-US" sz="1400" b="0" i="0" kern="1200" dirty="0">
                          <a:solidFill>
                            <a:schemeClr val="dk1"/>
                          </a:solidFill>
                          <a:effectLst/>
                          <a:latin typeface="+mn-lt"/>
                          <a:ea typeface="+mn-ea"/>
                          <a:cs typeface="+mn-cs"/>
                        </a:rPr>
                        <a:t>URL </a:t>
                      </a:r>
                      <a:r>
                        <a:rPr lang="th-TH" sz="1400" b="0" i="0" kern="1200" dirty="0">
                          <a:solidFill>
                            <a:schemeClr val="dk1"/>
                          </a:solidFill>
                          <a:effectLst/>
                          <a:latin typeface="+mn-lt"/>
                          <a:ea typeface="+mn-ea"/>
                          <a:cs typeface="+mn-cs"/>
                        </a:rPr>
                        <a:t>ของ </a:t>
                      </a:r>
                      <a:r>
                        <a:rPr lang="en-US" sz="1400" b="0" i="0" kern="1200" dirty="0">
                          <a:solidFill>
                            <a:schemeClr val="dk1"/>
                          </a:solidFill>
                          <a:effectLst/>
                          <a:latin typeface="+mn-lt"/>
                          <a:ea typeface="+mn-ea"/>
                          <a:cs typeface="+mn-cs"/>
                        </a:rPr>
                        <a:t>Remote Repository </a:t>
                      </a:r>
                      <a:r>
                        <a:rPr lang="th-TH" sz="1400" b="0" i="0" kern="1200" dirty="0">
                          <a:solidFill>
                            <a:schemeClr val="dk1"/>
                          </a:solidFill>
                          <a:effectLst/>
                          <a:latin typeface="+mn-lt"/>
                          <a:ea typeface="+mn-ea"/>
                          <a:cs typeface="+mn-cs"/>
                        </a:rPr>
                        <a:t>เข้าไปยังคุณสมบัติของ </a:t>
                      </a:r>
                      <a:r>
                        <a:rPr lang="en-US" sz="1400" b="0" i="0" kern="1200" dirty="0">
                          <a:solidFill>
                            <a:schemeClr val="dk1"/>
                          </a:solidFill>
                          <a:effectLst/>
                          <a:latin typeface="+mn-lt"/>
                          <a:ea typeface="+mn-ea"/>
                          <a:cs typeface="+mn-cs"/>
                        </a:rPr>
                        <a:t>Git </a:t>
                      </a:r>
                      <a:r>
                        <a:rPr lang="th-TH" sz="1400" b="0" i="0" kern="1200" dirty="0">
                          <a:solidFill>
                            <a:schemeClr val="dk1"/>
                          </a:solidFill>
                          <a:effectLst/>
                          <a:latin typeface="+mn-lt"/>
                          <a:ea typeface="+mn-ea"/>
                          <a:cs typeface="+mn-cs"/>
                        </a:rPr>
                        <a:t>โดยชื่อว่า </a:t>
                      </a:r>
                      <a:r>
                        <a:rPr lang="en-US" sz="1400" b="0" i="0" kern="1200" dirty="0">
                          <a:solidFill>
                            <a:schemeClr val="dk1"/>
                          </a:solidFill>
                          <a:effectLst/>
                          <a:latin typeface="+mn-lt"/>
                          <a:ea typeface="+mn-ea"/>
                          <a:cs typeface="+mn-cs"/>
                        </a:rPr>
                        <a:t>origin </a:t>
                      </a:r>
                      <a:r>
                        <a:rPr lang="th-TH" sz="1400" b="0" i="0" kern="1200" dirty="0">
                          <a:solidFill>
                            <a:schemeClr val="dk1"/>
                          </a:solidFill>
                          <a:effectLst/>
                          <a:latin typeface="+mn-lt"/>
                          <a:ea typeface="+mn-ea"/>
                          <a:cs typeface="+mn-cs"/>
                        </a:rPr>
                        <a:t>ส่วนใหญ่จะเป็นชื่อ </a:t>
                      </a:r>
                      <a:r>
                        <a:rPr lang="en-US" sz="1400" b="0" i="0" kern="1200" dirty="0">
                          <a:solidFill>
                            <a:schemeClr val="dk1"/>
                          </a:solidFill>
                          <a:effectLst/>
                          <a:latin typeface="+mn-lt"/>
                          <a:ea typeface="+mn-ea"/>
                          <a:cs typeface="+mn-cs"/>
                        </a:rPr>
                        <a:t>Default </a:t>
                      </a:r>
                      <a:r>
                        <a:rPr lang="th-TH" sz="1400" b="0" i="0" kern="1200" dirty="0">
                          <a:solidFill>
                            <a:schemeClr val="dk1"/>
                          </a:solidFill>
                          <a:effectLst/>
                          <a:latin typeface="+mn-lt"/>
                          <a:ea typeface="+mn-ea"/>
                          <a:cs typeface="+mn-cs"/>
                        </a:rPr>
                        <a:t>ที่หลายๆ คนเข้าใจตรงกัน แต่เราก็สามารถตั้งชื่ออื่นๆ ได้</a:t>
                      </a:r>
                    </a:p>
                    <a:p>
                      <a:endParaRPr lang="th-TH" sz="1400" dirty="0">
                        <a:latin typeface="+mj-lt"/>
                      </a:endParaRPr>
                    </a:p>
                  </a:txBody>
                  <a:tcPr/>
                </a:tc>
                <a:tc>
                  <a:txBody>
                    <a:bodyPr/>
                    <a:lstStyle/>
                    <a:p>
                      <a:r>
                        <a:rPr lang="en-US" sz="1400" b="0" i="0" kern="1200" dirty="0">
                          <a:solidFill>
                            <a:schemeClr val="dk1"/>
                          </a:solidFill>
                          <a:effectLst/>
                          <a:latin typeface="+mn-lt"/>
                          <a:ea typeface="+mn-ea"/>
                          <a:cs typeface="+mn-cs"/>
                        </a:rPr>
                        <a:t>$git remote add origin &lt;URL&gt; #</a:t>
                      </a:r>
                      <a:r>
                        <a:rPr lang="th-TH" sz="1400" b="0" i="0" kern="1200" dirty="0">
                          <a:solidFill>
                            <a:schemeClr val="dk1"/>
                          </a:solidFill>
                          <a:effectLst/>
                          <a:latin typeface="+mn-lt"/>
                          <a:ea typeface="+mn-ea"/>
                          <a:cs typeface="+mn-cs"/>
                        </a:rPr>
                        <a:t>เพิ่ม </a:t>
                      </a:r>
                      <a:r>
                        <a:rPr lang="en-US" sz="1400" b="0" i="0" kern="1200" dirty="0">
                          <a:solidFill>
                            <a:schemeClr val="dk1"/>
                          </a:solidFill>
                          <a:effectLst/>
                          <a:latin typeface="+mn-lt"/>
                          <a:ea typeface="+mn-ea"/>
                          <a:cs typeface="+mn-cs"/>
                        </a:rPr>
                        <a:t>Remote Repository </a:t>
                      </a:r>
                      <a:r>
                        <a:rPr lang="th-TH" sz="1400" b="0" i="0" kern="1200" dirty="0">
                          <a:solidFill>
                            <a:schemeClr val="dk1"/>
                          </a:solidFill>
                          <a:effectLst/>
                          <a:latin typeface="+mn-lt"/>
                          <a:ea typeface="+mn-ea"/>
                          <a:cs typeface="+mn-cs"/>
                        </a:rPr>
                        <a:t>ชื่อ </a:t>
                      </a:r>
                      <a:r>
                        <a:rPr lang="en-US" sz="1400" b="0" i="0" kern="1200" dirty="0">
                          <a:solidFill>
                            <a:schemeClr val="dk1"/>
                          </a:solidFill>
                          <a:effectLst/>
                          <a:latin typeface="+mn-lt"/>
                          <a:ea typeface="+mn-ea"/>
                          <a:cs typeface="+mn-cs"/>
                        </a:rPr>
                        <a:t>origin $git remote add origin https://github.com/NewGame0/Android_HelloWorld.git #</a:t>
                      </a:r>
                      <a:r>
                        <a:rPr lang="th-TH" sz="1400" b="0" i="0" kern="1200" dirty="0">
                          <a:solidFill>
                            <a:schemeClr val="dk1"/>
                          </a:solidFill>
                          <a:effectLst/>
                          <a:latin typeface="+mn-lt"/>
                          <a:ea typeface="+mn-ea"/>
                          <a:cs typeface="+mn-cs"/>
                        </a:rPr>
                        <a:t>เพิ่ม </a:t>
                      </a:r>
                      <a:r>
                        <a:rPr lang="en-US" sz="1400" b="0" i="0" kern="1200" dirty="0">
                          <a:solidFill>
                            <a:schemeClr val="dk1"/>
                          </a:solidFill>
                          <a:effectLst/>
                          <a:latin typeface="+mn-lt"/>
                          <a:ea typeface="+mn-ea"/>
                          <a:cs typeface="+mn-cs"/>
                        </a:rPr>
                        <a:t>Remote Repository </a:t>
                      </a:r>
                      <a:r>
                        <a:rPr lang="th-TH" sz="1400" b="0" i="0" kern="1200" dirty="0">
                          <a:solidFill>
                            <a:schemeClr val="dk1"/>
                          </a:solidFill>
                          <a:effectLst/>
                          <a:latin typeface="+mn-lt"/>
                          <a:ea typeface="+mn-ea"/>
                          <a:cs typeface="+mn-cs"/>
                        </a:rPr>
                        <a:t>ใหม่ชื่อ </a:t>
                      </a:r>
                      <a:r>
                        <a:rPr lang="en-US" sz="1400" b="0" i="0" kern="1200" dirty="0">
                          <a:solidFill>
                            <a:schemeClr val="dk1"/>
                          </a:solidFill>
                          <a:effectLst/>
                          <a:latin typeface="+mn-lt"/>
                          <a:ea typeface="+mn-ea"/>
                          <a:cs typeface="+mn-cs"/>
                        </a:rPr>
                        <a:t>origin</a:t>
                      </a:r>
                      <a:br>
                        <a:rPr lang="en-US" sz="1400" b="0" i="0" kern="1200" dirty="0">
                          <a:solidFill>
                            <a:schemeClr val="dk1"/>
                          </a:solidFill>
                          <a:effectLst/>
                          <a:latin typeface="+mn-lt"/>
                          <a:ea typeface="+mn-ea"/>
                          <a:cs typeface="+mn-cs"/>
                        </a:rPr>
                      </a:br>
                      <a:r>
                        <a:rPr lang="en-US" sz="1400" b="0" i="0" kern="1200" dirty="0">
                          <a:solidFill>
                            <a:schemeClr val="dk1"/>
                          </a:solidFill>
                          <a:effectLst/>
                          <a:latin typeface="+mn-lt"/>
                          <a:ea typeface="+mn-ea"/>
                          <a:cs typeface="+mn-cs"/>
                        </a:rPr>
                        <a:t>$git remote set-url origin &lt;New URL&gt;$git remote -v #</a:t>
                      </a:r>
                      <a:r>
                        <a:rPr lang="th-TH" sz="1400" b="0" i="0" kern="1200" dirty="0">
                          <a:solidFill>
                            <a:schemeClr val="dk1"/>
                          </a:solidFill>
                          <a:effectLst/>
                          <a:latin typeface="+mn-lt"/>
                          <a:ea typeface="+mn-ea"/>
                          <a:cs typeface="+mn-cs"/>
                        </a:rPr>
                        <a:t>แสดง </a:t>
                      </a:r>
                      <a:r>
                        <a:rPr lang="en-US" sz="1400" b="0" i="0" kern="1200" dirty="0">
                          <a:solidFill>
                            <a:schemeClr val="dk1"/>
                          </a:solidFill>
                          <a:effectLst/>
                          <a:latin typeface="+mn-lt"/>
                          <a:ea typeface="+mn-ea"/>
                          <a:cs typeface="+mn-cs"/>
                        </a:rPr>
                        <a:t>Remote Repository</a:t>
                      </a:r>
                      <a:br>
                        <a:rPr lang="en-US" sz="1400" b="0" i="0" kern="1200" dirty="0">
                          <a:solidFill>
                            <a:schemeClr val="dk1"/>
                          </a:solidFill>
                          <a:effectLst/>
                          <a:latin typeface="+mn-lt"/>
                          <a:ea typeface="+mn-ea"/>
                          <a:cs typeface="+mn-cs"/>
                        </a:rPr>
                      </a:br>
                      <a:r>
                        <a:rPr lang="en-US" sz="1400" b="0" i="0" kern="1200" dirty="0">
                          <a:solidFill>
                            <a:schemeClr val="dk1"/>
                          </a:solidFill>
                          <a:effectLst/>
                          <a:latin typeface="+mn-lt"/>
                          <a:ea typeface="+mn-ea"/>
                          <a:cs typeface="+mn-cs"/>
                        </a:rPr>
                        <a:t>$git config --list #</a:t>
                      </a:r>
                      <a:r>
                        <a:rPr lang="th-TH" sz="1400" b="0" i="0" kern="1200" dirty="0">
                          <a:solidFill>
                            <a:schemeClr val="dk1"/>
                          </a:solidFill>
                          <a:effectLst/>
                          <a:latin typeface="+mn-lt"/>
                          <a:ea typeface="+mn-ea"/>
                          <a:cs typeface="+mn-cs"/>
                        </a:rPr>
                        <a:t>แสดงคุณสมบัติต่างๆของ </a:t>
                      </a:r>
                      <a:r>
                        <a:rPr lang="en-US" sz="1400" b="0" i="0" kern="1200" dirty="0">
                          <a:solidFill>
                            <a:schemeClr val="dk1"/>
                          </a:solidFill>
                          <a:effectLst/>
                          <a:latin typeface="+mn-lt"/>
                          <a:ea typeface="+mn-ea"/>
                          <a:cs typeface="+mn-cs"/>
                        </a:rPr>
                        <a:t>Git </a:t>
                      </a:r>
                      <a:r>
                        <a:rPr lang="th-TH" sz="1400" b="0" i="0" kern="1200" dirty="0">
                          <a:solidFill>
                            <a:schemeClr val="dk1"/>
                          </a:solidFill>
                          <a:effectLst/>
                          <a:latin typeface="+mn-lt"/>
                          <a:ea typeface="+mn-ea"/>
                          <a:cs typeface="+mn-cs"/>
                        </a:rPr>
                        <a:t>ซึ่งจะมี </a:t>
                      </a:r>
                      <a:r>
                        <a:rPr lang="en-US" sz="1400" b="0" i="0" kern="1200" dirty="0">
                          <a:solidFill>
                            <a:schemeClr val="dk1"/>
                          </a:solidFill>
                          <a:effectLst/>
                          <a:latin typeface="+mn-lt"/>
                          <a:ea typeface="+mn-ea"/>
                          <a:cs typeface="+mn-cs"/>
                        </a:rPr>
                        <a:t>Remote Repository </a:t>
                      </a:r>
                      <a:r>
                        <a:rPr lang="th-TH" sz="1400" b="0" i="0" kern="1200" dirty="0">
                          <a:solidFill>
                            <a:schemeClr val="dk1"/>
                          </a:solidFill>
                          <a:effectLst/>
                          <a:latin typeface="+mn-lt"/>
                          <a:ea typeface="+mn-ea"/>
                          <a:cs typeface="+mn-cs"/>
                        </a:rPr>
                        <a:t>แสดงออกมาด้วย</a:t>
                      </a:r>
                      <a:endParaRPr lang="th-TH" sz="1400" dirty="0">
                        <a:latin typeface="+mj-lt"/>
                      </a:endParaRPr>
                    </a:p>
                  </a:txBody>
                  <a:tcPr/>
                </a:tc>
                <a:extLst>
                  <a:ext uri="{0D108BD9-81ED-4DB2-BD59-A6C34878D82A}">
                    <a16:rowId xmlns:a16="http://schemas.microsoft.com/office/drawing/2014/main" val="4166809451"/>
                  </a:ext>
                </a:extLst>
              </a:tr>
              <a:tr h="293265">
                <a:tc>
                  <a:txBody>
                    <a:bodyPr/>
                    <a:lstStyle/>
                    <a:p>
                      <a:r>
                        <a:rPr lang="en-US" sz="1400" b="1" i="0" kern="1200" dirty="0">
                          <a:solidFill>
                            <a:schemeClr val="dk1"/>
                          </a:solidFill>
                          <a:effectLst/>
                          <a:latin typeface="+mn-lt"/>
                          <a:ea typeface="+mn-ea"/>
                          <a:cs typeface="+mn-cs"/>
                        </a:rPr>
                        <a:t>Git Push</a:t>
                      </a:r>
                    </a:p>
                    <a:p>
                      <a:r>
                        <a:rPr lang="th-TH" sz="1400" b="0" i="0" kern="1200" dirty="0">
                          <a:solidFill>
                            <a:schemeClr val="dk1"/>
                          </a:solidFill>
                          <a:effectLst/>
                          <a:latin typeface="+mn-lt"/>
                          <a:ea typeface="+mn-ea"/>
                          <a:cs typeface="+mn-cs"/>
                        </a:rPr>
                        <a:t>เป็นคำสั่งที่ใช้ส่งการเปลี่ยนแปลงของ </a:t>
                      </a:r>
                      <a:r>
                        <a:rPr lang="en-US" sz="1400" b="0" i="0" kern="1200" dirty="0">
                          <a:solidFill>
                            <a:schemeClr val="dk1"/>
                          </a:solidFill>
                          <a:effectLst/>
                          <a:latin typeface="+mn-lt"/>
                          <a:ea typeface="+mn-ea"/>
                          <a:cs typeface="+mn-cs"/>
                        </a:rPr>
                        <a:t>Source Code </a:t>
                      </a:r>
                      <a:r>
                        <a:rPr lang="th-TH" sz="1400" b="0" i="0" kern="1200" dirty="0">
                          <a:solidFill>
                            <a:schemeClr val="dk1"/>
                          </a:solidFill>
                          <a:effectLst/>
                          <a:latin typeface="+mn-lt"/>
                          <a:ea typeface="+mn-ea"/>
                          <a:cs typeface="+mn-cs"/>
                        </a:rPr>
                        <a:t>ที่เก็บอยู่บน </a:t>
                      </a:r>
                      <a:r>
                        <a:rPr lang="en-US" sz="1400" b="0" i="0" kern="1200" dirty="0">
                          <a:solidFill>
                            <a:schemeClr val="dk1"/>
                          </a:solidFill>
                          <a:effectLst/>
                          <a:latin typeface="+mn-lt"/>
                          <a:ea typeface="+mn-ea"/>
                          <a:cs typeface="+mn-cs"/>
                        </a:rPr>
                        <a:t>Local Repository </a:t>
                      </a:r>
                      <a:r>
                        <a:rPr lang="th-TH" sz="1400" b="0" i="0" kern="1200" dirty="0">
                          <a:solidFill>
                            <a:schemeClr val="dk1"/>
                          </a:solidFill>
                          <a:effectLst/>
                          <a:latin typeface="+mn-lt"/>
                          <a:ea typeface="+mn-ea"/>
                          <a:cs typeface="+mn-cs"/>
                        </a:rPr>
                        <a:t>ขึ้นไปยัง </a:t>
                      </a:r>
                      <a:r>
                        <a:rPr lang="en-US" sz="1400" b="0" i="0" kern="1200" dirty="0">
                          <a:solidFill>
                            <a:schemeClr val="dk1"/>
                          </a:solidFill>
                          <a:effectLst/>
                          <a:latin typeface="+mn-lt"/>
                          <a:ea typeface="+mn-ea"/>
                          <a:cs typeface="+mn-cs"/>
                        </a:rPr>
                        <a:t>Remote Repository</a:t>
                      </a:r>
                    </a:p>
                    <a:p>
                      <a:endParaRPr lang="th-TH" sz="1400" dirty="0">
                        <a:latin typeface="+mj-lt"/>
                      </a:endParaRPr>
                    </a:p>
                  </a:txBody>
                  <a:tcPr/>
                </a:tc>
                <a:tc>
                  <a:txBody>
                    <a:bodyPr/>
                    <a:lstStyle/>
                    <a:p>
                      <a:r>
                        <a:rPr lang="th-TH" sz="1400" b="0" i="0" kern="1200" dirty="0">
                          <a:solidFill>
                            <a:schemeClr val="dk1"/>
                          </a:solidFill>
                          <a:effectLst/>
                          <a:latin typeface="+mn-lt"/>
                          <a:ea typeface="+mn-ea"/>
                          <a:cs typeface="+mn-cs"/>
                        </a:rPr>
                        <a:t>#ส่งการเปลี่ยนแปลง </a:t>
                      </a:r>
                      <a:r>
                        <a:rPr lang="en-US" sz="1400" b="0" i="0" kern="1200" dirty="0">
                          <a:solidFill>
                            <a:schemeClr val="dk1"/>
                          </a:solidFill>
                          <a:effectLst/>
                          <a:latin typeface="+mn-lt"/>
                          <a:ea typeface="+mn-ea"/>
                          <a:cs typeface="+mn-cs"/>
                        </a:rPr>
                        <a:t>Branch master </a:t>
                      </a:r>
                      <a:r>
                        <a:rPr lang="th-TH" sz="1400" b="0" i="0" kern="1200" dirty="0">
                          <a:solidFill>
                            <a:schemeClr val="dk1"/>
                          </a:solidFill>
                          <a:effectLst/>
                          <a:latin typeface="+mn-lt"/>
                          <a:ea typeface="+mn-ea"/>
                          <a:cs typeface="+mn-cs"/>
                        </a:rPr>
                        <a:t>ไปยัง </a:t>
                      </a:r>
                      <a:r>
                        <a:rPr lang="en-US" sz="1400" b="0" i="0" kern="1200" dirty="0">
                          <a:solidFill>
                            <a:schemeClr val="dk1"/>
                          </a:solidFill>
                          <a:effectLst/>
                          <a:latin typeface="+mn-lt"/>
                          <a:ea typeface="+mn-ea"/>
                          <a:cs typeface="+mn-cs"/>
                        </a:rPr>
                        <a:t>Remote </a:t>
                      </a:r>
                      <a:r>
                        <a:rPr lang="th-TH" sz="1400" b="0" i="0" kern="1200" dirty="0">
                          <a:solidFill>
                            <a:schemeClr val="dk1"/>
                          </a:solidFill>
                          <a:effectLst/>
                          <a:latin typeface="+mn-lt"/>
                          <a:ea typeface="+mn-ea"/>
                          <a:cs typeface="+mn-cs"/>
                        </a:rPr>
                        <a:t>ที่ชื่อ </a:t>
                      </a:r>
                      <a:r>
                        <a:rPr lang="en-US" sz="1400" b="0" i="0" kern="1200" dirty="0">
                          <a:solidFill>
                            <a:schemeClr val="dk1"/>
                          </a:solidFill>
                          <a:effectLst/>
                          <a:latin typeface="+mn-lt"/>
                          <a:ea typeface="+mn-ea"/>
                          <a:cs typeface="+mn-cs"/>
                        </a:rPr>
                        <a:t>origin</a:t>
                      </a:r>
                      <a:br>
                        <a:rPr lang="en-US" sz="1400" dirty="0"/>
                      </a:br>
                      <a:r>
                        <a:rPr lang="en-US" sz="1400" b="0" i="0" kern="1200" dirty="0">
                          <a:solidFill>
                            <a:schemeClr val="dk1"/>
                          </a:solidFill>
                          <a:effectLst/>
                          <a:latin typeface="+mn-lt"/>
                          <a:ea typeface="+mn-ea"/>
                          <a:cs typeface="+mn-cs"/>
                        </a:rPr>
                        <a:t>$git push origin master </a:t>
                      </a:r>
                      <a:endParaRPr lang="th-TH" sz="1400" dirty="0">
                        <a:latin typeface="+mj-lt"/>
                      </a:endParaRPr>
                    </a:p>
                  </a:txBody>
                  <a:tcPr/>
                </a:tc>
                <a:extLst>
                  <a:ext uri="{0D108BD9-81ED-4DB2-BD59-A6C34878D82A}">
                    <a16:rowId xmlns:a16="http://schemas.microsoft.com/office/drawing/2014/main" val="610829162"/>
                  </a:ext>
                </a:extLst>
              </a:tr>
            </a:tbl>
          </a:graphicData>
        </a:graphic>
      </p:graphicFrame>
    </p:spTree>
    <p:extLst>
      <p:ext uri="{BB962C8B-B14F-4D97-AF65-F5344CB8AC3E}">
        <p14:creationId xmlns:p14="http://schemas.microsoft.com/office/powerpoint/2010/main" val="35527547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196F94-B8CF-4F75-90FF-BF36D2839356}"/>
              </a:ext>
            </a:extLst>
          </p:cNvPr>
          <p:cNvSpPr>
            <a:spLocks noGrp="1"/>
          </p:cNvSpPr>
          <p:nvPr>
            <p:ph type="title"/>
          </p:nvPr>
        </p:nvSpPr>
        <p:spPr/>
        <p:txBody>
          <a:bodyPr/>
          <a:lstStyle/>
          <a:p>
            <a:r>
              <a:rPr lang="en-US" dirty="0"/>
              <a:t>Git command (</a:t>
            </a:r>
            <a:r>
              <a:rPr lang="th-TH" dirty="0"/>
              <a:t>ต่อ)</a:t>
            </a:r>
          </a:p>
        </p:txBody>
      </p:sp>
      <p:graphicFrame>
        <p:nvGraphicFramePr>
          <p:cNvPr id="3" name="Table 3">
            <a:extLst>
              <a:ext uri="{FF2B5EF4-FFF2-40B4-BE49-F238E27FC236}">
                <a16:creationId xmlns:a16="http://schemas.microsoft.com/office/drawing/2014/main" id="{37F3EFB5-3EE2-4460-BA88-938F89F31D8F}"/>
              </a:ext>
            </a:extLst>
          </p:cNvPr>
          <p:cNvGraphicFramePr>
            <a:graphicFrameLocks noGrp="1"/>
          </p:cNvGraphicFramePr>
          <p:nvPr>
            <p:extLst>
              <p:ext uri="{D42A27DB-BD31-4B8C-83A1-F6EECF244321}">
                <p14:modId xmlns:p14="http://schemas.microsoft.com/office/powerpoint/2010/main" val="1518045915"/>
              </p:ext>
            </p:extLst>
          </p:nvPr>
        </p:nvGraphicFramePr>
        <p:xfrm>
          <a:off x="174171" y="547007"/>
          <a:ext cx="11843658" cy="5791200"/>
        </p:xfrm>
        <a:graphic>
          <a:graphicData uri="http://schemas.openxmlformats.org/drawingml/2006/table">
            <a:tbl>
              <a:tblPr firstRow="1" bandRow="1">
                <a:tableStyleId>{5C22544A-7EE6-4342-B048-85BDC9FD1C3A}</a:tableStyleId>
              </a:tblPr>
              <a:tblGrid>
                <a:gridCol w="5921829">
                  <a:extLst>
                    <a:ext uri="{9D8B030D-6E8A-4147-A177-3AD203B41FA5}">
                      <a16:colId xmlns:a16="http://schemas.microsoft.com/office/drawing/2014/main" val="172859824"/>
                    </a:ext>
                  </a:extLst>
                </a:gridCol>
                <a:gridCol w="5921829">
                  <a:extLst>
                    <a:ext uri="{9D8B030D-6E8A-4147-A177-3AD203B41FA5}">
                      <a16:colId xmlns:a16="http://schemas.microsoft.com/office/drawing/2014/main" val="2738934006"/>
                    </a:ext>
                  </a:extLst>
                </a:gridCol>
              </a:tblGrid>
              <a:tr h="293265">
                <a:tc>
                  <a:txBody>
                    <a:bodyPr/>
                    <a:lstStyle/>
                    <a:p>
                      <a:r>
                        <a:rPr lang="en-US" sz="1400" dirty="0">
                          <a:latin typeface="+mj-lt"/>
                        </a:rPr>
                        <a:t>Action</a:t>
                      </a:r>
                      <a:endParaRPr lang="th-TH" sz="1400" dirty="0">
                        <a:latin typeface="+mj-lt"/>
                      </a:endParaRPr>
                    </a:p>
                  </a:txBody>
                  <a:tcPr/>
                </a:tc>
                <a:tc>
                  <a:txBody>
                    <a:bodyPr/>
                    <a:lstStyle/>
                    <a:p>
                      <a:r>
                        <a:rPr lang="en-US" sz="1400" dirty="0">
                          <a:latin typeface="+mj-lt"/>
                        </a:rPr>
                        <a:t>Command</a:t>
                      </a:r>
                      <a:endParaRPr lang="th-TH" sz="1400" dirty="0">
                        <a:latin typeface="+mj-lt"/>
                      </a:endParaRPr>
                    </a:p>
                  </a:txBody>
                  <a:tcPr/>
                </a:tc>
                <a:extLst>
                  <a:ext uri="{0D108BD9-81ED-4DB2-BD59-A6C34878D82A}">
                    <a16:rowId xmlns:a16="http://schemas.microsoft.com/office/drawing/2014/main" val="259395548"/>
                  </a:ext>
                </a:extLst>
              </a:tr>
              <a:tr h="506548">
                <a:tc>
                  <a:txBody>
                    <a:bodyPr/>
                    <a:lstStyle/>
                    <a:p>
                      <a:r>
                        <a:rPr lang="en-US" sz="1400" b="1" i="0" kern="1200" dirty="0">
                          <a:solidFill>
                            <a:schemeClr val="dk1"/>
                          </a:solidFill>
                          <a:effectLst/>
                          <a:latin typeface="+mn-lt"/>
                          <a:ea typeface="+mn-ea"/>
                          <a:cs typeface="+mn-cs"/>
                        </a:rPr>
                        <a:t>Git Fetch</a:t>
                      </a:r>
                    </a:p>
                    <a:p>
                      <a:r>
                        <a:rPr lang="th-TH" sz="1400" b="0" i="0" kern="1200" dirty="0">
                          <a:solidFill>
                            <a:schemeClr val="dk1"/>
                          </a:solidFill>
                          <a:effectLst/>
                          <a:latin typeface="+mn-lt"/>
                          <a:ea typeface="+mn-ea"/>
                          <a:cs typeface="+mn-cs"/>
                        </a:rPr>
                        <a:t>เป็นคำสั่งที่ใช้รับการเปลี่ยนแปลงของ </a:t>
                      </a:r>
                      <a:r>
                        <a:rPr lang="en-US" sz="1400" b="0" i="0" kern="1200" dirty="0">
                          <a:solidFill>
                            <a:schemeClr val="dk1"/>
                          </a:solidFill>
                          <a:effectLst/>
                          <a:latin typeface="+mn-lt"/>
                          <a:ea typeface="+mn-ea"/>
                          <a:cs typeface="+mn-cs"/>
                        </a:rPr>
                        <a:t>Source Code </a:t>
                      </a:r>
                      <a:r>
                        <a:rPr lang="th-TH" sz="1400" b="0" i="0" kern="1200" dirty="0">
                          <a:solidFill>
                            <a:schemeClr val="dk1"/>
                          </a:solidFill>
                          <a:effectLst/>
                          <a:latin typeface="+mn-lt"/>
                          <a:ea typeface="+mn-ea"/>
                          <a:cs typeface="+mn-cs"/>
                        </a:rPr>
                        <a:t>ล่าสุดที่อยู่บน </a:t>
                      </a:r>
                      <a:r>
                        <a:rPr lang="en-US" sz="1400" b="0" i="0" kern="1200" dirty="0">
                          <a:solidFill>
                            <a:schemeClr val="dk1"/>
                          </a:solidFill>
                          <a:effectLst/>
                          <a:latin typeface="+mn-lt"/>
                          <a:ea typeface="+mn-ea"/>
                          <a:cs typeface="+mn-cs"/>
                        </a:rPr>
                        <a:t>Remote Repository </a:t>
                      </a:r>
                      <a:r>
                        <a:rPr lang="th-TH" sz="1400" b="0" i="0" kern="1200" dirty="0">
                          <a:solidFill>
                            <a:schemeClr val="dk1"/>
                          </a:solidFill>
                          <a:effectLst/>
                          <a:latin typeface="+mn-lt"/>
                          <a:ea typeface="+mn-ea"/>
                          <a:cs typeface="+mn-cs"/>
                        </a:rPr>
                        <a:t>ลงมายัง </a:t>
                      </a:r>
                      <a:r>
                        <a:rPr lang="en-US" sz="1400" b="0" i="0" kern="1200" dirty="0">
                          <a:solidFill>
                            <a:schemeClr val="dk1"/>
                          </a:solidFill>
                          <a:effectLst/>
                          <a:latin typeface="+mn-lt"/>
                          <a:ea typeface="+mn-ea"/>
                          <a:cs typeface="+mn-cs"/>
                        </a:rPr>
                        <a:t>Local Repository </a:t>
                      </a:r>
                      <a:r>
                        <a:rPr lang="th-TH" sz="1400" b="0" i="0" kern="1200" dirty="0">
                          <a:solidFill>
                            <a:schemeClr val="dk1"/>
                          </a:solidFill>
                          <a:effectLst/>
                          <a:latin typeface="+mn-lt"/>
                          <a:ea typeface="+mn-ea"/>
                          <a:cs typeface="+mn-cs"/>
                        </a:rPr>
                        <a:t>แต่ยังไม่ได้ทำการรวม </a:t>
                      </a:r>
                      <a:r>
                        <a:rPr lang="en-US" sz="1400" b="0" i="0" kern="1200" dirty="0">
                          <a:solidFill>
                            <a:schemeClr val="dk1"/>
                          </a:solidFill>
                          <a:effectLst/>
                          <a:latin typeface="+mn-lt"/>
                          <a:ea typeface="+mn-ea"/>
                          <a:cs typeface="+mn-cs"/>
                        </a:rPr>
                        <a:t>Source Code (Merge)</a:t>
                      </a:r>
                    </a:p>
                    <a:p>
                      <a:endParaRPr lang="th-TH" sz="1400" dirty="0">
                        <a:latin typeface="+mj-lt"/>
                      </a:endParaRPr>
                    </a:p>
                  </a:txBody>
                  <a:tcPr/>
                </a:tc>
                <a:tc>
                  <a:txBody>
                    <a:bodyPr/>
                    <a:lstStyle/>
                    <a:p>
                      <a:r>
                        <a:rPr lang="th-TH" sz="1400" b="0" i="0" kern="1200" dirty="0">
                          <a:solidFill>
                            <a:schemeClr val="dk1"/>
                          </a:solidFill>
                          <a:effectLst/>
                          <a:latin typeface="+mn-lt"/>
                          <a:ea typeface="+mn-ea"/>
                          <a:cs typeface="+mn-cs"/>
                        </a:rPr>
                        <a:t>#รับการเปลี่ยนแปลงทุก </a:t>
                      </a:r>
                      <a:r>
                        <a:rPr lang="en-US" sz="1400" b="0" i="0" kern="1200" dirty="0">
                          <a:solidFill>
                            <a:schemeClr val="dk1"/>
                          </a:solidFill>
                          <a:effectLst/>
                          <a:latin typeface="+mn-lt"/>
                          <a:ea typeface="+mn-ea"/>
                          <a:cs typeface="+mn-cs"/>
                        </a:rPr>
                        <a:t>Branch </a:t>
                      </a:r>
                      <a:r>
                        <a:rPr lang="th-TH" sz="1400" b="0" i="0" kern="1200" dirty="0">
                          <a:solidFill>
                            <a:schemeClr val="dk1"/>
                          </a:solidFill>
                          <a:effectLst/>
                          <a:latin typeface="+mn-lt"/>
                          <a:ea typeface="+mn-ea"/>
                          <a:cs typeface="+mn-cs"/>
                        </a:rPr>
                        <a:t>จาก </a:t>
                      </a:r>
                      <a:r>
                        <a:rPr lang="en-US" sz="1400" b="0" i="0" kern="1200" dirty="0">
                          <a:solidFill>
                            <a:schemeClr val="dk1"/>
                          </a:solidFill>
                          <a:effectLst/>
                          <a:latin typeface="+mn-lt"/>
                          <a:ea typeface="+mn-ea"/>
                          <a:cs typeface="+mn-cs"/>
                        </a:rPr>
                        <a:t>Remote Repository</a:t>
                      </a:r>
                      <a:br>
                        <a:rPr lang="en-US" sz="1400" b="0" i="0" kern="1200" dirty="0">
                          <a:solidFill>
                            <a:schemeClr val="dk1"/>
                          </a:solidFill>
                          <a:effectLst/>
                          <a:latin typeface="+mn-lt"/>
                          <a:ea typeface="+mn-ea"/>
                          <a:cs typeface="+mn-cs"/>
                        </a:rPr>
                      </a:br>
                      <a:r>
                        <a:rPr lang="en-US" sz="1400" b="0" i="0" kern="1200" dirty="0">
                          <a:solidFill>
                            <a:schemeClr val="dk1"/>
                          </a:solidFill>
                          <a:effectLst/>
                          <a:latin typeface="+mn-lt"/>
                          <a:ea typeface="+mn-ea"/>
                          <a:cs typeface="+mn-cs"/>
                        </a:rPr>
                        <a:t>$git fetch --all#</a:t>
                      </a:r>
                      <a:r>
                        <a:rPr lang="th-TH" sz="1400" b="0" i="0" kern="1200" dirty="0">
                          <a:solidFill>
                            <a:schemeClr val="dk1"/>
                          </a:solidFill>
                          <a:effectLst/>
                          <a:latin typeface="+mn-lt"/>
                          <a:ea typeface="+mn-ea"/>
                          <a:cs typeface="+mn-cs"/>
                        </a:rPr>
                        <a:t>รับการเปลี่ยนแปลง </a:t>
                      </a:r>
                      <a:r>
                        <a:rPr lang="en-US" sz="1400" b="0" i="0" kern="1200" dirty="0">
                          <a:solidFill>
                            <a:schemeClr val="dk1"/>
                          </a:solidFill>
                          <a:effectLst/>
                          <a:latin typeface="+mn-lt"/>
                          <a:ea typeface="+mn-ea"/>
                          <a:cs typeface="+mn-cs"/>
                        </a:rPr>
                        <a:t>Branch master </a:t>
                      </a:r>
                      <a:r>
                        <a:rPr lang="th-TH" sz="1400" b="0" i="0" kern="1200" dirty="0">
                          <a:solidFill>
                            <a:schemeClr val="dk1"/>
                          </a:solidFill>
                          <a:effectLst/>
                          <a:latin typeface="+mn-lt"/>
                          <a:ea typeface="+mn-ea"/>
                          <a:cs typeface="+mn-cs"/>
                        </a:rPr>
                        <a:t>จาก </a:t>
                      </a:r>
                      <a:r>
                        <a:rPr lang="en-US" sz="1400" b="0" i="0" kern="1200" dirty="0">
                          <a:solidFill>
                            <a:schemeClr val="dk1"/>
                          </a:solidFill>
                          <a:effectLst/>
                          <a:latin typeface="+mn-lt"/>
                          <a:ea typeface="+mn-ea"/>
                          <a:cs typeface="+mn-cs"/>
                        </a:rPr>
                        <a:t>Remote Repository </a:t>
                      </a:r>
                      <a:r>
                        <a:rPr lang="th-TH" sz="1400" b="0" i="0" kern="1200" dirty="0">
                          <a:solidFill>
                            <a:schemeClr val="dk1"/>
                          </a:solidFill>
                          <a:effectLst/>
                          <a:latin typeface="+mn-lt"/>
                          <a:ea typeface="+mn-ea"/>
                          <a:cs typeface="+mn-cs"/>
                        </a:rPr>
                        <a:t>ที่ชื่อ </a:t>
                      </a:r>
                      <a:r>
                        <a:rPr lang="en-US" sz="1400" b="0" i="0" kern="1200" dirty="0">
                          <a:solidFill>
                            <a:schemeClr val="dk1"/>
                          </a:solidFill>
                          <a:effectLst/>
                          <a:latin typeface="+mn-lt"/>
                          <a:ea typeface="+mn-ea"/>
                          <a:cs typeface="+mn-cs"/>
                        </a:rPr>
                        <a:t>origin</a:t>
                      </a:r>
                      <a:br>
                        <a:rPr lang="en-US" sz="1400" b="0" i="0" kern="1200" dirty="0">
                          <a:solidFill>
                            <a:schemeClr val="dk1"/>
                          </a:solidFill>
                          <a:effectLst/>
                          <a:latin typeface="+mn-lt"/>
                          <a:ea typeface="+mn-ea"/>
                          <a:cs typeface="+mn-cs"/>
                        </a:rPr>
                      </a:br>
                      <a:r>
                        <a:rPr lang="en-US" sz="1400" b="0" i="0" kern="1200" dirty="0">
                          <a:solidFill>
                            <a:schemeClr val="dk1"/>
                          </a:solidFill>
                          <a:effectLst/>
                          <a:latin typeface="+mn-lt"/>
                          <a:ea typeface="+mn-ea"/>
                          <a:cs typeface="+mn-cs"/>
                        </a:rPr>
                        <a:t>$git fetch origin master</a:t>
                      </a:r>
                      <a:endParaRPr lang="th-TH" sz="1400" dirty="0">
                        <a:latin typeface="+mj-lt"/>
                      </a:endParaRPr>
                    </a:p>
                  </a:txBody>
                  <a:tcPr/>
                </a:tc>
                <a:extLst>
                  <a:ext uri="{0D108BD9-81ED-4DB2-BD59-A6C34878D82A}">
                    <a16:rowId xmlns:a16="http://schemas.microsoft.com/office/drawing/2014/main" val="1419213387"/>
                  </a:ext>
                </a:extLst>
              </a:tr>
              <a:tr h="293265">
                <a:tc>
                  <a:txBody>
                    <a:bodyPr/>
                    <a:lstStyle/>
                    <a:p>
                      <a:r>
                        <a:rPr lang="en-US" sz="1400" b="1" i="0" kern="1200" dirty="0">
                          <a:solidFill>
                            <a:schemeClr val="dk1"/>
                          </a:solidFill>
                          <a:effectLst/>
                          <a:latin typeface="+mn-lt"/>
                          <a:ea typeface="+mn-ea"/>
                          <a:cs typeface="+mn-cs"/>
                        </a:rPr>
                        <a:t>Git Pull [fetch + merge]</a:t>
                      </a:r>
                    </a:p>
                    <a:p>
                      <a:r>
                        <a:rPr lang="th-TH" sz="1400" b="0" i="0" kern="1200" dirty="0">
                          <a:solidFill>
                            <a:schemeClr val="dk1"/>
                          </a:solidFill>
                          <a:effectLst/>
                          <a:latin typeface="+mn-lt"/>
                          <a:ea typeface="+mn-ea"/>
                          <a:cs typeface="+mn-cs"/>
                        </a:rPr>
                        <a:t>เป็นคำสั่งที่ใช้รับการเปลี่ยนแปลงของ </a:t>
                      </a:r>
                      <a:r>
                        <a:rPr lang="en-US" sz="1400" b="0" i="0" kern="1200" dirty="0">
                          <a:solidFill>
                            <a:schemeClr val="dk1"/>
                          </a:solidFill>
                          <a:effectLst/>
                          <a:latin typeface="+mn-lt"/>
                          <a:ea typeface="+mn-ea"/>
                          <a:cs typeface="+mn-cs"/>
                        </a:rPr>
                        <a:t>Source Code </a:t>
                      </a:r>
                      <a:r>
                        <a:rPr lang="th-TH" sz="1400" b="0" i="0" kern="1200" dirty="0">
                          <a:solidFill>
                            <a:schemeClr val="dk1"/>
                          </a:solidFill>
                          <a:effectLst/>
                          <a:latin typeface="+mn-lt"/>
                          <a:ea typeface="+mn-ea"/>
                          <a:cs typeface="+mn-cs"/>
                        </a:rPr>
                        <a:t>ล่าสุดที่อยู่บน </a:t>
                      </a:r>
                      <a:r>
                        <a:rPr lang="en-US" sz="1400" b="0" i="0" kern="1200" dirty="0">
                          <a:solidFill>
                            <a:schemeClr val="dk1"/>
                          </a:solidFill>
                          <a:effectLst/>
                          <a:latin typeface="+mn-lt"/>
                          <a:ea typeface="+mn-ea"/>
                          <a:cs typeface="+mn-cs"/>
                        </a:rPr>
                        <a:t>Remote Repository </a:t>
                      </a:r>
                      <a:r>
                        <a:rPr lang="th-TH" sz="1400" b="0" i="0" kern="1200" dirty="0">
                          <a:solidFill>
                            <a:schemeClr val="dk1"/>
                          </a:solidFill>
                          <a:effectLst/>
                          <a:latin typeface="+mn-lt"/>
                          <a:ea typeface="+mn-ea"/>
                          <a:cs typeface="+mn-cs"/>
                        </a:rPr>
                        <a:t>ลงมายัง </a:t>
                      </a:r>
                      <a:r>
                        <a:rPr lang="en-US" sz="1400" b="0" i="0" kern="1200" dirty="0">
                          <a:solidFill>
                            <a:schemeClr val="dk1"/>
                          </a:solidFill>
                          <a:effectLst/>
                          <a:latin typeface="+mn-lt"/>
                          <a:ea typeface="+mn-ea"/>
                          <a:cs typeface="+mn-cs"/>
                        </a:rPr>
                        <a:t>Local Repository </a:t>
                      </a:r>
                      <a:r>
                        <a:rPr lang="th-TH" sz="1400" b="0" i="0" kern="1200" dirty="0">
                          <a:solidFill>
                            <a:schemeClr val="dk1"/>
                          </a:solidFill>
                          <a:effectLst/>
                          <a:latin typeface="+mn-lt"/>
                          <a:ea typeface="+mn-ea"/>
                          <a:cs typeface="+mn-cs"/>
                        </a:rPr>
                        <a:t>และทำการ </a:t>
                      </a:r>
                      <a:r>
                        <a:rPr lang="en-US" sz="1400" b="0" i="0" kern="1200" dirty="0">
                          <a:solidFill>
                            <a:schemeClr val="dk1"/>
                          </a:solidFill>
                          <a:effectLst/>
                          <a:latin typeface="+mn-lt"/>
                          <a:ea typeface="+mn-ea"/>
                          <a:cs typeface="+mn-cs"/>
                        </a:rPr>
                        <a:t>Auto Merge</a:t>
                      </a:r>
                    </a:p>
                    <a:p>
                      <a:endParaRPr lang="th-TH" sz="1400" dirty="0">
                        <a:latin typeface="+mj-lt"/>
                      </a:endParaRPr>
                    </a:p>
                  </a:txBody>
                  <a:tcPr/>
                </a:tc>
                <a:tc>
                  <a:txBody>
                    <a:bodyPr/>
                    <a:lstStyle/>
                    <a:p>
                      <a:r>
                        <a:rPr lang="en-US" sz="1400" b="0" i="0" kern="1200" dirty="0">
                          <a:solidFill>
                            <a:schemeClr val="dk1"/>
                          </a:solidFill>
                          <a:effectLst/>
                          <a:latin typeface="+mn-lt"/>
                          <a:ea typeface="+mn-ea"/>
                          <a:cs typeface="+mn-cs"/>
                        </a:rPr>
                        <a:t>$git pull &lt;remote&gt; &lt;branch&gt;</a:t>
                      </a:r>
                      <a:br>
                        <a:rPr lang="en-US" sz="1400" dirty="0"/>
                      </a:br>
                      <a:r>
                        <a:rPr lang="en-US" sz="1400" b="0" i="0" kern="1200" dirty="0">
                          <a:solidFill>
                            <a:schemeClr val="dk1"/>
                          </a:solidFill>
                          <a:effectLst/>
                          <a:latin typeface="+mn-lt"/>
                          <a:ea typeface="+mn-ea"/>
                          <a:cs typeface="+mn-cs"/>
                        </a:rPr>
                        <a:t>$git pull origin master</a:t>
                      </a:r>
                      <a:endParaRPr lang="th-TH" sz="1400" dirty="0">
                        <a:latin typeface="+mj-lt"/>
                      </a:endParaRPr>
                    </a:p>
                  </a:txBody>
                  <a:tcPr/>
                </a:tc>
                <a:extLst>
                  <a:ext uri="{0D108BD9-81ED-4DB2-BD59-A6C34878D82A}">
                    <a16:rowId xmlns:a16="http://schemas.microsoft.com/office/drawing/2014/main" val="478702303"/>
                  </a:ext>
                </a:extLst>
              </a:tr>
              <a:tr h="293265">
                <a:tc>
                  <a:txBody>
                    <a:bodyPr/>
                    <a:lstStyle/>
                    <a:p>
                      <a:r>
                        <a:rPr lang="en-US" sz="1400" b="0" i="0" dirty="0">
                          <a:solidFill>
                            <a:srgbClr val="292929"/>
                          </a:solidFill>
                          <a:effectLst/>
                          <a:latin typeface="Menlo"/>
                        </a:rPr>
                        <a:t>$touch .</a:t>
                      </a:r>
                      <a:r>
                        <a:rPr lang="en-US" sz="1400" b="0" i="0" dirty="0" err="1">
                          <a:solidFill>
                            <a:srgbClr val="292929"/>
                          </a:solidFill>
                          <a:effectLst/>
                          <a:latin typeface="Menlo"/>
                        </a:rPr>
                        <a:t>gitignore</a:t>
                      </a:r>
                      <a:r>
                        <a:rPr lang="en-US" sz="1400" b="0" i="0" dirty="0">
                          <a:solidFill>
                            <a:srgbClr val="292929"/>
                          </a:solidFill>
                          <a:effectLst/>
                          <a:latin typeface="Menlo"/>
                        </a:rPr>
                        <a:t> #</a:t>
                      </a:r>
                      <a:r>
                        <a:rPr lang="th-TH" sz="1400" b="0" i="0" dirty="0">
                          <a:solidFill>
                            <a:srgbClr val="292929"/>
                          </a:solidFill>
                          <a:effectLst/>
                          <a:latin typeface="Menlo"/>
                        </a:rPr>
                        <a:t>สร้างไฟล์ .</a:t>
                      </a:r>
                      <a:r>
                        <a:rPr lang="en-US" sz="1400" b="0" i="0" dirty="0" err="1">
                          <a:solidFill>
                            <a:srgbClr val="292929"/>
                          </a:solidFill>
                          <a:effectLst/>
                          <a:latin typeface="Menlo"/>
                        </a:rPr>
                        <a:t>gitignore</a:t>
                      </a:r>
                      <a:r>
                        <a:rPr lang="en-US" sz="1400" b="0" i="0" dirty="0">
                          <a:solidFill>
                            <a:srgbClr val="292929"/>
                          </a:solidFill>
                          <a:effectLst/>
                          <a:latin typeface="Menlo"/>
                        </a:rPr>
                        <a:t>#</a:t>
                      </a:r>
                      <a:r>
                        <a:rPr lang="th-TH" sz="1400" b="0" i="0" dirty="0">
                          <a:solidFill>
                            <a:srgbClr val="292929"/>
                          </a:solidFill>
                          <a:effectLst/>
                          <a:latin typeface="Menlo"/>
                        </a:rPr>
                        <a:t>เพิ่ม </a:t>
                      </a:r>
                      <a:r>
                        <a:rPr lang="en-US" sz="1400" b="0" i="0" dirty="0">
                          <a:solidFill>
                            <a:srgbClr val="292929"/>
                          </a:solidFill>
                          <a:effectLst/>
                          <a:latin typeface="Menlo"/>
                        </a:rPr>
                        <a:t>String </a:t>
                      </a:r>
                      <a:r>
                        <a:rPr lang="th-TH" sz="1400" b="0" i="0" dirty="0">
                          <a:solidFill>
                            <a:srgbClr val="292929"/>
                          </a:solidFill>
                          <a:effectLst/>
                          <a:latin typeface="Menlo"/>
                        </a:rPr>
                        <a:t>เข้าไปในไฟล์ .</a:t>
                      </a:r>
                      <a:r>
                        <a:rPr lang="en-US" sz="1400" b="0" i="0" dirty="0" err="1">
                          <a:solidFill>
                            <a:srgbClr val="292929"/>
                          </a:solidFill>
                          <a:effectLst/>
                          <a:latin typeface="Menlo"/>
                        </a:rPr>
                        <a:t>gitignore</a:t>
                      </a:r>
                      <a:r>
                        <a:rPr lang="en-US" sz="1400" b="0" i="0" dirty="0">
                          <a:solidFill>
                            <a:srgbClr val="292929"/>
                          </a:solidFill>
                          <a:effectLst/>
                          <a:latin typeface="Menlo"/>
                        </a:rPr>
                        <a:t> </a:t>
                      </a:r>
                      <a:r>
                        <a:rPr lang="th-TH" sz="1400" b="0" i="0" dirty="0">
                          <a:solidFill>
                            <a:srgbClr val="292929"/>
                          </a:solidFill>
                          <a:effectLst/>
                          <a:latin typeface="Menlo"/>
                        </a:rPr>
                        <a:t>เพื่อ </a:t>
                      </a:r>
                      <a:r>
                        <a:rPr lang="en-US" sz="1400" b="0" i="0" dirty="0">
                          <a:solidFill>
                            <a:srgbClr val="292929"/>
                          </a:solidFill>
                          <a:effectLst/>
                          <a:latin typeface="Menlo"/>
                        </a:rPr>
                        <a:t>ignore </a:t>
                      </a:r>
                      <a:r>
                        <a:rPr lang="th-TH" sz="1400" b="0" i="0" dirty="0">
                          <a:solidFill>
                            <a:srgbClr val="292929"/>
                          </a:solidFill>
                          <a:effectLst/>
                          <a:latin typeface="Menlo"/>
                        </a:rPr>
                        <a:t>ไฟล์ .</a:t>
                      </a:r>
                      <a:r>
                        <a:rPr lang="en-US" sz="1400" b="0" i="0" dirty="0">
                          <a:solidFill>
                            <a:srgbClr val="292929"/>
                          </a:solidFill>
                          <a:effectLst/>
                          <a:latin typeface="Menlo"/>
                        </a:rPr>
                        <a:t>class </a:t>
                      </a:r>
                      <a:r>
                        <a:rPr lang="th-TH" sz="1400" b="0" i="0" dirty="0">
                          <a:solidFill>
                            <a:srgbClr val="292929"/>
                          </a:solidFill>
                          <a:effectLst/>
                          <a:latin typeface="Menlo"/>
                        </a:rPr>
                        <a:t>ทั้งหมด และโฟลเดอร์ </a:t>
                      </a:r>
                      <a:r>
                        <a:rPr lang="en-US" sz="1400" b="0" i="0" dirty="0">
                          <a:solidFill>
                            <a:srgbClr val="292929"/>
                          </a:solidFill>
                          <a:effectLst/>
                          <a:latin typeface="Menlo"/>
                        </a:rPr>
                        <a:t>Debug, Build</a:t>
                      </a:r>
                      <a:br>
                        <a:rPr lang="en-US" sz="1400" b="0" i="0" dirty="0">
                          <a:solidFill>
                            <a:srgbClr val="292929"/>
                          </a:solidFill>
                          <a:effectLst/>
                          <a:latin typeface="Menlo"/>
                        </a:rPr>
                      </a:br>
                      <a:r>
                        <a:rPr lang="en-US" sz="1400" b="0" i="0" dirty="0">
                          <a:solidFill>
                            <a:srgbClr val="292929"/>
                          </a:solidFill>
                          <a:effectLst/>
                          <a:latin typeface="Menlo"/>
                        </a:rPr>
                        <a:t>$echo &gt;&gt; .</a:t>
                      </a:r>
                      <a:r>
                        <a:rPr lang="en-US" sz="1400" b="0" i="0" dirty="0" err="1">
                          <a:solidFill>
                            <a:srgbClr val="292929"/>
                          </a:solidFill>
                          <a:effectLst/>
                          <a:latin typeface="Menlo"/>
                        </a:rPr>
                        <a:t>gitignore</a:t>
                      </a:r>
                      <a:r>
                        <a:rPr lang="en-US" sz="1400" b="0" i="0" dirty="0">
                          <a:solidFill>
                            <a:srgbClr val="292929"/>
                          </a:solidFill>
                          <a:effectLst/>
                          <a:latin typeface="Menlo"/>
                        </a:rPr>
                        <a:t> "*.class" </a:t>
                      </a:r>
                      <a:br>
                        <a:rPr lang="en-US" sz="1400" b="0" i="0" dirty="0">
                          <a:solidFill>
                            <a:srgbClr val="292929"/>
                          </a:solidFill>
                          <a:effectLst/>
                          <a:latin typeface="Menlo"/>
                        </a:rPr>
                      </a:br>
                      <a:r>
                        <a:rPr lang="en-US" sz="1400" b="0" i="0" dirty="0">
                          <a:solidFill>
                            <a:srgbClr val="292929"/>
                          </a:solidFill>
                          <a:effectLst/>
                          <a:latin typeface="Menlo"/>
                        </a:rPr>
                        <a:t>$echo &gt;&gt; .</a:t>
                      </a:r>
                      <a:r>
                        <a:rPr lang="en-US" sz="1400" b="0" i="0" dirty="0" err="1">
                          <a:solidFill>
                            <a:srgbClr val="292929"/>
                          </a:solidFill>
                          <a:effectLst/>
                          <a:latin typeface="Menlo"/>
                        </a:rPr>
                        <a:t>gitignore</a:t>
                      </a:r>
                      <a:r>
                        <a:rPr lang="en-US" sz="1400" b="0" i="0" dirty="0">
                          <a:solidFill>
                            <a:srgbClr val="292929"/>
                          </a:solidFill>
                          <a:effectLst/>
                          <a:latin typeface="Menlo"/>
                        </a:rPr>
                        <a:t> "/Debug" </a:t>
                      </a:r>
                      <a:br>
                        <a:rPr lang="en-US" sz="1400" b="0" i="0" dirty="0">
                          <a:solidFill>
                            <a:srgbClr val="292929"/>
                          </a:solidFill>
                          <a:effectLst/>
                          <a:latin typeface="Menlo"/>
                        </a:rPr>
                      </a:br>
                      <a:r>
                        <a:rPr lang="en-US" sz="1400" b="0" i="0" dirty="0">
                          <a:solidFill>
                            <a:srgbClr val="292929"/>
                          </a:solidFill>
                          <a:effectLst/>
                          <a:latin typeface="Menlo"/>
                        </a:rPr>
                        <a:t>$echo &gt;&gt; .</a:t>
                      </a:r>
                      <a:r>
                        <a:rPr lang="en-US" sz="1400" b="0" i="0" dirty="0" err="1">
                          <a:solidFill>
                            <a:srgbClr val="292929"/>
                          </a:solidFill>
                          <a:effectLst/>
                          <a:latin typeface="Menlo"/>
                        </a:rPr>
                        <a:t>gitignore</a:t>
                      </a:r>
                      <a:r>
                        <a:rPr lang="en-US" sz="1400" b="0" i="0" dirty="0">
                          <a:solidFill>
                            <a:srgbClr val="292929"/>
                          </a:solidFill>
                          <a:effectLst/>
                          <a:latin typeface="Menlo"/>
                        </a:rPr>
                        <a:t> "/</a:t>
                      </a:r>
                      <a:r>
                        <a:rPr lang="en-US" sz="1400" b="0" i="0" dirty="0" err="1">
                          <a:solidFill>
                            <a:srgbClr val="292929"/>
                          </a:solidFill>
                          <a:effectLst/>
                          <a:latin typeface="Menlo"/>
                        </a:rPr>
                        <a:t>Build"$git</a:t>
                      </a:r>
                      <a:r>
                        <a:rPr lang="en-US" sz="1400" b="0" i="0" dirty="0">
                          <a:solidFill>
                            <a:srgbClr val="292929"/>
                          </a:solidFill>
                          <a:effectLst/>
                          <a:latin typeface="Menlo"/>
                        </a:rPr>
                        <a:t> add .</a:t>
                      </a:r>
                      <a:r>
                        <a:rPr lang="en-US" sz="1400" b="0" i="0" dirty="0" err="1">
                          <a:solidFill>
                            <a:srgbClr val="292929"/>
                          </a:solidFill>
                          <a:effectLst/>
                          <a:latin typeface="Menlo"/>
                        </a:rPr>
                        <a:t>gitignore</a:t>
                      </a:r>
                      <a:r>
                        <a:rPr lang="en-US" sz="1400" b="0" i="0" dirty="0">
                          <a:solidFill>
                            <a:srgbClr val="292929"/>
                          </a:solidFill>
                          <a:effectLst/>
                          <a:latin typeface="Menlo"/>
                        </a:rPr>
                        <a:t> #</a:t>
                      </a:r>
                      <a:r>
                        <a:rPr lang="th-TH" sz="1400" b="0" i="0" dirty="0">
                          <a:solidFill>
                            <a:srgbClr val="292929"/>
                          </a:solidFill>
                          <a:effectLst/>
                          <a:latin typeface="Menlo"/>
                        </a:rPr>
                        <a:t>เพิ่มไฟล์ชื่อ .</a:t>
                      </a:r>
                      <a:r>
                        <a:rPr lang="en-US" sz="1400" b="0" i="0" dirty="0" err="1">
                          <a:solidFill>
                            <a:srgbClr val="292929"/>
                          </a:solidFill>
                          <a:effectLst/>
                          <a:latin typeface="Menlo"/>
                        </a:rPr>
                        <a:t>gitignore</a:t>
                      </a:r>
                      <a:r>
                        <a:rPr lang="en-US" sz="1400" b="0" i="0" dirty="0">
                          <a:solidFill>
                            <a:srgbClr val="292929"/>
                          </a:solidFill>
                          <a:effectLst/>
                          <a:latin typeface="Menlo"/>
                        </a:rPr>
                        <a:t> </a:t>
                      </a:r>
                      <a:r>
                        <a:rPr lang="th-TH" sz="1400" b="0" i="0" dirty="0">
                          <a:solidFill>
                            <a:srgbClr val="292929"/>
                          </a:solidFill>
                          <a:effectLst/>
                          <a:latin typeface="Menlo"/>
                        </a:rPr>
                        <a:t>เข้าไปที่สถานะ </a:t>
                      </a:r>
                      <a:r>
                        <a:rPr lang="en-US" sz="1400" b="0" i="0" dirty="0">
                          <a:solidFill>
                            <a:srgbClr val="292929"/>
                          </a:solidFill>
                          <a:effectLst/>
                          <a:latin typeface="Menlo"/>
                        </a:rPr>
                        <a:t>Staged</a:t>
                      </a:r>
                      <a:br>
                        <a:rPr lang="en-US" sz="1400" b="0" i="0" dirty="0">
                          <a:solidFill>
                            <a:srgbClr val="292929"/>
                          </a:solidFill>
                          <a:effectLst/>
                          <a:latin typeface="Menlo"/>
                        </a:rPr>
                      </a:br>
                      <a:r>
                        <a:rPr lang="en-US" sz="1400" b="0" i="0" dirty="0">
                          <a:solidFill>
                            <a:srgbClr val="292929"/>
                          </a:solidFill>
                          <a:effectLst/>
                          <a:latin typeface="Menlo"/>
                        </a:rPr>
                        <a:t>$git commit -m "Add .</a:t>
                      </a:r>
                      <a:r>
                        <a:rPr lang="en-US" sz="1400" b="0" i="0" dirty="0" err="1">
                          <a:solidFill>
                            <a:srgbClr val="292929"/>
                          </a:solidFill>
                          <a:effectLst/>
                          <a:latin typeface="Menlo"/>
                        </a:rPr>
                        <a:t>gitignore</a:t>
                      </a:r>
                      <a:r>
                        <a:rPr lang="en-US" sz="1400" b="0" i="0" dirty="0">
                          <a:solidFill>
                            <a:srgbClr val="292929"/>
                          </a:solidFill>
                          <a:effectLst/>
                          <a:latin typeface="Menlo"/>
                        </a:rPr>
                        <a:t> file“</a:t>
                      </a:r>
                    </a:p>
                    <a:p>
                      <a:r>
                        <a:rPr lang="en-US" sz="1400" b="0" i="0" kern="1200" dirty="0">
                          <a:solidFill>
                            <a:schemeClr val="dk1"/>
                          </a:solidFill>
                          <a:effectLst/>
                          <a:latin typeface="+mn-lt"/>
                          <a:ea typeface="+mn-ea"/>
                          <a:cs typeface="+mn-cs"/>
                        </a:rPr>
                        <a:t>Git Ignore </a:t>
                      </a:r>
                      <a:r>
                        <a:rPr lang="th-TH" sz="1400" b="0" i="0" kern="1200" dirty="0">
                          <a:solidFill>
                            <a:schemeClr val="dk1"/>
                          </a:solidFill>
                          <a:effectLst/>
                          <a:latin typeface="+mn-lt"/>
                          <a:ea typeface="+mn-ea"/>
                          <a:cs typeface="+mn-cs"/>
                        </a:rPr>
                        <a:t>ที่มีการรวบรวมไว้บน </a:t>
                      </a:r>
                      <a:r>
                        <a:rPr lang="en-US" sz="1400" b="0" i="0" kern="1200" dirty="0">
                          <a:solidFill>
                            <a:schemeClr val="dk1"/>
                          </a:solidFill>
                          <a:effectLst/>
                          <a:latin typeface="+mn-lt"/>
                          <a:ea typeface="+mn-ea"/>
                          <a:cs typeface="+mn-cs"/>
                        </a:rPr>
                        <a:t>GitHub </a:t>
                      </a:r>
                      <a:r>
                        <a:rPr lang="en-US" sz="1400" b="0" i="0" u="sng" kern="1200" dirty="0">
                          <a:solidFill>
                            <a:schemeClr val="dk1"/>
                          </a:solidFill>
                          <a:effectLst/>
                          <a:latin typeface="+mn-lt"/>
                          <a:ea typeface="+mn-ea"/>
                          <a:cs typeface="+mn-cs"/>
                          <a:hlinkClick r:id="rId2"/>
                        </a:rPr>
                        <a:t>https://github.com/github/gitignore</a:t>
                      </a:r>
                      <a:endParaRPr lang="th-TH" sz="1400" dirty="0">
                        <a:latin typeface="+mj-lt"/>
                      </a:endParaRPr>
                    </a:p>
                  </a:txBody>
                  <a:tcPr/>
                </a:tc>
                <a:tc>
                  <a:txBody>
                    <a:bodyPr/>
                    <a:lstStyle/>
                    <a:p>
                      <a:r>
                        <a:rPr lang="en-US" sz="1400" b="0" i="0" dirty="0">
                          <a:solidFill>
                            <a:srgbClr val="292929"/>
                          </a:solidFill>
                          <a:effectLst/>
                          <a:latin typeface="Menlo"/>
                        </a:rPr>
                        <a:t>$touch .</a:t>
                      </a:r>
                      <a:r>
                        <a:rPr lang="en-US" sz="1400" b="0" i="0" dirty="0" err="1">
                          <a:solidFill>
                            <a:srgbClr val="292929"/>
                          </a:solidFill>
                          <a:effectLst/>
                          <a:latin typeface="Menlo"/>
                        </a:rPr>
                        <a:t>gitignore</a:t>
                      </a:r>
                      <a:r>
                        <a:rPr lang="en-US" sz="1400" b="0" i="0" dirty="0">
                          <a:solidFill>
                            <a:srgbClr val="292929"/>
                          </a:solidFill>
                          <a:effectLst/>
                          <a:latin typeface="Menlo"/>
                        </a:rPr>
                        <a:t> #</a:t>
                      </a:r>
                      <a:r>
                        <a:rPr lang="th-TH" sz="1400" b="0" i="0" dirty="0">
                          <a:solidFill>
                            <a:srgbClr val="292929"/>
                          </a:solidFill>
                          <a:effectLst/>
                          <a:latin typeface="Menlo"/>
                        </a:rPr>
                        <a:t>สร้างไฟล์ .</a:t>
                      </a:r>
                      <a:r>
                        <a:rPr lang="en-US" sz="1400" b="0" i="0" dirty="0" err="1">
                          <a:solidFill>
                            <a:srgbClr val="292929"/>
                          </a:solidFill>
                          <a:effectLst/>
                          <a:latin typeface="Menlo"/>
                        </a:rPr>
                        <a:t>gitignore</a:t>
                      </a:r>
                      <a:r>
                        <a:rPr lang="en-US" sz="1400" b="0" i="0" dirty="0">
                          <a:solidFill>
                            <a:srgbClr val="292929"/>
                          </a:solidFill>
                          <a:effectLst/>
                          <a:latin typeface="Menlo"/>
                        </a:rPr>
                        <a:t>#</a:t>
                      </a:r>
                      <a:r>
                        <a:rPr lang="th-TH" sz="1400" b="0" i="0" dirty="0">
                          <a:solidFill>
                            <a:srgbClr val="292929"/>
                          </a:solidFill>
                          <a:effectLst/>
                          <a:latin typeface="Menlo"/>
                        </a:rPr>
                        <a:t>เพิ่ม </a:t>
                      </a:r>
                      <a:r>
                        <a:rPr lang="en-US" sz="1400" b="0" i="0" dirty="0">
                          <a:solidFill>
                            <a:srgbClr val="292929"/>
                          </a:solidFill>
                          <a:effectLst/>
                          <a:latin typeface="Menlo"/>
                        </a:rPr>
                        <a:t>String </a:t>
                      </a:r>
                      <a:r>
                        <a:rPr lang="th-TH" sz="1400" b="0" i="0" dirty="0">
                          <a:solidFill>
                            <a:srgbClr val="292929"/>
                          </a:solidFill>
                          <a:effectLst/>
                          <a:latin typeface="Menlo"/>
                        </a:rPr>
                        <a:t>เข้าไปในไฟล์ .</a:t>
                      </a:r>
                      <a:r>
                        <a:rPr lang="en-US" sz="1400" b="0" i="0" dirty="0" err="1">
                          <a:solidFill>
                            <a:srgbClr val="292929"/>
                          </a:solidFill>
                          <a:effectLst/>
                          <a:latin typeface="Menlo"/>
                        </a:rPr>
                        <a:t>gitignore</a:t>
                      </a:r>
                      <a:r>
                        <a:rPr lang="en-US" sz="1400" b="0" i="0" dirty="0">
                          <a:solidFill>
                            <a:srgbClr val="292929"/>
                          </a:solidFill>
                          <a:effectLst/>
                          <a:latin typeface="Menlo"/>
                        </a:rPr>
                        <a:t> </a:t>
                      </a:r>
                      <a:r>
                        <a:rPr lang="th-TH" sz="1400" b="0" i="0" dirty="0">
                          <a:solidFill>
                            <a:srgbClr val="292929"/>
                          </a:solidFill>
                          <a:effectLst/>
                          <a:latin typeface="Menlo"/>
                        </a:rPr>
                        <a:t>เพื่อ </a:t>
                      </a:r>
                      <a:r>
                        <a:rPr lang="en-US" sz="1400" b="0" i="0" dirty="0">
                          <a:solidFill>
                            <a:srgbClr val="292929"/>
                          </a:solidFill>
                          <a:effectLst/>
                          <a:latin typeface="Menlo"/>
                        </a:rPr>
                        <a:t>ignore </a:t>
                      </a:r>
                      <a:r>
                        <a:rPr lang="th-TH" sz="1400" b="0" i="0" dirty="0">
                          <a:solidFill>
                            <a:srgbClr val="292929"/>
                          </a:solidFill>
                          <a:effectLst/>
                          <a:latin typeface="Menlo"/>
                        </a:rPr>
                        <a:t>ไฟล์ .</a:t>
                      </a:r>
                      <a:r>
                        <a:rPr lang="en-US" sz="1400" b="0" i="0" dirty="0">
                          <a:solidFill>
                            <a:srgbClr val="292929"/>
                          </a:solidFill>
                          <a:effectLst/>
                          <a:latin typeface="Menlo"/>
                        </a:rPr>
                        <a:t>class </a:t>
                      </a:r>
                      <a:r>
                        <a:rPr lang="th-TH" sz="1400" b="0" i="0" dirty="0">
                          <a:solidFill>
                            <a:srgbClr val="292929"/>
                          </a:solidFill>
                          <a:effectLst/>
                          <a:latin typeface="Menlo"/>
                        </a:rPr>
                        <a:t>ทั้งหมด และโฟลเดอร์ </a:t>
                      </a:r>
                      <a:r>
                        <a:rPr lang="en-US" sz="1400" b="0" i="0" dirty="0">
                          <a:solidFill>
                            <a:srgbClr val="292929"/>
                          </a:solidFill>
                          <a:effectLst/>
                          <a:latin typeface="Menlo"/>
                        </a:rPr>
                        <a:t>Debug, Build</a:t>
                      </a:r>
                      <a:br>
                        <a:rPr lang="en-US" sz="1400" b="0" i="0" dirty="0">
                          <a:solidFill>
                            <a:srgbClr val="292929"/>
                          </a:solidFill>
                          <a:effectLst/>
                          <a:latin typeface="Menlo"/>
                        </a:rPr>
                      </a:br>
                      <a:r>
                        <a:rPr lang="en-US" sz="1400" b="0" i="0" dirty="0">
                          <a:solidFill>
                            <a:srgbClr val="292929"/>
                          </a:solidFill>
                          <a:effectLst/>
                          <a:latin typeface="Menlo"/>
                        </a:rPr>
                        <a:t>$echo &gt;&gt; .</a:t>
                      </a:r>
                      <a:r>
                        <a:rPr lang="en-US" sz="1400" b="0" i="0" dirty="0" err="1">
                          <a:solidFill>
                            <a:srgbClr val="292929"/>
                          </a:solidFill>
                          <a:effectLst/>
                          <a:latin typeface="Menlo"/>
                        </a:rPr>
                        <a:t>gitignore</a:t>
                      </a:r>
                      <a:r>
                        <a:rPr lang="en-US" sz="1400" b="0" i="0" dirty="0">
                          <a:solidFill>
                            <a:srgbClr val="292929"/>
                          </a:solidFill>
                          <a:effectLst/>
                          <a:latin typeface="Menlo"/>
                        </a:rPr>
                        <a:t> "*.class" </a:t>
                      </a:r>
                      <a:br>
                        <a:rPr lang="en-US" sz="1400" b="0" i="0" dirty="0">
                          <a:solidFill>
                            <a:srgbClr val="292929"/>
                          </a:solidFill>
                          <a:effectLst/>
                          <a:latin typeface="Menlo"/>
                        </a:rPr>
                      </a:br>
                      <a:r>
                        <a:rPr lang="en-US" sz="1400" b="0" i="0" dirty="0">
                          <a:solidFill>
                            <a:srgbClr val="292929"/>
                          </a:solidFill>
                          <a:effectLst/>
                          <a:latin typeface="Menlo"/>
                        </a:rPr>
                        <a:t>$echo &gt;&gt; .</a:t>
                      </a:r>
                      <a:r>
                        <a:rPr lang="en-US" sz="1400" b="0" i="0" dirty="0" err="1">
                          <a:solidFill>
                            <a:srgbClr val="292929"/>
                          </a:solidFill>
                          <a:effectLst/>
                          <a:latin typeface="Menlo"/>
                        </a:rPr>
                        <a:t>gitignore</a:t>
                      </a:r>
                      <a:r>
                        <a:rPr lang="en-US" sz="1400" b="0" i="0" dirty="0">
                          <a:solidFill>
                            <a:srgbClr val="292929"/>
                          </a:solidFill>
                          <a:effectLst/>
                          <a:latin typeface="Menlo"/>
                        </a:rPr>
                        <a:t> "/Debug" </a:t>
                      </a:r>
                      <a:br>
                        <a:rPr lang="en-US" sz="1400" b="0" i="0" dirty="0">
                          <a:solidFill>
                            <a:srgbClr val="292929"/>
                          </a:solidFill>
                          <a:effectLst/>
                          <a:latin typeface="Menlo"/>
                        </a:rPr>
                      </a:br>
                      <a:r>
                        <a:rPr lang="en-US" sz="1400" b="0" i="0" dirty="0">
                          <a:solidFill>
                            <a:srgbClr val="292929"/>
                          </a:solidFill>
                          <a:effectLst/>
                          <a:latin typeface="Menlo"/>
                        </a:rPr>
                        <a:t>$echo &gt;&gt; .</a:t>
                      </a:r>
                      <a:r>
                        <a:rPr lang="en-US" sz="1400" b="0" i="0" dirty="0" err="1">
                          <a:solidFill>
                            <a:srgbClr val="292929"/>
                          </a:solidFill>
                          <a:effectLst/>
                          <a:latin typeface="Menlo"/>
                        </a:rPr>
                        <a:t>gitignore</a:t>
                      </a:r>
                      <a:r>
                        <a:rPr lang="en-US" sz="1400" b="0" i="0" dirty="0">
                          <a:solidFill>
                            <a:srgbClr val="292929"/>
                          </a:solidFill>
                          <a:effectLst/>
                          <a:latin typeface="Menlo"/>
                        </a:rPr>
                        <a:t> "/</a:t>
                      </a:r>
                      <a:r>
                        <a:rPr lang="en-US" sz="1400" b="0" i="0" dirty="0" err="1">
                          <a:solidFill>
                            <a:srgbClr val="292929"/>
                          </a:solidFill>
                          <a:effectLst/>
                          <a:latin typeface="Menlo"/>
                        </a:rPr>
                        <a:t>Build"$git</a:t>
                      </a:r>
                      <a:r>
                        <a:rPr lang="en-US" sz="1400" b="0" i="0" dirty="0">
                          <a:solidFill>
                            <a:srgbClr val="292929"/>
                          </a:solidFill>
                          <a:effectLst/>
                          <a:latin typeface="Menlo"/>
                        </a:rPr>
                        <a:t> add .</a:t>
                      </a:r>
                      <a:r>
                        <a:rPr lang="en-US" sz="1400" b="0" i="0" dirty="0" err="1">
                          <a:solidFill>
                            <a:srgbClr val="292929"/>
                          </a:solidFill>
                          <a:effectLst/>
                          <a:latin typeface="Menlo"/>
                        </a:rPr>
                        <a:t>gitignore</a:t>
                      </a:r>
                      <a:r>
                        <a:rPr lang="en-US" sz="1400" b="0" i="0" dirty="0">
                          <a:solidFill>
                            <a:srgbClr val="292929"/>
                          </a:solidFill>
                          <a:effectLst/>
                          <a:latin typeface="Menlo"/>
                        </a:rPr>
                        <a:t> #</a:t>
                      </a:r>
                      <a:r>
                        <a:rPr lang="th-TH" sz="1400" b="0" i="0" dirty="0">
                          <a:solidFill>
                            <a:srgbClr val="292929"/>
                          </a:solidFill>
                          <a:effectLst/>
                          <a:latin typeface="Menlo"/>
                        </a:rPr>
                        <a:t>เพิ่มไฟล์ชื่อ .</a:t>
                      </a:r>
                      <a:r>
                        <a:rPr lang="en-US" sz="1400" b="0" i="0" dirty="0" err="1">
                          <a:solidFill>
                            <a:srgbClr val="292929"/>
                          </a:solidFill>
                          <a:effectLst/>
                          <a:latin typeface="Menlo"/>
                        </a:rPr>
                        <a:t>gitignore</a:t>
                      </a:r>
                      <a:r>
                        <a:rPr lang="en-US" sz="1400" b="0" i="0" dirty="0">
                          <a:solidFill>
                            <a:srgbClr val="292929"/>
                          </a:solidFill>
                          <a:effectLst/>
                          <a:latin typeface="Menlo"/>
                        </a:rPr>
                        <a:t> </a:t>
                      </a:r>
                      <a:r>
                        <a:rPr lang="th-TH" sz="1400" b="0" i="0" dirty="0">
                          <a:solidFill>
                            <a:srgbClr val="292929"/>
                          </a:solidFill>
                          <a:effectLst/>
                          <a:latin typeface="Menlo"/>
                        </a:rPr>
                        <a:t>เข้าไปที่สถานะ </a:t>
                      </a:r>
                      <a:r>
                        <a:rPr lang="en-US" sz="1400" b="0" i="0" dirty="0">
                          <a:solidFill>
                            <a:srgbClr val="292929"/>
                          </a:solidFill>
                          <a:effectLst/>
                          <a:latin typeface="Menlo"/>
                        </a:rPr>
                        <a:t>Staged</a:t>
                      </a:r>
                      <a:br>
                        <a:rPr lang="en-US" sz="1400" b="0" i="0" dirty="0">
                          <a:solidFill>
                            <a:srgbClr val="292929"/>
                          </a:solidFill>
                          <a:effectLst/>
                          <a:latin typeface="Menlo"/>
                        </a:rPr>
                      </a:br>
                      <a:r>
                        <a:rPr lang="en-US" sz="1400" b="0" i="0" dirty="0">
                          <a:solidFill>
                            <a:srgbClr val="292929"/>
                          </a:solidFill>
                          <a:effectLst/>
                          <a:latin typeface="Menlo"/>
                        </a:rPr>
                        <a:t>$git commit -m "Add .</a:t>
                      </a:r>
                      <a:r>
                        <a:rPr lang="en-US" sz="1400" b="0" i="0" dirty="0" err="1">
                          <a:solidFill>
                            <a:srgbClr val="292929"/>
                          </a:solidFill>
                          <a:effectLst/>
                          <a:latin typeface="Menlo"/>
                        </a:rPr>
                        <a:t>gitignore</a:t>
                      </a:r>
                      <a:r>
                        <a:rPr lang="en-US" sz="1400" b="0" i="0" dirty="0">
                          <a:solidFill>
                            <a:srgbClr val="292929"/>
                          </a:solidFill>
                          <a:effectLst/>
                          <a:latin typeface="Menlo"/>
                        </a:rPr>
                        <a:t> file"</a:t>
                      </a:r>
                      <a:endParaRPr lang="th-TH" sz="1400" dirty="0">
                        <a:latin typeface="+mj-lt"/>
                      </a:endParaRPr>
                    </a:p>
                  </a:txBody>
                  <a:tcPr/>
                </a:tc>
                <a:extLst>
                  <a:ext uri="{0D108BD9-81ED-4DB2-BD59-A6C34878D82A}">
                    <a16:rowId xmlns:a16="http://schemas.microsoft.com/office/drawing/2014/main" val="4166809451"/>
                  </a:ext>
                </a:extLst>
              </a:tr>
              <a:tr h="293265">
                <a:tc>
                  <a:txBody>
                    <a:bodyPr/>
                    <a:lstStyle/>
                    <a:p>
                      <a:r>
                        <a:rPr lang="th-TH" sz="1400" b="0" i="0" kern="1200" dirty="0">
                          <a:solidFill>
                            <a:schemeClr val="dk1"/>
                          </a:solidFill>
                          <a:effectLst/>
                          <a:latin typeface="+mn-lt"/>
                          <a:ea typeface="+mn-ea"/>
                          <a:cs typeface="+mn-cs"/>
                        </a:rPr>
                        <a:t>ในกรณีที่มีการเพิ่มไฟล์ที่ไม่ต้องการเข้าไปยังสถานะ </a:t>
                      </a:r>
                      <a:r>
                        <a:rPr lang="en-US" sz="1400" b="0" i="0" kern="1200" dirty="0">
                          <a:solidFill>
                            <a:schemeClr val="dk1"/>
                          </a:solidFill>
                          <a:effectLst/>
                          <a:latin typeface="+mn-lt"/>
                          <a:ea typeface="+mn-ea"/>
                          <a:cs typeface="+mn-cs"/>
                        </a:rPr>
                        <a:t>Staged </a:t>
                      </a:r>
                      <a:r>
                        <a:rPr lang="th-TH" sz="1400" b="0" i="0" kern="1200" dirty="0">
                          <a:solidFill>
                            <a:schemeClr val="dk1"/>
                          </a:solidFill>
                          <a:effectLst/>
                          <a:latin typeface="+mn-lt"/>
                          <a:ea typeface="+mn-ea"/>
                          <a:cs typeface="+mn-cs"/>
                        </a:rPr>
                        <a:t>แล้ว และเพิ่มไฟล์ .</a:t>
                      </a:r>
                      <a:r>
                        <a:rPr lang="en-US" sz="1400" b="0" i="0" kern="1200" dirty="0" err="1">
                          <a:solidFill>
                            <a:schemeClr val="dk1"/>
                          </a:solidFill>
                          <a:effectLst/>
                          <a:latin typeface="+mn-lt"/>
                          <a:ea typeface="+mn-ea"/>
                          <a:cs typeface="+mn-cs"/>
                        </a:rPr>
                        <a:t>gitignore</a:t>
                      </a:r>
                      <a:r>
                        <a:rPr lang="en-US" sz="1400" b="0" i="0" kern="1200" dirty="0">
                          <a:solidFill>
                            <a:schemeClr val="dk1"/>
                          </a:solidFill>
                          <a:effectLst/>
                          <a:latin typeface="+mn-lt"/>
                          <a:ea typeface="+mn-ea"/>
                          <a:cs typeface="+mn-cs"/>
                        </a:rPr>
                        <a:t> </a:t>
                      </a:r>
                      <a:r>
                        <a:rPr lang="th-TH" sz="1400" b="0" i="0" kern="1200" dirty="0">
                          <a:solidFill>
                            <a:schemeClr val="dk1"/>
                          </a:solidFill>
                          <a:effectLst/>
                          <a:latin typeface="+mn-lt"/>
                          <a:ea typeface="+mn-ea"/>
                          <a:cs typeface="+mn-cs"/>
                        </a:rPr>
                        <a:t>เข้าไปทีหลัง สามารถใช้คำสั่งนี้เพื่อลบไฟล์หรือ</a:t>
                      </a:r>
                      <a:r>
                        <a:rPr lang="th-TH" sz="1400" b="0" i="0" kern="1200" dirty="0" err="1">
                          <a:solidFill>
                            <a:schemeClr val="dk1"/>
                          </a:solidFill>
                          <a:effectLst/>
                          <a:latin typeface="+mn-lt"/>
                          <a:ea typeface="+mn-ea"/>
                          <a:cs typeface="+mn-cs"/>
                        </a:rPr>
                        <a:t>โฟล์เดอร์</a:t>
                      </a:r>
                      <a:r>
                        <a:rPr lang="th-TH" sz="1400" b="0" i="0" kern="1200" dirty="0">
                          <a:solidFill>
                            <a:schemeClr val="dk1"/>
                          </a:solidFill>
                          <a:effectLst/>
                          <a:latin typeface="+mn-lt"/>
                          <a:ea typeface="+mn-ea"/>
                          <a:cs typeface="+mn-cs"/>
                        </a:rPr>
                        <a:t>ที่ไม่ต้องการออกจากสถานะ </a:t>
                      </a:r>
                      <a:r>
                        <a:rPr lang="en-US" sz="1400" b="0" i="0" kern="1200" dirty="0">
                          <a:solidFill>
                            <a:schemeClr val="dk1"/>
                          </a:solidFill>
                          <a:effectLst/>
                          <a:latin typeface="+mn-lt"/>
                          <a:ea typeface="+mn-ea"/>
                          <a:cs typeface="+mn-cs"/>
                        </a:rPr>
                        <a:t>Staged </a:t>
                      </a:r>
                      <a:r>
                        <a:rPr lang="th-TH" sz="1400" b="0" i="0" kern="1200" dirty="0">
                          <a:solidFill>
                            <a:schemeClr val="dk1"/>
                          </a:solidFill>
                          <a:effectLst/>
                          <a:latin typeface="+mn-lt"/>
                          <a:ea typeface="+mn-ea"/>
                          <a:cs typeface="+mn-cs"/>
                        </a:rPr>
                        <a:t>และ </a:t>
                      </a:r>
                      <a:r>
                        <a:rPr lang="en-US" sz="1400" b="0" i="0" kern="1200" dirty="0">
                          <a:solidFill>
                            <a:schemeClr val="dk1"/>
                          </a:solidFill>
                          <a:effectLst/>
                          <a:latin typeface="+mn-lt"/>
                          <a:ea typeface="+mn-ea"/>
                          <a:cs typeface="+mn-cs"/>
                        </a:rPr>
                        <a:t>Commit Apply .</a:t>
                      </a:r>
                      <a:r>
                        <a:rPr lang="en-US" sz="1400" b="0" i="0" kern="1200" dirty="0" err="1">
                          <a:solidFill>
                            <a:schemeClr val="dk1"/>
                          </a:solidFill>
                          <a:effectLst/>
                          <a:latin typeface="+mn-lt"/>
                          <a:ea typeface="+mn-ea"/>
                          <a:cs typeface="+mn-cs"/>
                        </a:rPr>
                        <a:t>gitignore</a:t>
                      </a:r>
                      <a:r>
                        <a:rPr lang="en-US" sz="1400" b="0" i="0" kern="1200" dirty="0">
                          <a:solidFill>
                            <a:schemeClr val="dk1"/>
                          </a:solidFill>
                          <a:effectLst/>
                          <a:latin typeface="+mn-lt"/>
                          <a:ea typeface="+mn-ea"/>
                          <a:cs typeface="+mn-cs"/>
                        </a:rPr>
                        <a:t> </a:t>
                      </a:r>
                      <a:r>
                        <a:rPr lang="th-TH" sz="1400" b="0" i="0" kern="1200" dirty="0">
                          <a:solidFill>
                            <a:schemeClr val="dk1"/>
                          </a:solidFill>
                          <a:effectLst/>
                          <a:latin typeface="+mn-lt"/>
                          <a:ea typeface="+mn-ea"/>
                          <a:cs typeface="+mn-cs"/>
                        </a:rPr>
                        <a:t>เข้าไปอีกครั้ง</a:t>
                      </a:r>
                      <a:endParaRPr lang="th-TH" sz="1400" dirty="0">
                        <a:latin typeface="+mj-lt"/>
                      </a:endParaRPr>
                    </a:p>
                  </a:txBody>
                  <a:tcPr/>
                </a:tc>
                <a:tc>
                  <a:txBody>
                    <a:bodyPr/>
                    <a:lstStyle/>
                    <a:p>
                      <a:r>
                        <a:rPr lang="en-US" sz="1400" b="0" i="0" kern="1200" dirty="0">
                          <a:solidFill>
                            <a:schemeClr val="dk1"/>
                          </a:solidFill>
                          <a:effectLst/>
                          <a:latin typeface="+mn-lt"/>
                          <a:ea typeface="+mn-ea"/>
                          <a:cs typeface="+mn-cs"/>
                        </a:rPr>
                        <a:t>$git rm --cached &lt;file name&gt;</a:t>
                      </a:r>
                      <a:br>
                        <a:rPr lang="en-US" sz="1400" b="0" i="0" kern="1200" dirty="0">
                          <a:solidFill>
                            <a:schemeClr val="dk1"/>
                          </a:solidFill>
                          <a:effectLst/>
                          <a:latin typeface="+mn-lt"/>
                          <a:ea typeface="+mn-ea"/>
                          <a:cs typeface="+mn-cs"/>
                        </a:rPr>
                      </a:br>
                      <a:r>
                        <a:rPr lang="en-US" sz="1400" b="0" i="0" kern="1200" dirty="0">
                          <a:solidFill>
                            <a:schemeClr val="dk1"/>
                          </a:solidFill>
                          <a:effectLst/>
                          <a:latin typeface="+mn-lt"/>
                          <a:ea typeface="+mn-ea"/>
                          <a:cs typeface="+mn-cs"/>
                        </a:rPr>
                        <a:t>$git rm --cached &lt;path to file&gt;</a:t>
                      </a:r>
                      <a:br>
                        <a:rPr lang="en-US" sz="1400" b="0" i="0" kern="1200" dirty="0">
                          <a:solidFill>
                            <a:schemeClr val="dk1"/>
                          </a:solidFill>
                          <a:effectLst/>
                          <a:latin typeface="+mn-lt"/>
                          <a:ea typeface="+mn-ea"/>
                          <a:cs typeface="+mn-cs"/>
                        </a:rPr>
                      </a:br>
                      <a:r>
                        <a:rPr lang="en-US" sz="1400" b="0" i="0" kern="1200" dirty="0">
                          <a:solidFill>
                            <a:schemeClr val="dk1"/>
                          </a:solidFill>
                          <a:effectLst/>
                          <a:latin typeface="+mn-lt"/>
                          <a:ea typeface="+mn-ea"/>
                          <a:cs typeface="+mn-cs"/>
                        </a:rPr>
                        <a:t>$git rm --cached .class</a:t>
                      </a:r>
                      <a:br>
                        <a:rPr lang="en-US" sz="1400" b="0" i="0" kern="1200" dirty="0">
                          <a:solidFill>
                            <a:schemeClr val="dk1"/>
                          </a:solidFill>
                          <a:effectLst/>
                          <a:latin typeface="+mn-lt"/>
                          <a:ea typeface="+mn-ea"/>
                          <a:cs typeface="+mn-cs"/>
                        </a:rPr>
                      </a:br>
                      <a:r>
                        <a:rPr lang="en-US" sz="1400" b="0" i="0" kern="1200" dirty="0">
                          <a:solidFill>
                            <a:schemeClr val="dk1"/>
                          </a:solidFill>
                          <a:effectLst/>
                          <a:latin typeface="+mn-lt"/>
                          <a:ea typeface="+mn-ea"/>
                          <a:cs typeface="+mn-cs"/>
                        </a:rPr>
                        <a:t>$git rm --cached Debug/*</a:t>
                      </a:r>
                      <a:br>
                        <a:rPr lang="en-US" sz="1400" b="0" i="0" kern="1200" dirty="0">
                          <a:solidFill>
                            <a:schemeClr val="dk1"/>
                          </a:solidFill>
                          <a:effectLst/>
                          <a:latin typeface="+mn-lt"/>
                          <a:ea typeface="+mn-ea"/>
                          <a:cs typeface="+mn-cs"/>
                        </a:rPr>
                      </a:br>
                      <a:r>
                        <a:rPr lang="en-US" sz="1400" b="0" i="0" kern="1200" dirty="0">
                          <a:solidFill>
                            <a:schemeClr val="dk1"/>
                          </a:solidFill>
                          <a:effectLst/>
                          <a:latin typeface="+mn-lt"/>
                          <a:ea typeface="+mn-ea"/>
                          <a:cs typeface="+mn-cs"/>
                        </a:rPr>
                        <a:t>$git rm --cached Build/*</a:t>
                      </a:r>
                      <a:br>
                        <a:rPr lang="en-US" sz="1400" b="0" i="0" kern="1200" dirty="0">
                          <a:solidFill>
                            <a:schemeClr val="dk1"/>
                          </a:solidFill>
                          <a:effectLst/>
                          <a:latin typeface="+mn-lt"/>
                          <a:ea typeface="+mn-ea"/>
                          <a:cs typeface="+mn-cs"/>
                        </a:rPr>
                      </a:br>
                      <a:r>
                        <a:rPr lang="en-US" sz="1400" b="0" i="0" kern="1200" dirty="0">
                          <a:solidFill>
                            <a:schemeClr val="dk1"/>
                          </a:solidFill>
                          <a:effectLst/>
                          <a:latin typeface="+mn-lt"/>
                          <a:ea typeface="+mn-ea"/>
                          <a:cs typeface="+mn-cs"/>
                        </a:rPr>
                        <a:t>$git rm -r --cashed *$git commit -am "apply .</a:t>
                      </a:r>
                      <a:r>
                        <a:rPr lang="en-US" sz="1400" b="0" i="0" kern="1200" dirty="0" err="1">
                          <a:solidFill>
                            <a:schemeClr val="dk1"/>
                          </a:solidFill>
                          <a:effectLst/>
                          <a:latin typeface="+mn-lt"/>
                          <a:ea typeface="+mn-ea"/>
                          <a:cs typeface="+mn-cs"/>
                        </a:rPr>
                        <a:t>gitignore</a:t>
                      </a:r>
                      <a:r>
                        <a:rPr lang="en-US" sz="1400" b="0" i="0" kern="1200" dirty="0">
                          <a:solidFill>
                            <a:schemeClr val="dk1"/>
                          </a:solidFill>
                          <a:effectLst/>
                          <a:latin typeface="+mn-lt"/>
                          <a:ea typeface="+mn-ea"/>
                          <a:cs typeface="+mn-cs"/>
                        </a:rPr>
                        <a:t> file"#</a:t>
                      </a:r>
                      <a:r>
                        <a:rPr lang="th-TH" sz="1400" b="0" i="0" kern="1200" dirty="0">
                          <a:solidFill>
                            <a:schemeClr val="dk1"/>
                          </a:solidFill>
                          <a:effectLst/>
                          <a:latin typeface="+mn-lt"/>
                          <a:ea typeface="+mn-ea"/>
                          <a:cs typeface="+mn-cs"/>
                        </a:rPr>
                        <a:t>แสดงไฟล์ที่ </a:t>
                      </a:r>
                      <a:r>
                        <a:rPr lang="en-US" sz="1400" b="0" i="0" kern="1200" dirty="0">
                          <a:solidFill>
                            <a:schemeClr val="dk1"/>
                          </a:solidFill>
                          <a:effectLst/>
                          <a:latin typeface="+mn-lt"/>
                          <a:ea typeface="+mn-ea"/>
                          <a:cs typeface="+mn-cs"/>
                        </a:rPr>
                        <a:t>Track </a:t>
                      </a:r>
                      <a:r>
                        <a:rPr lang="th-TH" sz="1400" b="0" i="0" kern="1200" dirty="0">
                          <a:solidFill>
                            <a:schemeClr val="dk1"/>
                          </a:solidFill>
                          <a:effectLst/>
                          <a:latin typeface="+mn-lt"/>
                          <a:ea typeface="+mn-ea"/>
                          <a:cs typeface="+mn-cs"/>
                        </a:rPr>
                        <a:t>ไว้ในระบบของ </a:t>
                      </a:r>
                      <a:r>
                        <a:rPr lang="en-US" sz="1400" b="0" i="0" kern="1200" dirty="0">
                          <a:solidFill>
                            <a:schemeClr val="dk1"/>
                          </a:solidFill>
                          <a:effectLst/>
                          <a:latin typeface="+mn-lt"/>
                          <a:ea typeface="+mn-ea"/>
                          <a:cs typeface="+mn-cs"/>
                        </a:rPr>
                        <a:t>Git </a:t>
                      </a:r>
                      <a:r>
                        <a:rPr lang="th-TH" sz="1400" b="0" i="0" kern="1200" dirty="0">
                          <a:solidFill>
                            <a:schemeClr val="dk1"/>
                          </a:solidFill>
                          <a:effectLst/>
                          <a:latin typeface="+mn-lt"/>
                          <a:ea typeface="+mn-ea"/>
                          <a:cs typeface="+mn-cs"/>
                        </a:rPr>
                        <a:t>ไฟล์ที่ </a:t>
                      </a:r>
                      <a:r>
                        <a:rPr lang="en-US" sz="1400" b="0" i="0" kern="1200" dirty="0">
                          <a:solidFill>
                            <a:schemeClr val="dk1"/>
                          </a:solidFill>
                          <a:effectLst/>
                          <a:latin typeface="+mn-lt"/>
                          <a:ea typeface="+mn-ea"/>
                          <a:cs typeface="+mn-cs"/>
                        </a:rPr>
                        <a:t>ignore </a:t>
                      </a:r>
                      <a:r>
                        <a:rPr lang="th-TH" sz="1400" b="0" i="0" kern="1200" dirty="0">
                          <a:solidFill>
                            <a:schemeClr val="dk1"/>
                          </a:solidFill>
                          <a:effectLst/>
                          <a:latin typeface="+mn-lt"/>
                          <a:ea typeface="+mn-ea"/>
                          <a:cs typeface="+mn-cs"/>
                        </a:rPr>
                        <a:t>จะหายไปแม้จะยังอยู่ใน</a:t>
                      </a:r>
                      <a:r>
                        <a:rPr lang="th-TH" sz="1400" b="0" i="0" kern="1200" dirty="0" err="1">
                          <a:solidFill>
                            <a:schemeClr val="dk1"/>
                          </a:solidFill>
                          <a:effectLst/>
                          <a:latin typeface="+mn-lt"/>
                          <a:ea typeface="+mn-ea"/>
                          <a:cs typeface="+mn-cs"/>
                        </a:rPr>
                        <a:t>โฟล์เดอร์</a:t>
                      </a:r>
                      <a:br>
                        <a:rPr lang="th-TH" sz="1400" b="0" i="0" kern="1200" dirty="0">
                          <a:solidFill>
                            <a:schemeClr val="dk1"/>
                          </a:solidFill>
                          <a:effectLst/>
                          <a:latin typeface="+mn-lt"/>
                          <a:ea typeface="+mn-ea"/>
                          <a:cs typeface="+mn-cs"/>
                        </a:rPr>
                      </a:br>
                      <a:r>
                        <a:rPr lang="th-TH" sz="1400" b="0" i="0" kern="1200" dirty="0">
                          <a:solidFill>
                            <a:schemeClr val="dk1"/>
                          </a:solidFill>
                          <a:effectLst/>
                          <a:latin typeface="+mn-lt"/>
                          <a:ea typeface="+mn-ea"/>
                          <a:cs typeface="+mn-cs"/>
                        </a:rPr>
                        <a:t>$</a:t>
                      </a:r>
                      <a:r>
                        <a:rPr lang="en-US" sz="1400" b="0" i="0" kern="1200" dirty="0">
                          <a:solidFill>
                            <a:schemeClr val="dk1"/>
                          </a:solidFill>
                          <a:effectLst/>
                          <a:latin typeface="+mn-lt"/>
                          <a:ea typeface="+mn-ea"/>
                          <a:cs typeface="+mn-cs"/>
                        </a:rPr>
                        <a:t>git ls-files</a:t>
                      </a:r>
                      <a:endParaRPr lang="th-TH" sz="1400" dirty="0">
                        <a:latin typeface="+mj-lt"/>
                      </a:endParaRPr>
                    </a:p>
                  </a:txBody>
                  <a:tcPr/>
                </a:tc>
                <a:extLst>
                  <a:ext uri="{0D108BD9-81ED-4DB2-BD59-A6C34878D82A}">
                    <a16:rowId xmlns:a16="http://schemas.microsoft.com/office/drawing/2014/main" val="610829162"/>
                  </a:ext>
                </a:extLst>
              </a:tr>
            </a:tbl>
          </a:graphicData>
        </a:graphic>
      </p:graphicFrame>
    </p:spTree>
    <p:extLst>
      <p:ext uri="{BB962C8B-B14F-4D97-AF65-F5344CB8AC3E}">
        <p14:creationId xmlns:p14="http://schemas.microsoft.com/office/powerpoint/2010/main" val="42057115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196F94-B8CF-4F75-90FF-BF36D2839356}"/>
              </a:ext>
            </a:extLst>
          </p:cNvPr>
          <p:cNvSpPr>
            <a:spLocks noGrp="1"/>
          </p:cNvSpPr>
          <p:nvPr>
            <p:ph type="title"/>
          </p:nvPr>
        </p:nvSpPr>
        <p:spPr/>
        <p:txBody>
          <a:bodyPr/>
          <a:lstStyle/>
          <a:p>
            <a:r>
              <a:rPr lang="en-US" dirty="0"/>
              <a:t>Git command (</a:t>
            </a:r>
            <a:r>
              <a:rPr lang="th-TH" dirty="0"/>
              <a:t>ต่อ)</a:t>
            </a:r>
          </a:p>
        </p:txBody>
      </p:sp>
      <p:graphicFrame>
        <p:nvGraphicFramePr>
          <p:cNvPr id="3" name="Table 3">
            <a:extLst>
              <a:ext uri="{FF2B5EF4-FFF2-40B4-BE49-F238E27FC236}">
                <a16:creationId xmlns:a16="http://schemas.microsoft.com/office/drawing/2014/main" id="{37F3EFB5-3EE2-4460-BA88-938F89F31D8F}"/>
              </a:ext>
            </a:extLst>
          </p:cNvPr>
          <p:cNvGraphicFramePr>
            <a:graphicFrameLocks noGrp="1"/>
          </p:cNvGraphicFramePr>
          <p:nvPr>
            <p:extLst>
              <p:ext uri="{D42A27DB-BD31-4B8C-83A1-F6EECF244321}">
                <p14:modId xmlns:p14="http://schemas.microsoft.com/office/powerpoint/2010/main" val="1955317600"/>
              </p:ext>
            </p:extLst>
          </p:nvPr>
        </p:nvGraphicFramePr>
        <p:xfrm>
          <a:off x="174171" y="547007"/>
          <a:ext cx="11843658" cy="5760720"/>
        </p:xfrm>
        <a:graphic>
          <a:graphicData uri="http://schemas.openxmlformats.org/drawingml/2006/table">
            <a:tbl>
              <a:tblPr firstRow="1" bandRow="1">
                <a:tableStyleId>{5C22544A-7EE6-4342-B048-85BDC9FD1C3A}</a:tableStyleId>
              </a:tblPr>
              <a:tblGrid>
                <a:gridCol w="5921829">
                  <a:extLst>
                    <a:ext uri="{9D8B030D-6E8A-4147-A177-3AD203B41FA5}">
                      <a16:colId xmlns:a16="http://schemas.microsoft.com/office/drawing/2014/main" val="172859824"/>
                    </a:ext>
                  </a:extLst>
                </a:gridCol>
                <a:gridCol w="5921829">
                  <a:extLst>
                    <a:ext uri="{9D8B030D-6E8A-4147-A177-3AD203B41FA5}">
                      <a16:colId xmlns:a16="http://schemas.microsoft.com/office/drawing/2014/main" val="2738934006"/>
                    </a:ext>
                  </a:extLst>
                </a:gridCol>
              </a:tblGrid>
              <a:tr h="293265">
                <a:tc>
                  <a:txBody>
                    <a:bodyPr/>
                    <a:lstStyle/>
                    <a:p>
                      <a:r>
                        <a:rPr lang="en-US" sz="1400" dirty="0">
                          <a:latin typeface="+mj-lt"/>
                        </a:rPr>
                        <a:t>Action</a:t>
                      </a:r>
                      <a:endParaRPr lang="th-TH" sz="1400" dirty="0">
                        <a:latin typeface="+mj-lt"/>
                      </a:endParaRPr>
                    </a:p>
                  </a:txBody>
                  <a:tcPr/>
                </a:tc>
                <a:tc>
                  <a:txBody>
                    <a:bodyPr/>
                    <a:lstStyle/>
                    <a:p>
                      <a:r>
                        <a:rPr lang="en-US" sz="1400" dirty="0">
                          <a:latin typeface="+mj-lt"/>
                        </a:rPr>
                        <a:t>Command</a:t>
                      </a:r>
                      <a:endParaRPr lang="th-TH" sz="1400" dirty="0">
                        <a:latin typeface="+mj-lt"/>
                      </a:endParaRPr>
                    </a:p>
                  </a:txBody>
                  <a:tcPr/>
                </a:tc>
                <a:extLst>
                  <a:ext uri="{0D108BD9-81ED-4DB2-BD59-A6C34878D82A}">
                    <a16:rowId xmlns:a16="http://schemas.microsoft.com/office/drawing/2014/main" val="259395548"/>
                  </a:ext>
                </a:extLst>
              </a:tr>
              <a:tr h="506548">
                <a:tc>
                  <a:txBody>
                    <a:bodyPr/>
                    <a:lstStyle/>
                    <a:p>
                      <a:r>
                        <a:rPr lang="en-US" sz="1400" b="1" i="0" kern="1200" dirty="0">
                          <a:solidFill>
                            <a:schemeClr val="dk1"/>
                          </a:solidFill>
                          <a:effectLst/>
                          <a:latin typeface="+mn-lt"/>
                          <a:ea typeface="+mn-ea"/>
                          <a:cs typeface="+mn-cs"/>
                        </a:rPr>
                        <a:t>Git Tag</a:t>
                      </a:r>
                    </a:p>
                    <a:p>
                      <a:r>
                        <a:rPr lang="th-TH" sz="1400" b="0" i="0" kern="1200" dirty="0">
                          <a:solidFill>
                            <a:schemeClr val="dk1"/>
                          </a:solidFill>
                          <a:effectLst/>
                          <a:latin typeface="+mn-lt"/>
                          <a:ea typeface="+mn-ea"/>
                          <a:cs typeface="+mn-cs"/>
                        </a:rPr>
                        <a:t>เป็นคำสั่งที่ใช้แสดงและสร้าง </a:t>
                      </a:r>
                      <a:r>
                        <a:rPr lang="en-US" sz="1400" b="0" i="0" kern="1200" dirty="0">
                          <a:solidFill>
                            <a:schemeClr val="dk1"/>
                          </a:solidFill>
                          <a:effectLst/>
                          <a:latin typeface="+mn-lt"/>
                          <a:ea typeface="+mn-ea"/>
                          <a:cs typeface="+mn-cs"/>
                        </a:rPr>
                        <a:t>Tag </a:t>
                      </a:r>
                      <a:r>
                        <a:rPr lang="th-TH" sz="1400" b="0" i="0" kern="1200" dirty="0">
                          <a:solidFill>
                            <a:schemeClr val="dk1"/>
                          </a:solidFill>
                          <a:effectLst/>
                          <a:latin typeface="+mn-lt"/>
                          <a:ea typeface="+mn-ea"/>
                          <a:cs typeface="+mn-cs"/>
                        </a:rPr>
                        <a:t>ขึ้นที่จุด </a:t>
                      </a:r>
                      <a:r>
                        <a:rPr lang="en-US" sz="1400" b="0" i="0" kern="1200" dirty="0">
                          <a:solidFill>
                            <a:schemeClr val="dk1"/>
                          </a:solidFill>
                          <a:effectLst/>
                          <a:latin typeface="+mn-lt"/>
                          <a:ea typeface="+mn-ea"/>
                          <a:cs typeface="+mn-cs"/>
                        </a:rPr>
                        <a:t>commit </a:t>
                      </a:r>
                      <a:r>
                        <a:rPr lang="th-TH" sz="1400" b="0" i="0" kern="1200" dirty="0">
                          <a:solidFill>
                            <a:schemeClr val="dk1"/>
                          </a:solidFill>
                          <a:effectLst/>
                          <a:latin typeface="+mn-lt"/>
                          <a:ea typeface="+mn-ea"/>
                          <a:cs typeface="+mn-cs"/>
                        </a:rPr>
                        <a:t>นั้น</a:t>
                      </a:r>
                    </a:p>
                    <a:p>
                      <a:endParaRPr lang="th-TH" sz="1400" dirty="0">
                        <a:latin typeface="+mj-lt"/>
                      </a:endParaRPr>
                    </a:p>
                  </a:txBody>
                  <a:tcPr/>
                </a:tc>
                <a:tc>
                  <a:txBody>
                    <a:bodyPr/>
                    <a:lstStyle/>
                    <a:p>
                      <a:r>
                        <a:rPr lang="en-US" sz="1400" b="0" i="0" kern="1200" dirty="0">
                          <a:solidFill>
                            <a:schemeClr val="dk1"/>
                          </a:solidFill>
                          <a:effectLst/>
                          <a:latin typeface="+mn-lt"/>
                          <a:ea typeface="+mn-ea"/>
                          <a:cs typeface="+mn-cs"/>
                        </a:rPr>
                        <a:t>$git tag #</a:t>
                      </a:r>
                      <a:r>
                        <a:rPr lang="th-TH" sz="1400" b="0" i="0" kern="1200" dirty="0">
                          <a:solidFill>
                            <a:schemeClr val="dk1"/>
                          </a:solidFill>
                          <a:effectLst/>
                          <a:latin typeface="+mn-lt"/>
                          <a:ea typeface="+mn-ea"/>
                          <a:cs typeface="+mn-cs"/>
                        </a:rPr>
                        <a:t>แสดงแท็กทั้งหมด</a:t>
                      </a:r>
                      <a:br>
                        <a:rPr lang="th-TH" sz="1400" b="0" i="0" kern="1200" dirty="0">
                          <a:solidFill>
                            <a:schemeClr val="dk1"/>
                          </a:solidFill>
                          <a:effectLst/>
                          <a:latin typeface="+mn-lt"/>
                          <a:ea typeface="+mn-ea"/>
                          <a:cs typeface="+mn-cs"/>
                        </a:rPr>
                      </a:br>
                      <a:r>
                        <a:rPr lang="th-TH" sz="1400" b="0" i="0" kern="1200" dirty="0">
                          <a:solidFill>
                            <a:schemeClr val="dk1"/>
                          </a:solidFill>
                          <a:effectLst/>
                          <a:latin typeface="+mn-lt"/>
                          <a:ea typeface="+mn-ea"/>
                          <a:cs typeface="+mn-cs"/>
                        </a:rPr>
                        <a:t>$</a:t>
                      </a:r>
                      <a:r>
                        <a:rPr lang="en-US" sz="1400" b="0" i="0" kern="1200" dirty="0">
                          <a:solidFill>
                            <a:schemeClr val="dk1"/>
                          </a:solidFill>
                          <a:effectLst/>
                          <a:latin typeface="+mn-lt"/>
                          <a:ea typeface="+mn-ea"/>
                          <a:cs typeface="+mn-cs"/>
                        </a:rPr>
                        <a:t>git tag -n99 #</a:t>
                      </a:r>
                      <a:r>
                        <a:rPr lang="th-TH" sz="1400" b="0" i="0" kern="1200" dirty="0">
                          <a:solidFill>
                            <a:schemeClr val="dk1"/>
                          </a:solidFill>
                          <a:effectLst/>
                          <a:latin typeface="+mn-lt"/>
                          <a:ea typeface="+mn-ea"/>
                          <a:cs typeface="+mn-cs"/>
                        </a:rPr>
                        <a:t>แสดงแท็กทั้งหมดพร้อมข้อความ$</a:t>
                      </a:r>
                      <a:r>
                        <a:rPr lang="en-US" sz="1400" b="0" i="0" kern="1200" dirty="0">
                          <a:solidFill>
                            <a:schemeClr val="dk1"/>
                          </a:solidFill>
                          <a:effectLst/>
                          <a:latin typeface="+mn-lt"/>
                          <a:ea typeface="+mn-ea"/>
                          <a:cs typeface="+mn-cs"/>
                        </a:rPr>
                        <a:t>git tag v1.0.0 #</a:t>
                      </a:r>
                      <a:r>
                        <a:rPr lang="th-TH" sz="1400" b="0" i="0" kern="1200" dirty="0">
                          <a:solidFill>
                            <a:schemeClr val="dk1"/>
                          </a:solidFill>
                          <a:effectLst/>
                          <a:latin typeface="+mn-lt"/>
                          <a:ea typeface="+mn-ea"/>
                          <a:cs typeface="+mn-cs"/>
                        </a:rPr>
                        <a:t>สร้างแท็กชื่อ </a:t>
                      </a:r>
                      <a:r>
                        <a:rPr lang="en-US" sz="1400" b="0" i="0" kern="1200" dirty="0">
                          <a:solidFill>
                            <a:schemeClr val="dk1"/>
                          </a:solidFill>
                          <a:effectLst/>
                          <a:latin typeface="+mn-lt"/>
                          <a:ea typeface="+mn-ea"/>
                          <a:cs typeface="+mn-cs"/>
                        </a:rPr>
                        <a:t>v1.0.0</a:t>
                      </a:r>
                      <a:br>
                        <a:rPr lang="en-US" sz="1400" b="0" i="0" kern="1200" dirty="0">
                          <a:solidFill>
                            <a:schemeClr val="dk1"/>
                          </a:solidFill>
                          <a:effectLst/>
                          <a:latin typeface="+mn-lt"/>
                          <a:ea typeface="+mn-ea"/>
                          <a:cs typeface="+mn-cs"/>
                        </a:rPr>
                      </a:br>
                      <a:r>
                        <a:rPr lang="en-US" sz="1400" b="0" i="0" kern="1200" dirty="0">
                          <a:solidFill>
                            <a:schemeClr val="dk1"/>
                          </a:solidFill>
                          <a:effectLst/>
                          <a:latin typeface="+mn-lt"/>
                          <a:ea typeface="+mn-ea"/>
                          <a:cs typeface="+mn-cs"/>
                        </a:rPr>
                        <a:t>$git tag v1.0.1 -m "Tag Message" #</a:t>
                      </a:r>
                      <a:r>
                        <a:rPr lang="th-TH" sz="1400" b="0" i="0" kern="1200" dirty="0">
                          <a:solidFill>
                            <a:schemeClr val="dk1"/>
                          </a:solidFill>
                          <a:effectLst/>
                          <a:latin typeface="+mn-lt"/>
                          <a:ea typeface="+mn-ea"/>
                          <a:cs typeface="+mn-cs"/>
                        </a:rPr>
                        <a:t>สร้างแท็กชื่อ </a:t>
                      </a:r>
                      <a:r>
                        <a:rPr lang="en-US" sz="1400" b="0" i="0" kern="1200" dirty="0">
                          <a:solidFill>
                            <a:schemeClr val="dk1"/>
                          </a:solidFill>
                          <a:effectLst/>
                          <a:latin typeface="+mn-lt"/>
                          <a:ea typeface="+mn-ea"/>
                          <a:cs typeface="+mn-cs"/>
                        </a:rPr>
                        <a:t>v1.0.0 </a:t>
                      </a:r>
                      <a:r>
                        <a:rPr lang="th-TH" sz="1400" b="0" i="0" kern="1200" dirty="0">
                          <a:solidFill>
                            <a:schemeClr val="dk1"/>
                          </a:solidFill>
                          <a:effectLst/>
                          <a:latin typeface="+mn-lt"/>
                          <a:ea typeface="+mn-ea"/>
                          <a:cs typeface="+mn-cs"/>
                        </a:rPr>
                        <a:t>พร้อมระบุข้อความ$</a:t>
                      </a:r>
                      <a:r>
                        <a:rPr lang="en-US" sz="1400" b="0" i="0" kern="1200" dirty="0">
                          <a:solidFill>
                            <a:schemeClr val="dk1"/>
                          </a:solidFill>
                          <a:effectLst/>
                          <a:latin typeface="+mn-lt"/>
                          <a:ea typeface="+mn-ea"/>
                          <a:cs typeface="+mn-cs"/>
                        </a:rPr>
                        <a:t>git tag --delete v1.0.0 #</a:t>
                      </a:r>
                      <a:r>
                        <a:rPr lang="th-TH" sz="1400" b="0" i="0" kern="1200" dirty="0">
                          <a:solidFill>
                            <a:schemeClr val="dk1"/>
                          </a:solidFill>
                          <a:effectLst/>
                          <a:latin typeface="+mn-lt"/>
                          <a:ea typeface="+mn-ea"/>
                          <a:cs typeface="+mn-cs"/>
                        </a:rPr>
                        <a:t>ลบแท็กชื่อ </a:t>
                      </a:r>
                      <a:r>
                        <a:rPr lang="en-US" sz="1400" b="0" i="0" kern="1200" dirty="0">
                          <a:solidFill>
                            <a:schemeClr val="dk1"/>
                          </a:solidFill>
                          <a:effectLst/>
                          <a:latin typeface="+mn-lt"/>
                          <a:ea typeface="+mn-ea"/>
                          <a:cs typeface="+mn-cs"/>
                        </a:rPr>
                        <a:t>v1.0.0$git push origin &lt;tag name&gt; #</a:t>
                      </a:r>
                      <a:r>
                        <a:rPr lang="th-TH" sz="1400" b="0" i="0" kern="1200" dirty="0">
                          <a:solidFill>
                            <a:schemeClr val="dk1"/>
                          </a:solidFill>
                          <a:effectLst/>
                          <a:latin typeface="+mn-lt"/>
                          <a:ea typeface="+mn-ea"/>
                          <a:cs typeface="+mn-cs"/>
                        </a:rPr>
                        <a:t>ส่งแท็กขึ้นไปที่ </a:t>
                      </a:r>
                      <a:r>
                        <a:rPr lang="en-US" sz="1400" b="0" i="0" kern="1200" dirty="0">
                          <a:solidFill>
                            <a:schemeClr val="dk1"/>
                          </a:solidFill>
                          <a:effectLst/>
                          <a:latin typeface="+mn-lt"/>
                          <a:ea typeface="+mn-ea"/>
                          <a:cs typeface="+mn-cs"/>
                        </a:rPr>
                        <a:t>Remote Repository </a:t>
                      </a:r>
                      <a:br>
                        <a:rPr lang="en-US" sz="1400" b="0" i="0" kern="1200" dirty="0">
                          <a:solidFill>
                            <a:schemeClr val="dk1"/>
                          </a:solidFill>
                          <a:effectLst/>
                          <a:latin typeface="+mn-lt"/>
                          <a:ea typeface="+mn-ea"/>
                          <a:cs typeface="+mn-cs"/>
                        </a:rPr>
                      </a:br>
                      <a:r>
                        <a:rPr lang="en-US" sz="1400" b="0" i="0" kern="1200" dirty="0">
                          <a:solidFill>
                            <a:schemeClr val="dk1"/>
                          </a:solidFill>
                          <a:effectLst/>
                          <a:latin typeface="+mn-lt"/>
                          <a:ea typeface="+mn-ea"/>
                          <a:cs typeface="+mn-cs"/>
                        </a:rPr>
                        <a:t>$git push origin --tags #</a:t>
                      </a:r>
                      <a:r>
                        <a:rPr lang="th-TH" sz="1400" b="0" i="0" kern="1200" dirty="0">
                          <a:solidFill>
                            <a:schemeClr val="dk1"/>
                          </a:solidFill>
                          <a:effectLst/>
                          <a:latin typeface="+mn-lt"/>
                          <a:ea typeface="+mn-ea"/>
                          <a:cs typeface="+mn-cs"/>
                        </a:rPr>
                        <a:t>ส่งแท็กทั้งหมดขึ้นไปที่ </a:t>
                      </a:r>
                      <a:r>
                        <a:rPr lang="en-US" sz="1400" b="0" i="0" kern="1200" dirty="0">
                          <a:solidFill>
                            <a:schemeClr val="dk1"/>
                          </a:solidFill>
                          <a:effectLst/>
                          <a:latin typeface="+mn-lt"/>
                          <a:ea typeface="+mn-ea"/>
                          <a:cs typeface="+mn-cs"/>
                        </a:rPr>
                        <a:t>Remote </a:t>
                      </a:r>
                      <a:r>
                        <a:rPr lang="en-US" sz="1400" b="0" i="0" kern="1200" dirty="0" err="1">
                          <a:solidFill>
                            <a:schemeClr val="dk1"/>
                          </a:solidFill>
                          <a:effectLst/>
                          <a:latin typeface="+mn-lt"/>
                          <a:ea typeface="+mn-ea"/>
                          <a:cs typeface="+mn-cs"/>
                        </a:rPr>
                        <a:t>Repository$git</a:t>
                      </a:r>
                      <a:r>
                        <a:rPr lang="en-US" sz="1400" b="0" i="0" kern="1200" dirty="0">
                          <a:solidFill>
                            <a:schemeClr val="dk1"/>
                          </a:solidFill>
                          <a:effectLst/>
                          <a:latin typeface="+mn-lt"/>
                          <a:ea typeface="+mn-ea"/>
                          <a:cs typeface="+mn-cs"/>
                        </a:rPr>
                        <a:t> push --delete origin &lt;tag name&gt; #</a:t>
                      </a:r>
                      <a:r>
                        <a:rPr lang="th-TH" sz="1400" b="0" i="0" kern="1200" dirty="0">
                          <a:solidFill>
                            <a:schemeClr val="dk1"/>
                          </a:solidFill>
                          <a:effectLst/>
                          <a:latin typeface="+mn-lt"/>
                          <a:ea typeface="+mn-ea"/>
                          <a:cs typeface="+mn-cs"/>
                        </a:rPr>
                        <a:t>ลบแท็กที่ </a:t>
                      </a:r>
                      <a:r>
                        <a:rPr lang="en-US" sz="1400" b="0" i="0" kern="1200" dirty="0">
                          <a:solidFill>
                            <a:schemeClr val="dk1"/>
                          </a:solidFill>
                          <a:effectLst/>
                          <a:latin typeface="+mn-lt"/>
                          <a:ea typeface="+mn-ea"/>
                          <a:cs typeface="+mn-cs"/>
                        </a:rPr>
                        <a:t>Remote Repository</a:t>
                      </a:r>
                      <a:endParaRPr lang="th-TH" sz="1400" dirty="0">
                        <a:latin typeface="+mj-lt"/>
                      </a:endParaRPr>
                    </a:p>
                  </a:txBody>
                  <a:tcPr/>
                </a:tc>
                <a:extLst>
                  <a:ext uri="{0D108BD9-81ED-4DB2-BD59-A6C34878D82A}">
                    <a16:rowId xmlns:a16="http://schemas.microsoft.com/office/drawing/2014/main" val="1419213387"/>
                  </a:ext>
                </a:extLst>
              </a:tr>
              <a:tr h="293265">
                <a:tc>
                  <a:txBody>
                    <a:bodyPr/>
                    <a:lstStyle/>
                    <a:p>
                      <a:r>
                        <a:rPr lang="en-US" sz="1400" b="1" i="0" kern="1200" dirty="0">
                          <a:solidFill>
                            <a:schemeClr val="dk1"/>
                          </a:solidFill>
                          <a:effectLst/>
                          <a:latin typeface="+mn-lt"/>
                          <a:ea typeface="+mn-ea"/>
                          <a:cs typeface="+mn-cs"/>
                        </a:rPr>
                        <a:t>Git Clean</a:t>
                      </a:r>
                    </a:p>
                    <a:p>
                      <a:r>
                        <a:rPr lang="th-TH" sz="1400" b="0" i="0" kern="1200" dirty="0">
                          <a:solidFill>
                            <a:schemeClr val="dk1"/>
                          </a:solidFill>
                          <a:effectLst/>
                          <a:latin typeface="+mn-lt"/>
                          <a:ea typeface="+mn-ea"/>
                          <a:cs typeface="+mn-cs"/>
                        </a:rPr>
                        <a:t>เป็นคำสั่งที่ใช้แสดงและลบ </a:t>
                      </a:r>
                      <a:r>
                        <a:rPr lang="en-US" sz="1400" b="0" i="0" kern="1200" dirty="0">
                          <a:solidFill>
                            <a:schemeClr val="dk1"/>
                          </a:solidFill>
                          <a:effectLst/>
                          <a:latin typeface="+mn-lt"/>
                          <a:ea typeface="+mn-ea"/>
                          <a:cs typeface="+mn-cs"/>
                        </a:rPr>
                        <a:t>Source Code </a:t>
                      </a:r>
                      <a:r>
                        <a:rPr lang="th-TH" sz="1400" b="0" i="0" kern="1200" dirty="0">
                          <a:solidFill>
                            <a:schemeClr val="dk1"/>
                          </a:solidFill>
                          <a:effectLst/>
                          <a:latin typeface="+mn-lt"/>
                          <a:ea typeface="+mn-ea"/>
                          <a:cs typeface="+mn-cs"/>
                        </a:rPr>
                        <a:t>ที่อยู่ในสถานะ </a:t>
                      </a:r>
                      <a:r>
                        <a:rPr lang="en-US" sz="1400" b="0" i="0" kern="1200" dirty="0">
                          <a:solidFill>
                            <a:schemeClr val="dk1"/>
                          </a:solidFill>
                          <a:effectLst/>
                          <a:latin typeface="+mn-lt"/>
                          <a:ea typeface="+mn-ea"/>
                          <a:cs typeface="+mn-cs"/>
                        </a:rPr>
                        <a:t>Untracked </a:t>
                      </a:r>
                      <a:r>
                        <a:rPr lang="th-TH" sz="1400" b="0" i="0" kern="1200" dirty="0">
                          <a:solidFill>
                            <a:schemeClr val="dk1"/>
                          </a:solidFill>
                          <a:effectLst/>
                          <a:latin typeface="+mn-lt"/>
                          <a:ea typeface="+mn-ea"/>
                          <a:cs typeface="+mn-cs"/>
                        </a:rPr>
                        <a:t>ออกจาก </a:t>
                      </a:r>
                      <a:r>
                        <a:rPr lang="en-US" sz="1400" b="0" i="0" kern="1200" dirty="0">
                          <a:solidFill>
                            <a:schemeClr val="dk1"/>
                          </a:solidFill>
                          <a:effectLst/>
                          <a:latin typeface="+mn-lt"/>
                          <a:ea typeface="+mn-ea"/>
                          <a:cs typeface="+mn-cs"/>
                        </a:rPr>
                        <a:t>Working Directory</a:t>
                      </a:r>
                    </a:p>
                    <a:p>
                      <a:endParaRPr lang="th-TH" sz="1400" dirty="0">
                        <a:latin typeface="+mj-lt"/>
                      </a:endParaRPr>
                    </a:p>
                  </a:txBody>
                  <a:tcPr/>
                </a:tc>
                <a:tc>
                  <a:txBody>
                    <a:bodyPr/>
                    <a:lstStyle/>
                    <a:p>
                      <a:r>
                        <a:rPr lang="en-US" sz="1400" b="0" i="0" kern="1200" dirty="0">
                          <a:solidFill>
                            <a:schemeClr val="dk1"/>
                          </a:solidFill>
                          <a:effectLst/>
                          <a:latin typeface="+mn-lt"/>
                          <a:ea typeface="+mn-ea"/>
                          <a:cs typeface="+mn-cs"/>
                        </a:rPr>
                        <a:t>$git clean -n #</a:t>
                      </a:r>
                      <a:r>
                        <a:rPr lang="th-TH" sz="1400" b="0" i="0" kern="1200" dirty="0">
                          <a:solidFill>
                            <a:schemeClr val="dk1"/>
                          </a:solidFill>
                          <a:effectLst/>
                          <a:latin typeface="+mn-lt"/>
                          <a:ea typeface="+mn-ea"/>
                          <a:cs typeface="+mn-cs"/>
                        </a:rPr>
                        <a:t>แสดง </a:t>
                      </a:r>
                      <a:r>
                        <a:rPr lang="en-US" sz="1400" b="0" i="0" kern="1200" dirty="0">
                          <a:solidFill>
                            <a:schemeClr val="dk1"/>
                          </a:solidFill>
                          <a:effectLst/>
                          <a:latin typeface="+mn-lt"/>
                          <a:ea typeface="+mn-ea"/>
                          <a:cs typeface="+mn-cs"/>
                        </a:rPr>
                        <a:t>Source Code </a:t>
                      </a:r>
                      <a:r>
                        <a:rPr lang="th-TH" sz="1400" b="0" i="0" kern="1200" dirty="0">
                          <a:solidFill>
                            <a:schemeClr val="dk1"/>
                          </a:solidFill>
                          <a:effectLst/>
                          <a:latin typeface="+mn-lt"/>
                          <a:ea typeface="+mn-ea"/>
                          <a:cs typeface="+mn-cs"/>
                        </a:rPr>
                        <a:t>ที่อยู่ในสถานะ </a:t>
                      </a:r>
                      <a:r>
                        <a:rPr lang="en-US" sz="1400" b="0" i="0" kern="1200" dirty="0">
                          <a:solidFill>
                            <a:schemeClr val="dk1"/>
                          </a:solidFill>
                          <a:effectLst/>
                          <a:latin typeface="+mn-lt"/>
                          <a:ea typeface="+mn-ea"/>
                          <a:cs typeface="+mn-cs"/>
                        </a:rPr>
                        <a:t>Untracked</a:t>
                      </a:r>
                      <a:br>
                        <a:rPr lang="en-US" sz="1400" dirty="0"/>
                      </a:br>
                      <a:r>
                        <a:rPr lang="en-US" sz="1400" b="0" i="0" kern="1200" dirty="0">
                          <a:solidFill>
                            <a:schemeClr val="dk1"/>
                          </a:solidFill>
                          <a:effectLst/>
                          <a:latin typeface="+mn-lt"/>
                          <a:ea typeface="+mn-ea"/>
                          <a:cs typeface="+mn-cs"/>
                        </a:rPr>
                        <a:t>$git clean -</a:t>
                      </a:r>
                      <a:r>
                        <a:rPr lang="en-US" sz="1400" b="0" i="0" kern="1200" dirty="0" err="1">
                          <a:solidFill>
                            <a:schemeClr val="dk1"/>
                          </a:solidFill>
                          <a:effectLst/>
                          <a:latin typeface="+mn-lt"/>
                          <a:ea typeface="+mn-ea"/>
                          <a:cs typeface="+mn-cs"/>
                        </a:rPr>
                        <a:t>df</a:t>
                      </a:r>
                      <a:r>
                        <a:rPr lang="en-US" sz="1400" b="0" i="0" kern="1200" dirty="0">
                          <a:solidFill>
                            <a:schemeClr val="dk1"/>
                          </a:solidFill>
                          <a:effectLst/>
                          <a:latin typeface="+mn-lt"/>
                          <a:ea typeface="+mn-ea"/>
                          <a:cs typeface="+mn-cs"/>
                        </a:rPr>
                        <a:t> #</a:t>
                      </a:r>
                      <a:r>
                        <a:rPr lang="th-TH" sz="1400" b="0" i="0" kern="1200" dirty="0">
                          <a:solidFill>
                            <a:schemeClr val="dk1"/>
                          </a:solidFill>
                          <a:effectLst/>
                          <a:latin typeface="+mn-lt"/>
                          <a:ea typeface="+mn-ea"/>
                          <a:cs typeface="+mn-cs"/>
                        </a:rPr>
                        <a:t>ลบ </a:t>
                      </a:r>
                      <a:r>
                        <a:rPr lang="en-US" sz="1400" b="0" i="0" kern="1200" dirty="0">
                          <a:solidFill>
                            <a:schemeClr val="dk1"/>
                          </a:solidFill>
                          <a:effectLst/>
                          <a:latin typeface="+mn-lt"/>
                          <a:ea typeface="+mn-ea"/>
                          <a:cs typeface="+mn-cs"/>
                        </a:rPr>
                        <a:t>Source Code </a:t>
                      </a:r>
                      <a:r>
                        <a:rPr lang="th-TH" sz="1400" b="0" i="0" kern="1200" dirty="0">
                          <a:solidFill>
                            <a:schemeClr val="dk1"/>
                          </a:solidFill>
                          <a:effectLst/>
                          <a:latin typeface="+mn-lt"/>
                          <a:ea typeface="+mn-ea"/>
                          <a:cs typeface="+mn-cs"/>
                        </a:rPr>
                        <a:t>ที่อยู่ในสถานะ </a:t>
                      </a:r>
                      <a:r>
                        <a:rPr lang="en-US" sz="1400" b="0" i="0" kern="1200" dirty="0">
                          <a:solidFill>
                            <a:schemeClr val="dk1"/>
                          </a:solidFill>
                          <a:effectLst/>
                          <a:latin typeface="+mn-lt"/>
                          <a:ea typeface="+mn-ea"/>
                          <a:cs typeface="+mn-cs"/>
                        </a:rPr>
                        <a:t>Untracked</a:t>
                      </a:r>
                      <a:endParaRPr lang="th-TH" sz="1400" dirty="0">
                        <a:latin typeface="+mj-lt"/>
                      </a:endParaRPr>
                    </a:p>
                  </a:txBody>
                  <a:tcPr/>
                </a:tc>
                <a:extLst>
                  <a:ext uri="{0D108BD9-81ED-4DB2-BD59-A6C34878D82A}">
                    <a16:rowId xmlns:a16="http://schemas.microsoft.com/office/drawing/2014/main" val="478702303"/>
                  </a:ext>
                </a:extLst>
              </a:tr>
              <a:tr h="293265">
                <a:tc>
                  <a:txBody>
                    <a:bodyPr/>
                    <a:lstStyle/>
                    <a:p>
                      <a:r>
                        <a:rPr lang="en-US" sz="1400" b="1" i="0" kern="1200" dirty="0">
                          <a:solidFill>
                            <a:schemeClr val="dk1"/>
                          </a:solidFill>
                          <a:effectLst/>
                          <a:latin typeface="+mn-lt"/>
                          <a:ea typeface="+mn-ea"/>
                          <a:cs typeface="+mn-cs"/>
                        </a:rPr>
                        <a:t>Git Diff</a:t>
                      </a:r>
                    </a:p>
                    <a:p>
                      <a:r>
                        <a:rPr lang="th-TH" sz="1400" b="0" i="0" kern="1200" dirty="0">
                          <a:solidFill>
                            <a:schemeClr val="dk1"/>
                          </a:solidFill>
                          <a:effectLst/>
                          <a:latin typeface="+mn-lt"/>
                          <a:ea typeface="+mn-ea"/>
                          <a:cs typeface="+mn-cs"/>
                        </a:rPr>
                        <a:t>เป็นคำสั่งที่ใช้แสดงความเปลี่ยนแปลงระหว่าง </a:t>
                      </a:r>
                      <a:r>
                        <a:rPr lang="en-US" sz="1400" b="0" i="0" kern="1200" dirty="0">
                          <a:solidFill>
                            <a:schemeClr val="dk1"/>
                          </a:solidFill>
                          <a:effectLst/>
                          <a:latin typeface="+mn-lt"/>
                          <a:ea typeface="+mn-ea"/>
                          <a:cs typeface="+mn-cs"/>
                        </a:rPr>
                        <a:t>Working Directory </a:t>
                      </a:r>
                      <a:r>
                        <a:rPr lang="th-TH" sz="1400" b="0" i="0" kern="1200" dirty="0">
                          <a:solidFill>
                            <a:schemeClr val="dk1"/>
                          </a:solidFill>
                          <a:effectLst/>
                          <a:latin typeface="+mn-lt"/>
                          <a:ea typeface="+mn-ea"/>
                          <a:cs typeface="+mn-cs"/>
                        </a:rPr>
                        <a:t>ที่กำลังทำงานอยู่กับ </a:t>
                      </a:r>
                      <a:r>
                        <a:rPr lang="en-US" sz="1400" b="0" i="0" kern="1200" dirty="0">
                          <a:solidFill>
                            <a:schemeClr val="dk1"/>
                          </a:solidFill>
                          <a:effectLst/>
                          <a:latin typeface="+mn-lt"/>
                          <a:ea typeface="+mn-ea"/>
                          <a:cs typeface="+mn-cs"/>
                        </a:rPr>
                        <a:t>Branch </a:t>
                      </a:r>
                      <a:r>
                        <a:rPr lang="th-TH" sz="1400" b="0" i="0" kern="1200" dirty="0">
                          <a:solidFill>
                            <a:schemeClr val="dk1"/>
                          </a:solidFill>
                          <a:effectLst/>
                          <a:latin typeface="+mn-lt"/>
                          <a:ea typeface="+mn-ea"/>
                          <a:cs typeface="+mn-cs"/>
                        </a:rPr>
                        <a:t>หรือ </a:t>
                      </a:r>
                      <a:r>
                        <a:rPr lang="en-US" sz="1400" b="0" i="0" kern="1200" dirty="0">
                          <a:solidFill>
                            <a:schemeClr val="dk1"/>
                          </a:solidFill>
                          <a:effectLst/>
                          <a:latin typeface="+mn-lt"/>
                          <a:ea typeface="+mn-ea"/>
                          <a:cs typeface="+mn-cs"/>
                        </a:rPr>
                        <a:t>Commit Id </a:t>
                      </a:r>
                      <a:r>
                        <a:rPr lang="th-TH" sz="1400" b="0" i="0" kern="1200" dirty="0">
                          <a:solidFill>
                            <a:schemeClr val="dk1"/>
                          </a:solidFill>
                          <a:effectLst/>
                          <a:latin typeface="+mn-lt"/>
                          <a:ea typeface="+mn-ea"/>
                          <a:cs typeface="+mn-cs"/>
                        </a:rPr>
                        <a:t>ที่ระบุ</a:t>
                      </a:r>
                    </a:p>
                  </a:txBody>
                  <a:tcPr/>
                </a:tc>
                <a:tc>
                  <a:txBody>
                    <a:bodyPr/>
                    <a:lstStyle/>
                    <a:p>
                      <a:r>
                        <a:rPr lang="fr-FR" sz="1400" b="0" i="0" kern="1200" dirty="0">
                          <a:solidFill>
                            <a:schemeClr val="dk1"/>
                          </a:solidFill>
                          <a:effectLst/>
                          <a:latin typeface="+mn-lt"/>
                          <a:ea typeface="+mn-ea"/>
                          <a:cs typeface="+mn-cs"/>
                        </a:rPr>
                        <a:t>$git diff 82de188</a:t>
                      </a:r>
                      <a:br>
                        <a:rPr lang="fr-FR" sz="1400" dirty="0"/>
                      </a:br>
                      <a:r>
                        <a:rPr lang="fr-FR" sz="1400" b="0" i="0" kern="1200" dirty="0">
                          <a:solidFill>
                            <a:schemeClr val="dk1"/>
                          </a:solidFill>
                          <a:effectLst/>
                          <a:latin typeface="+mn-lt"/>
                          <a:ea typeface="+mn-ea"/>
                          <a:cs typeface="+mn-cs"/>
                        </a:rPr>
                        <a:t>$git diff </a:t>
                      </a:r>
                      <a:r>
                        <a:rPr lang="fr-FR" sz="1400" b="0" i="0" kern="1200" dirty="0" err="1">
                          <a:solidFill>
                            <a:schemeClr val="dk1"/>
                          </a:solidFill>
                          <a:effectLst/>
                          <a:latin typeface="+mn-lt"/>
                          <a:ea typeface="+mn-ea"/>
                          <a:cs typeface="+mn-cs"/>
                        </a:rPr>
                        <a:t>develop</a:t>
                      </a:r>
                      <a:r>
                        <a:rPr lang="fr-FR" sz="1400" b="0" i="0" kern="1200" dirty="0">
                          <a:solidFill>
                            <a:schemeClr val="dk1"/>
                          </a:solidFill>
                          <a:effectLst/>
                          <a:latin typeface="+mn-lt"/>
                          <a:ea typeface="+mn-ea"/>
                          <a:cs typeface="+mn-cs"/>
                        </a:rPr>
                        <a:t> </a:t>
                      </a:r>
                      <a:endParaRPr lang="th-TH" sz="1400" dirty="0">
                        <a:latin typeface="+mj-lt"/>
                      </a:endParaRPr>
                    </a:p>
                  </a:txBody>
                  <a:tcPr/>
                </a:tc>
                <a:extLst>
                  <a:ext uri="{0D108BD9-81ED-4DB2-BD59-A6C34878D82A}">
                    <a16:rowId xmlns:a16="http://schemas.microsoft.com/office/drawing/2014/main" val="4166809451"/>
                  </a:ext>
                </a:extLst>
              </a:tr>
              <a:tr h="293265">
                <a:tc>
                  <a:txBody>
                    <a:bodyPr/>
                    <a:lstStyle/>
                    <a:p>
                      <a:r>
                        <a:rPr lang="en-US" sz="1400" b="1" i="0" kern="1200" dirty="0">
                          <a:solidFill>
                            <a:schemeClr val="dk1"/>
                          </a:solidFill>
                          <a:effectLst/>
                          <a:latin typeface="+mn-lt"/>
                          <a:ea typeface="+mn-ea"/>
                          <a:cs typeface="+mn-cs"/>
                        </a:rPr>
                        <a:t>Git Stash</a:t>
                      </a:r>
                    </a:p>
                    <a:p>
                      <a:r>
                        <a:rPr lang="th-TH" sz="1400" b="0" i="0" kern="1200" dirty="0">
                          <a:solidFill>
                            <a:schemeClr val="dk1"/>
                          </a:solidFill>
                          <a:effectLst/>
                          <a:latin typeface="+mn-lt"/>
                          <a:ea typeface="+mn-ea"/>
                          <a:cs typeface="+mn-cs"/>
                        </a:rPr>
                        <a:t>เป็นคำสั่งที่ใช้ซ่อนการเปลี่ยนแปลงใน </a:t>
                      </a:r>
                      <a:r>
                        <a:rPr lang="en-US" sz="1400" b="0" i="0" kern="1200" dirty="0">
                          <a:solidFill>
                            <a:schemeClr val="dk1"/>
                          </a:solidFill>
                          <a:effectLst/>
                          <a:latin typeface="+mn-lt"/>
                          <a:ea typeface="+mn-ea"/>
                          <a:cs typeface="+mn-cs"/>
                        </a:rPr>
                        <a:t>Working Directory </a:t>
                      </a:r>
                      <a:r>
                        <a:rPr lang="th-TH" sz="1400" b="0" i="0" kern="1200" dirty="0">
                          <a:solidFill>
                            <a:schemeClr val="dk1"/>
                          </a:solidFill>
                          <a:effectLst/>
                          <a:latin typeface="+mn-lt"/>
                          <a:ea typeface="+mn-ea"/>
                          <a:cs typeface="+mn-cs"/>
                        </a:rPr>
                        <a:t>ทำให้ </a:t>
                      </a:r>
                      <a:r>
                        <a:rPr lang="en-US" sz="1400" b="0" i="0" kern="1200" dirty="0">
                          <a:solidFill>
                            <a:schemeClr val="dk1"/>
                          </a:solidFill>
                          <a:effectLst/>
                          <a:latin typeface="+mn-lt"/>
                          <a:ea typeface="+mn-ea"/>
                          <a:cs typeface="+mn-cs"/>
                        </a:rPr>
                        <a:t>Working Directory Clean </a:t>
                      </a:r>
                      <a:r>
                        <a:rPr lang="th-TH" sz="1400" b="0" i="0" kern="1200" dirty="0">
                          <a:solidFill>
                            <a:schemeClr val="dk1"/>
                          </a:solidFill>
                          <a:effectLst/>
                          <a:latin typeface="+mn-lt"/>
                          <a:ea typeface="+mn-ea"/>
                          <a:cs typeface="+mn-cs"/>
                        </a:rPr>
                        <a:t>นิยมใช้ก่อนคำสั่ง </a:t>
                      </a:r>
                      <a:r>
                        <a:rPr lang="en-US" sz="1400" b="0" i="0" kern="1200" dirty="0">
                          <a:solidFill>
                            <a:schemeClr val="dk1"/>
                          </a:solidFill>
                          <a:effectLst/>
                          <a:latin typeface="+mn-lt"/>
                          <a:ea typeface="+mn-ea"/>
                          <a:cs typeface="+mn-cs"/>
                        </a:rPr>
                        <a:t>Git Pull</a:t>
                      </a:r>
                    </a:p>
                  </a:txBody>
                  <a:tcPr/>
                </a:tc>
                <a:tc>
                  <a:txBody>
                    <a:bodyPr/>
                    <a:lstStyle/>
                    <a:p>
                      <a:r>
                        <a:rPr lang="en-US" sz="1400" b="0" i="0" kern="1200" dirty="0">
                          <a:solidFill>
                            <a:schemeClr val="dk1"/>
                          </a:solidFill>
                          <a:effectLst/>
                          <a:latin typeface="+mn-lt"/>
                          <a:ea typeface="+mn-ea"/>
                          <a:cs typeface="+mn-cs"/>
                        </a:rPr>
                        <a:t>$git stash #</a:t>
                      </a:r>
                      <a:r>
                        <a:rPr lang="th-TH" sz="1400" b="0" i="0" kern="1200" dirty="0">
                          <a:solidFill>
                            <a:schemeClr val="dk1"/>
                          </a:solidFill>
                          <a:effectLst/>
                          <a:latin typeface="+mn-lt"/>
                          <a:ea typeface="+mn-ea"/>
                          <a:cs typeface="+mn-cs"/>
                        </a:rPr>
                        <a:t>ซ่อนการเปลี่ยนแปลงลงใน </a:t>
                      </a:r>
                      <a:r>
                        <a:rPr lang="en-US" sz="1400" b="0" i="0" kern="1200" dirty="0">
                          <a:solidFill>
                            <a:schemeClr val="dk1"/>
                          </a:solidFill>
                          <a:effectLst/>
                          <a:latin typeface="+mn-lt"/>
                          <a:ea typeface="+mn-ea"/>
                          <a:cs typeface="+mn-cs"/>
                        </a:rPr>
                        <a:t>stash </a:t>
                      </a:r>
                      <a:br>
                        <a:rPr lang="en-US" sz="1400" b="0" i="0" kern="1200" dirty="0">
                          <a:solidFill>
                            <a:schemeClr val="dk1"/>
                          </a:solidFill>
                          <a:effectLst/>
                          <a:latin typeface="+mn-lt"/>
                          <a:ea typeface="+mn-ea"/>
                          <a:cs typeface="+mn-cs"/>
                        </a:rPr>
                      </a:br>
                      <a:r>
                        <a:rPr lang="en-US" sz="1400" b="0" i="0" kern="1200" dirty="0">
                          <a:solidFill>
                            <a:schemeClr val="dk1"/>
                          </a:solidFill>
                          <a:effectLst/>
                          <a:latin typeface="+mn-lt"/>
                          <a:ea typeface="+mn-ea"/>
                          <a:cs typeface="+mn-cs"/>
                        </a:rPr>
                        <a:t>$git stash list #</a:t>
                      </a:r>
                      <a:r>
                        <a:rPr lang="th-TH" sz="1400" b="0" i="0" kern="1200" dirty="0">
                          <a:solidFill>
                            <a:schemeClr val="dk1"/>
                          </a:solidFill>
                          <a:effectLst/>
                          <a:latin typeface="+mn-lt"/>
                          <a:ea typeface="+mn-ea"/>
                          <a:cs typeface="+mn-cs"/>
                        </a:rPr>
                        <a:t>แสดงรายการการเปลี่ยนแปลงที่ซ่อนไว้</a:t>
                      </a:r>
                      <a:br>
                        <a:rPr lang="th-TH" sz="1400" b="0" i="0" kern="1200" dirty="0">
                          <a:solidFill>
                            <a:schemeClr val="dk1"/>
                          </a:solidFill>
                          <a:effectLst/>
                          <a:latin typeface="+mn-lt"/>
                          <a:ea typeface="+mn-ea"/>
                          <a:cs typeface="+mn-cs"/>
                        </a:rPr>
                      </a:br>
                      <a:r>
                        <a:rPr lang="th-TH" sz="1400" b="0" i="0" kern="1200" dirty="0">
                          <a:solidFill>
                            <a:schemeClr val="dk1"/>
                          </a:solidFill>
                          <a:effectLst/>
                          <a:latin typeface="+mn-lt"/>
                          <a:ea typeface="+mn-ea"/>
                          <a:cs typeface="+mn-cs"/>
                        </a:rPr>
                        <a:t>$</a:t>
                      </a:r>
                      <a:r>
                        <a:rPr lang="en-US" sz="1400" b="0" i="0" kern="1200" dirty="0">
                          <a:solidFill>
                            <a:schemeClr val="dk1"/>
                          </a:solidFill>
                          <a:effectLst/>
                          <a:latin typeface="+mn-lt"/>
                          <a:ea typeface="+mn-ea"/>
                          <a:cs typeface="+mn-cs"/>
                        </a:rPr>
                        <a:t>git stash show #</a:t>
                      </a:r>
                      <a:r>
                        <a:rPr lang="th-TH" sz="1400" b="0" i="0" kern="1200" dirty="0">
                          <a:solidFill>
                            <a:schemeClr val="dk1"/>
                          </a:solidFill>
                          <a:effectLst/>
                          <a:latin typeface="+mn-lt"/>
                          <a:ea typeface="+mn-ea"/>
                          <a:cs typeface="+mn-cs"/>
                        </a:rPr>
                        <a:t>แสดงการเปลี่ยนแปลงล่าสุดที่ซ่อนไว้$</a:t>
                      </a:r>
                      <a:r>
                        <a:rPr lang="en-US" sz="1400" b="0" i="0" kern="1200" dirty="0">
                          <a:solidFill>
                            <a:schemeClr val="dk1"/>
                          </a:solidFill>
                          <a:effectLst/>
                          <a:latin typeface="+mn-lt"/>
                          <a:ea typeface="+mn-ea"/>
                          <a:cs typeface="+mn-cs"/>
                        </a:rPr>
                        <a:t>git stash pop #</a:t>
                      </a:r>
                      <a:r>
                        <a:rPr lang="th-TH" sz="1400" b="0" i="0" kern="1200" dirty="0">
                          <a:solidFill>
                            <a:schemeClr val="dk1"/>
                          </a:solidFill>
                          <a:effectLst/>
                          <a:latin typeface="+mn-lt"/>
                          <a:ea typeface="+mn-ea"/>
                          <a:cs typeface="+mn-cs"/>
                        </a:rPr>
                        <a:t>ดึงการเปลี่ยนแปลงล่าสุดมาออกมา </a:t>
                      </a:r>
                      <a:r>
                        <a:rPr lang="en-US" sz="1400" b="0" i="0" kern="1200" dirty="0">
                          <a:solidFill>
                            <a:schemeClr val="dk1"/>
                          </a:solidFill>
                          <a:effectLst/>
                          <a:latin typeface="+mn-lt"/>
                          <a:ea typeface="+mn-ea"/>
                          <a:cs typeface="+mn-cs"/>
                        </a:rPr>
                        <a:t>merge </a:t>
                      </a:r>
                      <a:r>
                        <a:rPr lang="th-TH" sz="1400" b="0" i="0" kern="1200" dirty="0">
                          <a:solidFill>
                            <a:schemeClr val="dk1"/>
                          </a:solidFill>
                          <a:effectLst/>
                          <a:latin typeface="+mn-lt"/>
                          <a:ea typeface="+mn-ea"/>
                          <a:cs typeface="+mn-cs"/>
                        </a:rPr>
                        <a:t>กับ </a:t>
                      </a:r>
                      <a:r>
                        <a:rPr lang="en-US" sz="1400" b="0" i="0" kern="1200" dirty="0">
                          <a:solidFill>
                            <a:schemeClr val="dk1"/>
                          </a:solidFill>
                          <a:effectLst/>
                          <a:latin typeface="+mn-lt"/>
                          <a:ea typeface="+mn-ea"/>
                          <a:cs typeface="+mn-cs"/>
                        </a:rPr>
                        <a:t>working directory </a:t>
                      </a:r>
                      <a:endParaRPr lang="th-TH" sz="1400" dirty="0">
                        <a:latin typeface="+mj-lt"/>
                      </a:endParaRPr>
                    </a:p>
                  </a:txBody>
                  <a:tcPr/>
                </a:tc>
                <a:extLst>
                  <a:ext uri="{0D108BD9-81ED-4DB2-BD59-A6C34878D82A}">
                    <a16:rowId xmlns:a16="http://schemas.microsoft.com/office/drawing/2014/main" val="610829162"/>
                  </a:ext>
                </a:extLst>
              </a:tr>
              <a:tr h="293265">
                <a:tc>
                  <a:txBody>
                    <a:bodyPr/>
                    <a:lstStyle/>
                    <a:p>
                      <a:r>
                        <a:rPr lang="en-US" sz="1400" b="1" i="0" kern="1200" dirty="0">
                          <a:solidFill>
                            <a:schemeClr val="dk1"/>
                          </a:solidFill>
                          <a:effectLst/>
                          <a:latin typeface="+mn-lt"/>
                          <a:ea typeface="+mn-ea"/>
                          <a:cs typeface="+mn-cs"/>
                        </a:rPr>
                        <a:t>Git </a:t>
                      </a:r>
                      <a:r>
                        <a:rPr lang="en-US" sz="1400" b="1" i="0" kern="1200" dirty="0" err="1">
                          <a:solidFill>
                            <a:schemeClr val="dk1"/>
                          </a:solidFill>
                          <a:effectLst/>
                          <a:latin typeface="+mn-lt"/>
                          <a:ea typeface="+mn-ea"/>
                          <a:cs typeface="+mn-cs"/>
                        </a:rPr>
                        <a:t>Reflog</a:t>
                      </a:r>
                      <a:endParaRPr lang="en-US" sz="1400" b="1" i="0" kern="1200" dirty="0">
                        <a:solidFill>
                          <a:schemeClr val="dk1"/>
                        </a:solidFill>
                        <a:effectLst/>
                        <a:latin typeface="+mn-lt"/>
                        <a:ea typeface="+mn-ea"/>
                        <a:cs typeface="+mn-cs"/>
                      </a:endParaRPr>
                    </a:p>
                    <a:p>
                      <a:r>
                        <a:rPr lang="th-TH" sz="1400" b="0" i="0" kern="1200" dirty="0">
                          <a:solidFill>
                            <a:schemeClr val="dk1"/>
                          </a:solidFill>
                          <a:effectLst/>
                          <a:latin typeface="+mn-lt"/>
                          <a:ea typeface="+mn-ea"/>
                          <a:cs typeface="+mn-cs"/>
                        </a:rPr>
                        <a:t>เป็นคำสั่งที่ใช้แสดงและจัดการกับ </a:t>
                      </a:r>
                      <a:r>
                        <a:rPr lang="en-US" sz="1400" b="0" i="0" kern="1200" dirty="0">
                          <a:solidFill>
                            <a:schemeClr val="dk1"/>
                          </a:solidFill>
                          <a:effectLst/>
                          <a:latin typeface="+mn-lt"/>
                          <a:ea typeface="+mn-ea"/>
                          <a:cs typeface="+mn-cs"/>
                        </a:rPr>
                        <a:t>Reference Log </a:t>
                      </a:r>
                      <a:r>
                        <a:rPr lang="th-TH" sz="1400" b="0" i="0" kern="1200" dirty="0">
                          <a:solidFill>
                            <a:schemeClr val="dk1"/>
                          </a:solidFill>
                          <a:effectLst/>
                          <a:latin typeface="+mn-lt"/>
                          <a:ea typeface="+mn-ea"/>
                          <a:cs typeface="+mn-cs"/>
                        </a:rPr>
                        <a:t>ของ </a:t>
                      </a:r>
                      <a:r>
                        <a:rPr lang="en-US" sz="1400" b="0" i="0" kern="1200" dirty="0">
                          <a:solidFill>
                            <a:schemeClr val="dk1"/>
                          </a:solidFill>
                          <a:effectLst/>
                          <a:latin typeface="+mn-lt"/>
                          <a:ea typeface="+mn-ea"/>
                          <a:cs typeface="+mn-cs"/>
                        </a:rPr>
                        <a:t>Git Repository</a:t>
                      </a:r>
                    </a:p>
                    <a:p>
                      <a:r>
                        <a:rPr lang="th-TH" sz="1400" b="0" i="0" kern="1200" dirty="0">
                          <a:solidFill>
                            <a:schemeClr val="dk1"/>
                          </a:solidFill>
                          <a:effectLst/>
                          <a:latin typeface="+mn-lt"/>
                          <a:ea typeface="+mn-ea"/>
                          <a:cs typeface="+mn-cs"/>
                        </a:rPr>
                        <a:t>ขอยกตัวอย่างการใช้งาน ผม(พลาด)ใช้คำสั่ง </a:t>
                      </a:r>
                      <a:r>
                        <a:rPr lang="en-US" sz="1400" b="0" i="0" kern="1200" dirty="0">
                          <a:solidFill>
                            <a:schemeClr val="dk1"/>
                          </a:solidFill>
                          <a:effectLst/>
                          <a:latin typeface="+mn-lt"/>
                          <a:ea typeface="+mn-ea"/>
                          <a:cs typeface="+mn-cs"/>
                        </a:rPr>
                        <a:t>Git Reset -hard </a:t>
                      </a:r>
                      <a:r>
                        <a:rPr lang="th-TH" sz="1400" b="0" i="0" kern="1200" dirty="0">
                          <a:solidFill>
                            <a:schemeClr val="dk1"/>
                          </a:solidFill>
                          <a:effectLst/>
                          <a:latin typeface="+mn-lt"/>
                          <a:ea typeface="+mn-ea"/>
                          <a:cs typeface="+mn-cs"/>
                        </a:rPr>
                        <a:t>ย้อนกลับไป 3 </a:t>
                      </a:r>
                      <a:r>
                        <a:rPr lang="en-US" sz="1400" b="0" i="0" kern="1200" dirty="0">
                          <a:solidFill>
                            <a:schemeClr val="dk1"/>
                          </a:solidFill>
                          <a:effectLst/>
                          <a:latin typeface="+mn-lt"/>
                          <a:ea typeface="+mn-ea"/>
                          <a:cs typeface="+mn-cs"/>
                        </a:rPr>
                        <a:t>commit </a:t>
                      </a:r>
                      <a:r>
                        <a:rPr lang="th-TH" sz="1400" b="0" i="0" kern="1200" dirty="0">
                          <a:solidFill>
                            <a:schemeClr val="dk1"/>
                          </a:solidFill>
                          <a:effectLst/>
                          <a:latin typeface="+mn-lt"/>
                          <a:ea typeface="+mn-ea"/>
                          <a:cs typeface="+mn-cs"/>
                        </a:rPr>
                        <a:t>ก่อนหน้า ทำให้ประวัติของ </a:t>
                      </a:r>
                      <a:r>
                        <a:rPr lang="en-US" sz="1400" b="0" i="0" kern="1200" dirty="0">
                          <a:solidFill>
                            <a:schemeClr val="dk1"/>
                          </a:solidFill>
                          <a:effectLst/>
                          <a:latin typeface="+mn-lt"/>
                          <a:ea typeface="+mn-ea"/>
                          <a:cs typeface="+mn-cs"/>
                        </a:rPr>
                        <a:t>Commit </a:t>
                      </a:r>
                      <a:r>
                        <a:rPr lang="th-TH" sz="1400" b="0" i="0" kern="1200" dirty="0">
                          <a:solidFill>
                            <a:schemeClr val="dk1"/>
                          </a:solidFill>
                          <a:effectLst/>
                          <a:latin typeface="+mn-lt"/>
                          <a:ea typeface="+mn-ea"/>
                          <a:cs typeface="+mn-cs"/>
                        </a:rPr>
                        <a:t>ทั้ง 3 ก่อนหน้าที่จะย้อนมา หายไป ใช้คำสั่งตามด้านล่านนี้</a:t>
                      </a:r>
                    </a:p>
                    <a:p>
                      <a:endParaRPr lang="en-US" sz="1400" b="0" i="0" kern="1200" dirty="0">
                        <a:solidFill>
                          <a:schemeClr val="dk1"/>
                        </a:solidFill>
                        <a:effectLst/>
                        <a:latin typeface="+mn-lt"/>
                        <a:ea typeface="+mn-ea"/>
                        <a:cs typeface="+mn-cs"/>
                      </a:endParaRPr>
                    </a:p>
                  </a:txBody>
                  <a:tcPr/>
                </a:tc>
                <a:tc>
                  <a:txBody>
                    <a:bodyPr/>
                    <a:lstStyle/>
                    <a:p>
                      <a:r>
                        <a:rPr lang="th-TH" sz="1400" b="0" i="0" kern="1200" dirty="0">
                          <a:solidFill>
                            <a:schemeClr val="dk1"/>
                          </a:solidFill>
                          <a:effectLst/>
                          <a:latin typeface="+mn-lt"/>
                          <a:ea typeface="+mn-ea"/>
                          <a:cs typeface="+mn-cs"/>
                        </a:rPr>
                        <a:t>#แสดง </a:t>
                      </a:r>
                      <a:r>
                        <a:rPr lang="en-US" sz="1400" b="0" i="0" kern="1200" dirty="0">
                          <a:solidFill>
                            <a:schemeClr val="dk1"/>
                          </a:solidFill>
                          <a:effectLst/>
                          <a:latin typeface="+mn-lt"/>
                          <a:ea typeface="+mn-ea"/>
                          <a:cs typeface="+mn-cs"/>
                        </a:rPr>
                        <a:t>Reference Log </a:t>
                      </a:r>
                      <a:r>
                        <a:rPr lang="th-TH" sz="1400" b="0" i="0" kern="1200" dirty="0">
                          <a:solidFill>
                            <a:schemeClr val="dk1"/>
                          </a:solidFill>
                          <a:effectLst/>
                          <a:latin typeface="+mn-lt"/>
                          <a:ea typeface="+mn-ea"/>
                          <a:cs typeface="+mn-cs"/>
                        </a:rPr>
                        <a:t>ของ </a:t>
                      </a:r>
                      <a:r>
                        <a:rPr lang="en-US" sz="1400" b="0" i="0" kern="1200" dirty="0">
                          <a:solidFill>
                            <a:schemeClr val="dk1"/>
                          </a:solidFill>
                          <a:effectLst/>
                          <a:latin typeface="+mn-lt"/>
                          <a:ea typeface="+mn-ea"/>
                          <a:cs typeface="+mn-cs"/>
                        </a:rPr>
                        <a:t>Git Repository</a:t>
                      </a:r>
                      <a:br>
                        <a:rPr lang="en-US" sz="1400" b="0" i="0" kern="1200" dirty="0">
                          <a:solidFill>
                            <a:schemeClr val="dk1"/>
                          </a:solidFill>
                          <a:effectLst/>
                          <a:latin typeface="+mn-lt"/>
                          <a:ea typeface="+mn-ea"/>
                          <a:cs typeface="+mn-cs"/>
                        </a:rPr>
                      </a:br>
                      <a:r>
                        <a:rPr lang="en-US" sz="1400" b="0" i="0" kern="1200" dirty="0">
                          <a:solidFill>
                            <a:schemeClr val="dk1"/>
                          </a:solidFill>
                          <a:effectLst/>
                          <a:latin typeface="+mn-lt"/>
                          <a:ea typeface="+mn-ea"/>
                          <a:cs typeface="+mn-cs"/>
                        </a:rPr>
                        <a:t>$git </a:t>
                      </a:r>
                      <a:r>
                        <a:rPr lang="en-US" sz="1400" b="0" i="0" kern="1200" dirty="0" err="1">
                          <a:solidFill>
                            <a:schemeClr val="dk1"/>
                          </a:solidFill>
                          <a:effectLst/>
                          <a:latin typeface="+mn-lt"/>
                          <a:ea typeface="+mn-ea"/>
                          <a:cs typeface="+mn-cs"/>
                        </a:rPr>
                        <a:t>reflog</a:t>
                      </a:r>
                      <a:r>
                        <a:rPr lang="en-US" sz="1400" b="0" i="0" kern="1200" dirty="0">
                          <a:solidFill>
                            <a:schemeClr val="dk1"/>
                          </a:solidFill>
                          <a:effectLst/>
                          <a:latin typeface="+mn-lt"/>
                          <a:ea typeface="+mn-ea"/>
                          <a:cs typeface="+mn-cs"/>
                        </a:rPr>
                        <a:t> show#</a:t>
                      </a:r>
                      <a:r>
                        <a:rPr lang="th-TH" sz="1400" b="0" i="0" kern="1200" dirty="0">
                          <a:solidFill>
                            <a:schemeClr val="dk1"/>
                          </a:solidFill>
                          <a:effectLst/>
                          <a:latin typeface="+mn-lt"/>
                          <a:ea typeface="+mn-ea"/>
                          <a:cs typeface="+mn-cs"/>
                        </a:rPr>
                        <a:t>ย้อนกลับไปยัง </a:t>
                      </a:r>
                      <a:r>
                        <a:rPr lang="en-US" sz="1400" b="0" i="0" kern="1200" dirty="0">
                          <a:solidFill>
                            <a:schemeClr val="dk1"/>
                          </a:solidFill>
                          <a:effectLst/>
                          <a:latin typeface="+mn-lt"/>
                          <a:ea typeface="+mn-ea"/>
                          <a:cs typeface="+mn-cs"/>
                        </a:rPr>
                        <a:t>head log </a:t>
                      </a:r>
                      <a:r>
                        <a:rPr lang="th-TH" sz="1400" b="0" i="0" kern="1200" dirty="0">
                          <a:solidFill>
                            <a:schemeClr val="dk1"/>
                          </a:solidFill>
                          <a:effectLst/>
                          <a:latin typeface="+mn-lt"/>
                          <a:ea typeface="+mn-ea"/>
                          <a:cs typeface="+mn-cs"/>
                        </a:rPr>
                        <a:t>ก่อนหน้า เท่านี้ก็จะได้ 3 </a:t>
                      </a:r>
                      <a:r>
                        <a:rPr lang="en-US" sz="1400" b="0" i="0" kern="1200" dirty="0">
                          <a:solidFill>
                            <a:schemeClr val="dk1"/>
                          </a:solidFill>
                          <a:effectLst/>
                          <a:latin typeface="+mn-lt"/>
                          <a:ea typeface="+mn-ea"/>
                          <a:cs typeface="+mn-cs"/>
                        </a:rPr>
                        <a:t>commit </a:t>
                      </a:r>
                      <a:r>
                        <a:rPr lang="th-TH" sz="1400" b="0" i="0" kern="1200" dirty="0">
                          <a:solidFill>
                            <a:schemeClr val="dk1"/>
                          </a:solidFill>
                          <a:effectLst/>
                          <a:latin typeface="+mn-lt"/>
                          <a:ea typeface="+mn-ea"/>
                          <a:cs typeface="+mn-cs"/>
                        </a:rPr>
                        <a:t>กลับมาแล้ว</a:t>
                      </a:r>
                      <a:br>
                        <a:rPr lang="th-TH" sz="1400" b="0" i="0" kern="1200" dirty="0">
                          <a:solidFill>
                            <a:schemeClr val="dk1"/>
                          </a:solidFill>
                          <a:effectLst/>
                          <a:latin typeface="+mn-lt"/>
                          <a:ea typeface="+mn-ea"/>
                          <a:cs typeface="+mn-cs"/>
                        </a:rPr>
                      </a:br>
                      <a:r>
                        <a:rPr lang="th-TH" sz="1400" b="0" i="0" kern="1200" dirty="0">
                          <a:solidFill>
                            <a:schemeClr val="dk1"/>
                          </a:solidFill>
                          <a:effectLst/>
                          <a:latin typeface="+mn-lt"/>
                          <a:ea typeface="+mn-ea"/>
                          <a:cs typeface="+mn-cs"/>
                        </a:rPr>
                        <a:t>$</a:t>
                      </a:r>
                      <a:r>
                        <a:rPr lang="en-US" sz="1400" b="0" i="0" kern="1200" dirty="0">
                          <a:solidFill>
                            <a:schemeClr val="dk1"/>
                          </a:solidFill>
                          <a:effectLst/>
                          <a:latin typeface="+mn-lt"/>
                          <a:ea typeface="+mn-ea"/>
                          <a:cs typeface="+mn-cs"/>
                        </a:rPr>
                        <a:t>git reset HEAD@{1}</a:t>
                      </a:r>
                      <a:endParaRPr lang="th-TH" sz="1400" dirty="0">
                        <a:latin typeface="+mj-lt"/>
                      </a:endParaRPr>
                    </a:p>
                  </a:txBody>
                  <a:tcPr/>
                </a:tc>
                <a:extLst>
                  <a:ext uri="{0D108BD9-81ED-4DB2-BD59-A6C34878D82A}">
                    <a16:rowId xmlns:a16="http://schemas.microsoft.com/office/drawing/2014/main" val="2030320621"/>
                  </a:ext>
                </a:extLst>
              </a:tr>
              <a:tr h="293265">
                <a:tc>
                  <a:txBody>
                    <a:bodyPr/>
                    <a:lstStyle/>
                    <a:p>
                      <a:r>
                        <a:rPr lang="en-US" sz="1400" b="1" i="0" kern="1200" dirty="0">
                          <a:solidFill>
                            <a:schemeClr val="dk1"/>
                          </a:solidFill>
                          <a:effectLst/>
                          <a:latin typeface="+mn-lt"/>
                          <a:ea typeface="+mn-ea"/>
                          <a:cs typeface="+mn-cs"/>
                        </a:rPr>
                        <a:t>Git Help</a:t>
                      </a:r>
                    </a:p>
                    <a:p>
                      <a:r>
                        <a:rPr lang="th-TH" sz="1400" b="0" i="0" kern="1200" dirty="0">
                          <a:solidFill>
                            <a:schemeClr val="dk1"/>
                          </a:solidFill>
                          <a:effectLst/>
                          <a:latin typeface="+mn-lt"/>
                          <a:ea typeface="+mn-ea"/>
                          <a:cs typeface="+mn-cs"/>
                        </a:rPr>
                        <a:t>เป็นคำสั่งที่ใช้ในการแสดงและอธิบายคำสั่งของ </a:t>
                      </a:r>
                      <a:r>
                        <a:rPr lang="en-US" sz="1400" b="0" i="0" kern="1200" dirty="0">
                          <a:solidFill>
                            <a:schemeClr val="dk1"/>
                          </a:solidFill>
                          <a:effectLst/>
                          <a:latin typeface="+mn-lt"/>
                          <a:ea typeface="+mn-ea"/>
                          <a:cs typeface="+mn-cs"/>
                        </a:rPr>
                        <a:t>Git</a:t>
                      </a:r>
                    </a:p>
                    <a:p>
                      <a:endParaRPr lang="en-US" sz="1400" b="0" i="0" kern="1200" dirty="0">
                        <a:solidFill>
                          <a:schemeClr val="dk1"/>
                        </a:solidFill>
                        <a:effectLst/>
                        <a:latin typeface="+mn-lt"/>
                        <a:ea typeface="+mn-ea"/>
                        <a:cs typeface="+mn-cs"/>
                      </a:endParaRPr>
                    </a:p>
                  </a:txBody>
                  <a:tcPr/>
                </a:tc>
                <a:tc>
                  <a:txBody>
                    <a:bodyPr/>
                    <a:lstStyle/>
                    <a:p>
                      <a:r>
                        <a:rPr lang="en-US" sz="1400" b="0" i="0" kern="1200" dirty="0">
                          <a:solidFill>
                            <a:schemeClr val="dk1"/>
                          </a:solidFill>
                          <a:effectLst/>
                          <a:latin typeface="+mn-lt"/>
                          <a:ea typeface="+mn-ea"/>
                          <a:cs typeface="+mn-cs"/>
                        </a:rPr>
                        <a:t>$git help &lt;command name&gt;</a:t>
                      </a:r>
                      <a:br>
                        <a:rPr lang="en-US" sz="1400" b="0" i="0" kern="1200" dirty="0">
                          <a:solidFill>
                            <a:schemeClr val="dk1"/>
                          </a:solidFill>
                          <a:effectLst/>
                          <a:latin typeface="+mn-lt"/>
                          <a:ea typeface="+mn-ea"/>
                          <a:cs typeface="+mn-cs"/>
                        </a:rPr>
                      </a:br>
                      <a:r>
                        <a:rPr lang="en-US" sz="1400" b="0" i="0" kern="1200" dirty="0">
                          <a:solidFill>
                            <a:schemeClr val="dk1"/>
                          </a:solidFill>
                          <a:effectLst/>
                          <a:latin typeface="+mn-lt"/>
                          <a:ea typeface="+mn-ea"/>
                          <a:cs typeface="+mn-cs"/>
                        </a:rPr>
                        <a:t>$git help merge </a:t>
                      </a:r>
                      <a:br>
                        <a:rPr lang="en-US" sz="1400" dirty="0">
                          <a:effectLst/>
                        </a:rPr>
                      </a:br>
                      <a:endParaRPr lang="th-TH" sz="1400" dirty="0">
                        <a:latin typeface="+mj-lt"/>
                      </a:endParaRPr>
                    </a:p>
                  </a:txBody>
                  <a:tcPr/>
                </a:tc>
                <a:extLst>
                  <a:ext uri="{0D108BD9-81ED-4DB2-BD59-A6C34878D82A}">
                    <a16:rowId xmlns:a16="http://schemas.microsoft.com/office/drawing/2014/main" val="3395339720"/>
                  </a:ext>
                </a:extLst>
              </a:tr>
            </a:tbl>
          </a:graphicData>
        </a:graphic>
      </p:graphicFrame>
    </p:spTree>
    <p:extLst>
      <p:ext uri="{BB962C8B-B14F-4D97-AF65-F5344CB8AC3E}">
        <p14:creationId xmlns:p14="http://schemas.microsoft.com/office/powerpoint/2010/main" val="5263830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B795858-26D2-764F-4099-3471A08BA098}"/>
              </a:ext>
            </a:extLst>
          </p:cNvPr>
          <p:cNvSpPr>
            <a:spLocks noGrp="1"/>
          </p:cNvSpPr>
          <p:nvPr>
            <p:ph type="title"/>
          </p:nvPr>
        </p:nvSpPr>
        <p:spPr/>
        <p:txBody>
          <a:bodyPr/>
          <a:lstStyle/>
          <a:p>
            <a:r>
              <a:rPr lang="en-US" dirty="0"/>
              <a:t>Development Procedures</a:t>
            </a:r>
          </a:p>
        </p:txBody>
      </p:sp>
      <p:graphicFrame>
        <p:nvGraphicFramePr>
          <p:cNvPr id="5" name="Table 4">
            <a:extLst>
              <a:ext uri="{FF2B5EF4-FFF2-40B4-BE49-F238E27FC236}">
                <a16:creationId xmlns:a16="http://schemas.microsoft.com/office/drawing/2014/main" id="{79C3087C-54BE-7C6C-1F9C-9A91AB5E744B}"/>
              </a:ext>
            </a:extLst>
          </p:cNvPr>
          <p:cNvGraphicFramePr>
            <a:graphicFrameLocks noGrp="1"/>
          </p:cNvGraphicFramePr>
          <p:nvPr>
            <p:extLst>
              <p:ext uri="{D42A27DB-BD31-4B8C-83A1-F6EECF244321}">
                <p14:modId xmlns:p14="http://schemas.microsoft.com/office/powerpoint/2010/main" val="67551732"/>
              </p:ext>
            </p:extLst>
          </p:nvPr>
        </p:nvGraphicFramePr>
        <p:xfrm>
          <a:off x="838200" y="754968"/>
          <a:ext cx="10515600" cy="5348063"/>
        </p:xfrm>
        <a:graphic>
          <a:graphicData uri="http://schemas.openxmlformats.org/drawingml/2006/table">
            <a:tbl>
              <a:tblPr/>
              <a:tblGrid>
                <a:gridCol w="834986">
                  <a:extLst>
                    <a:ext uri="{9D8B030D-6E8A-4147-A177-3AD203B41FA5}">
                      <a16:colId xmlns:a16="http://schemas.microsoft.com/office/drawing/2014/main" val="890888951"/>
                    </a:ext>
                  </a:extLst>
                </a:gridCol>
                <a:gridCol w="7710570">
                  <a:extLst>
                    <a:ext uri="{9D8B030D-6E8A-4147-A177-3AD203B41FA5}">
                      <a16:colId xmlns:a16="http://schemas.microsoft.com/office/drawing/2014/main" val="1324272761"/>
                    </a:ext>
                  </a:extLst>
                </a:gridCol>
                <a:gridCol w="1970044">
                  <a:extLst>
                    <a:ext uri="{9D8B030D-6E8A-4147-A177-3AD203B41FA5}">
                      <a16:colId xmlns:a16="http://schemas.microsoft.com/office/drawing/2014/main" val="2939091058"/>
                    </a:ext>
                  </a:extLst>
                </a:gridCol>
              </a:tblGrid>
              <a:tr h="229018">
                <a:tc>
                  <a:txBody>
                    <a:bodyPr/>
                    <a:lstStyle/>
                    <a:p>
                      <a:pPr algn="ctr" fontAlgn="b"/>
                      <a:r>
                        <a:rPr lang="en-US" sz="1800" b="0" i="0" u="none" strike="noStrike">
                          <a:solidFill>
                            <a:srgbClr val="000000"/>
                          </a:solidFill>
                          <a:effectLst/>
                          <a:latin typeface="TH SarabunPSK" panose="020B0500040200020003" pitchFamily="34" charset="-34"/>
                          <a:cs typeface="TH SarabunPSK" panose="020B0500040200020003" pitchFamily="34" charset="-34"/>
                        </a:rPr>
                        <a:t>No</a:t>
                      </a:r>
                    </a:p>
                  </a:txBody>
                  <a:tcPr marL="7157" marR="7157" marT="715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lumMod val="40000"/>
                        <a:lumOff val="60000"/>
                      </a:schemeClr>
                    </a:solidFill>
                  </a:tcPr>
                </a:tc>
                <a:tc>
                  <a:txBody>
                    <a:bodyPr/>
                    <a:lstStyle/>
                    <a:p>
                      <a:pPr algn="l" fontAlgn="b"/>
                      <a:r>
                        <a:rPr lang="en-US" sz="1800" b="0" i="0" u="none" strike="noStrike" dirty="0">
                          <a:solidFill>
                            <a:srgbClr val="000000"/>
                          </a:solidFill>
                          <a:effectLst/>
                          <a:latin typeface="TH SarabunPSK" panose="020B0500040200020003" pitchFamily="34" charset="-34"/>
                          <a:cs typeface="TH SarabunPSK" panose="020B0500040200020003" pitchFamily="34" charset="-34"/>
                        </a:rPr>
                        <a:t>Subject</a:t>
                      </a:r>
                    </a:p>
                  </a:txBody>
                  <a:tcPr marL="7157" marR="7157" marT="715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lumMod val="40000"/>
                        <a:lumOff val="60000"/>
                      </a:schemeClr>
                    </a:solidFill>
                  </a:tcPr>
                </a:tc>
                <a:tc>
                  <a:txBody>
                    <a:bodyPr/>
                    <a:lstStyle/>
                    <a:p>
                      <a:pPr algn="ctr" fontAlgn="b"/>
                      <a:r>
                        <a:rPr lang="en-US" sz="1800" b="0" i="0" u="none" strike="noStrike" dirty="0">
                          <a:solidFill>
                            <a:srgbClr val="000000"/>
                          </a:solidFill>
                          <a:effectLst/>
                          <a:latin typeface="TH SarabunPSK" panose="020B0500040200020003" pitchFamily="34" charset="-34"/>
                          <a:cs typeface="TH SarabunPSK" panose="020B0500040200020003" pitchFamily="34" charset="-34"/>
                        </a:rPr>
                        <a:t>PIC</a:t>
                      </a:r>
                    </a:p>
                  </a:txBody>
                  <a:tcPr marL="7157" marR="7157" marT="715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lumMod val="40000"/>
                        <a:lumOff val="60000"/>
                      </a:schemeClr>
                    </a:solidFill>
                  </a:tcPr>
                </a:tc>
                <a:extLst>
                  <a:ext uri="{0D108BD9-81ED-4DB2-BD59-A6C34878D82A}">
                    <a16:rowId xmlns:a16="http://schemas.microsoft.com/office/drawing/2014/main" val="3832212929"/>
                  </a:ext>
                </a:extLst>
              </a:tr>
              <a:tr h="229018">
                <a:tc>
                  <a:txBody>
                    <a:bodyPr/>
                    <a:lstStyle/>
                    <a:p>
                      <a:pPr algn="ctr" fontAlgn="b"/>
                      <a:r>
                        <a:rPr lang="en-US" sz="1800" b="0" i="0" u="none" strike="noStrike" dirty="0">
                          <a:solidFill>
                            <a:srgbClr val="000000"/>
                          </a:solidFill>
                          <a:effectLst/>
                          <a:latin typeface="TH SarabunPSK" panose="020B0500040200020003" pitchFamily="34" charset="-34"/>
                          <a:cs typeface="TH SarabunPSK" panose="020B0500040200020003" pitchFamily="34" charset="-34"/>
                        </a:rPr>
                        <a:t>1</a:t>
                      </a:r>
                    </a:p>
                  </a:txBody>
                  <a:tcPr marL="7157" marR="7157" marT="715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lumMod val="40000"/>
                        <a:lumOff val="60000"/>
                      </a:schemeClr>
                    </a:solidFill>
                  </a:tcPr>
                </a:tc>
                <a:tc>
                  <a:txBody>
                    <a:bodyPr/>
                    <a:lstStyle/>
                    <a:p>
                      <a:pPr algn="l" fontAlgn="b"/>
                      <a:r>
                        <a:rPr lang="en-US" sz="1800" b="0" i="0" u="none" strike="noStrike">
                          <a:solidFill>
                            <a:srgbClr val="000000"/>
                          </a:solidFill>
                          <a:effectLst/>
                          <a:latin typeface="TH SarabunPSK" panose="020B0500040200020003" pitchFamily="34" charset="-34"/>
                          <a:cs typeface="TH SarabunPSK" panose="020B0500040200020003" pitchFamily="34" charset="-34"/>
                        </a:rPr>
                        <a:t>Create and approve CR</a:t>
                      </a:r>
                    </a:p>
                  </a:txBody>
                  <a:tcPr marL="7157" marR="7157" marT="715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TH SarabunPSK" panose="020B0500040200020003" pitchFamily="34" charset="-34"/>
                          <a:cs typeface="TH SarabunPSK" panose="020B0500040200020003" pitchFamily="34" charset="-34"/>
                        </a:rPr>
                        <a:t>SA/ATAC Lead</a:t>
                      </a:r>
                    </a:p>
                  </a:txBody>
                  <a:tcPr marL="7157" marR="7157" marT="715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01082669"/>
                  </a:ext>
                </a:extLst>
              </a:tr>
              <a:tr h="229018">
                <a:tc>
                  <a:txBody>
                    <a:bodyPr/>
                    <a:lstStyle/>
                    <a:p>
                      <a:pPr algn="ctr" fontAlgn="b"/>
                      <a:r>
                        <a:rPr lang="en-US" sz="1800" b="0" i="0" u="none" strike="noStrike" dirty="0">
                          <a:solidFill>
                            <a:srgbClr val="000000"/>
                          </a:solidFill>
                          <a:effectLst/>
                          <a:latin typeface="TH SarabunPSK" panose="020B0500040200020003" pitchFamily="34" charset="-34"/>
                          <a:cs typeface="TH SarabunPSK" panose="020B0500040200020003" pitchFamily="34" charset="-34"/>
                        </a:rPr>
                        <a:t>2</a:t>
                      </a:r>
                    </a:p>
                  </a:txBody>
                  <a:tcPr marL="7157" marR="7157" marT="715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lumMod val="40000"/>
                        <a:lumOff val="60000"/>
                      </a:schemeClr>
                    </a:solidFill>
                  </a:tcPr>
                </a:tc>
                <a:tc>
                  <a:txBody>
                    <a:bodyPr/>
                    <a:lstStyle/>
                    <a:p>
                      <a:pPr algn="l" rtl="0" fontAlgn="ctr"/>
                      <a:r>
                        <a:rPr lang="en-US" sz="1800" b="0" i="0" u="none" strike="noStrike">
                          <a:solidFill>
                            <a:srgbClr val="000000"/>
                          </a:solidFill>
                          <a:effectLst/>
                          <a:latin typeface="TH SarabunPSK" panose="020B0500040200020003" pitchFamily="34" charset="-34"/>
                          <a:cs typeface="TH SarabunPSK" panose="020B0500040200020003" pitchFamily="34" charset="-34"/>
                        </a:rPr>
                        <a:t>Update Excel Spec</a:t>
                      </a:r>
                    </a:p>
                  </a:txBody>
                  <a:tcPr marL="7157" marR="7157" marT="71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TH SarabunPSK" panose="020B0500040200020003" pitchFamily="34" charset="-34"/>
                          <a:cs typeface="TH SarabunPSK" panose="020B0500040200020003" pitchFamily="34" charset="-34"/>
                        </a:rPr>
                        <a:t>New</a:t>
                      </a:r>
                    </a:p>
                  </a:txBody>
                  <a:tcPr marL="7157" marR="7157" marT="715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21927024"/>
                  </a:ext>
                </a:extLst>
              </a:tr>
              <a:tr h="229018">
                <a:tc>
                  <a:txBody>
                    <a:bodyPr/>
                    <a:lstStyle/>
                    <a:p>
                      <a:pPr algn="ctr" fontAlgn="b"/>
                      <a:r>
                        <a:rPr lang="en-US" sz="1800" b="0" i="0" u="none" strike="noStrike">
                          <a:solidFill>
                            <a:srgbClr val="000000"/>
                          </a:solidFill>
                          <a:effectLst/>
                          <a:latin typeface="TH SarabunPSK" panose="020B0500040200020003" pitchFamily="34" charset="-34"/>
                          <a:cs typeface="TH SarabunPSK" panose="020B0500040200020003" pitchFamily="34" charset="-34"/>
                        </a:rPr>
                        <a:t>3</a:t>
                      </a:r>
                    </a:p>
                  </a:txBody>
                  <a:tcPr marL="7157" marR="7157" marT="715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lumMod val="40000"/>
                        <a:lumOff val="60000"/>
                      </a:schemeClr>
                    </a:solidFill>
                  </a:tcPr>
                </a:tc>
                <a:tc>
                  <a:txBody>
                    <a:bodyPr/>
                    <a:lstStyle/>
                    <a:p>
                      <a:pPr algn="l" rtl="0" fontAlgn="ctr"/>
                      <a:r>
                        <a:rPr lang="en-US" sz="1800" b="0" i="0" u="none" strike="noStrike">
                          <a:solidFill>
                            <a:srgbClr val="000000"/>
                          </a:solidFill>
                          <a:effectLst/>
                          <a:latin typeface="TH SarabunPSK" panose="020B0500040200020003" pitchFamily="34" charset="-34"/>
                          <a:cs typeface="TH SarabunPSK" panose="020B0500040200020003" pitchFamily="34" charset="-34"/>
                        </a:rPr>
                        <a:t>Develop store procedure</a:t>
                      </a:r>
                    </a:p>
                  </a:txBody>
                  <a:tcPr marL="7157" marR="7157" marT="71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TH SarabunPSK" panose="020B0500040200020003" pitchFamily="34" charset="-34"/>
                          <a:cs typeface="TH SarabunPSK" panose="020B0500040200020003" pitchFamily="34" charset="-34"/>
                        </a:rPr>
                        <a:t>Oat</a:t>
                      </a:r>
                    </a:p>
                  </a:txBody>
                  <a:tcPr marL="7157" marR="7157" marT="715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7673823"/>
                  </a:ext>
                </a:extLst>
              </a:tr>
              <a:tr h="229018">
                <a:tc>
                  <a:txBody>
                    <a:bodyPr/>
                    <a:lstStyle/>
                    <a:p>
                      <a:pPr algn="ctr" fontAlgn="b"/>
                      <a:r>
                        <a:rPr lang="en-US" sz="1800" b="0" i="0" u="none" strike="noStrike">
                          <a:solidFill>
                            <a:srgbClr val="000000"/>
                          </a:solidFill>
                          <a:effectLst/>
                          <a:latin typeface="TH SarabunPSK" panose="020B0500040200020003" pitchFamily="34" charset="-34"/>
                          <a:cs typeface="TH SarabunPSK" panose="020B0500040200020003" pitchFamily="34" charset="-34"/>
                        </a:rPr>
                        <a:t>4</a:t>
                      </a:r>
                    </a:p>
                  </a:txBody>
                  <a:tcPr marL="7157" marR="7157" marT="715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lumMod val="40000"/>
                        <a:lumOff val="60000"/>
                      </a:schemeClr>
                    </a:solidFill>
                  </a:tcPr>
                </a:tc>
                <a:tc>
                  <a:txBody>
                    <a:bodyPr/>
                    <a:lstStyle/>
                    <a:p>
                      <a:pPr algn="l" rtl="0" fontAlgn="ctr"/>
                      <a:r>
                        <a:rPr lang="en-US" sz="1800" b="0" i="0" u="none" strike="noStrike">
                          <a:solidFill>
                            <a:srgbClr val="000000"/>
                          </a:solidFill>
                          <a:effectLst/>
                          <a:latin typeface="TH SarabunPSK" panose="020B0500040200020003" pitchFamily="34" charset="-34"/>
                          <a:cs typeface="TH SarabunPSK" panose="020B0500040200020003" pitchFamily="34" charset="-34"/>
                        </a:rPr>
                        <a:t>Git pull</a:t>
                      </a:r>
                    </a:p>
                  </a:txBody>
                  <a:tcPr marL="7157" marR="7157" marT="71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TH SarabunPSK" panose="020B0500040200020003" pitchFamily="34" charset="-34"/>
                          <a:cs typeface="TH SarabunPSK" panose="020B0500040200020003" pitchFamily="34" charset="-34"/>
                        </a:rPr>
                        <a:t>Chart</a:t>
                      </a:r>
                    </a:p>
                  </a:txBody>
                  <a:tcPr marL="7157" marR="7157" marT="715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19916884"/>
                  </a:ext>
                </a:extLst>
              </a:tr>
              <a:tr h="229018">
                <a:tc>
                  <a:txBody>
                    <a:bodyPr/>
                    <a:lstStyle/>
                    <a:p>
                      <a:pPr algn="ctr" fontAlgn="b"/>
                      <a:r>
                        <a:rPr lang="en-US" sz="1800" b="0" i="0" u="none" strike="noStrike" dirty="0">
                          <a:solidFill>
                            <a:srgbClr val="000000"/>
                          </a:solidFill>
                          <a:effectLst/>
                          <a:latin typeface="TH SarabunPSK" panose="020B0500040200020003" pitchFamily="34" charset="-34"/>
                          <a:cs typeface="TH SarabunPSK" panose="020B0500040200020003" pitchFamily="34" charset="-34"/>
                        </a:rPr>
                        <a:t>5</a:t>
                      </a:r>
                    </a:p>
                  </a:txBody>
                  <a:tcPr marL="7157" marR="7157" marT="715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lumMod val="40000"/>
                        <a:lumOff val="60000"/>
                      </a:schemeClr>
                    </a:solidFill>
                  </a:tcPr>
                </a:tc>
                <a:tc>
                  <a:txBody>
                    <a:bodyPr/>
                    <a:lstStyle/>
                    <a:p>
                      <a:pPr algn="l" rtl="0" fontAlgn="ctr"/>
                      <a:r>
                        <a:rPr lang="en-US" sz="1800" b="0" i="0" u="none" strike="noStrike">
                          <a:solidFill>
                            <a:srgbClr val="000000"/>
                          </a:solidFill>
                          <a:effectLst/>
                          <a:latin typeface="TH SarabunPSK" panose="020B0500040200020003" pitchFamily="34" charset="-34"/>
                          <a:cs typeface="TH SarabunPSK" panose="020B0500040200020003" pitchFamily="34" charset="-34"/>
                        </a:rPr>
                        <a:t>Update Postman Spec (Assets\wissdemo01.postman_collection.json)</a:t>
                      </a:r>
                    </a:p>
                  </a:txBody>
                  <a:tcPr marL="7157" marR="7157" marT="71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TH SarabunPSK" panose="020B0500040200020003" pitchFamily="34" charset="-34"/>
                          <a:cs typeface="TH SarabunPSK" panose="020B0500040200020003" pitchFamily="34" charset="-34"/>
                        </a:rPr>
                        <a:t>Chart</a:t>
                      </a:r>
                    </a:p>
                  </a:txBody>
                  <a:tcPr marL="7157" marR="7157" marT="715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51145382"/>
                  </a:ext>
                </a:extLst>
              </a:tr>
              <a:tr h="229018">
                <a:tc>
                  <a:txBody>
                    <a:bodyPr/>
                    <a:lstStyle/>
                    <a:p>
                      <a:pPr algn="ctr" fontAlgn="b"/>
                      <a:r>
                        <a:rPr lang="en-US" sz="1800" b="0" i="0" u="none" strike="noStrike">
                          <a:solidFill>
                            <a:srgbClr val="000000"/>
                          </a:solidFill>
                          <a:effectLst/>
                          <a:latin typeface="TH SarabunPSK" panose="020B0500040200020003" pitchFamily="34" charset="-34"/>
                          <a:cs typeface="TH SarabunPSK" panose="020B0500040200020003" pitchFamily="34" charset="-34"/>
                        </a:rPr>
                        <a:t>6</a:t>
                      </a:r>
                    </a:p>
                  </a:txBody>
                  <a:tcPr marL="7157" marR="7157" marT="715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lumMod val="40000"/>
                        <a:lumOff val="60000"/>
                      </a:schemeClr>
                    </a:solidFill>
                  </a:tcPr>
                </a:tc>
                <a:tc>
                  <a:txBody>
                    <a:bodyPr/>
                    <a:lstStyle/>
                    <a:p>
                      <a:pPr algn="l" rtl="0" fontAlgn="ctr"/>
                      <a:r>
                        <a:rPr lang="en-US" sz="1800" b="0" i="0" u="none" strike="noStrike">
                          <a:solidFill>
                            <a:srgbClr val="000000"/>
                          </a:solidFill>
                          <a:effectLst/>
                          <a:latin typeface="TH SarabunPSK" panose="020B0500040200020003" pitchFamily="34" charset="-34"/>
                          <a:cs typeface="TH SarabunPSK" panose="020B0500040200020003" pitchFamily="34" charset="-34"/>
                        </a:rPr>
                        <a:t>Add api (routes\api), push and test</a:t>
                      </a:r>
                    </a:p>
                  </a:txBody>
                  <a:tcPr marL="7157" marR="7157" marT="71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TH SarabunPSK" panose="020B0500040200020003" pitchFamily="34" charset="-34"/>
                          <a:cs typeface="TH SarabunPSK" panose="020B0500040200020003" pitchFamily="34" charset="-34"/>
                        </a:rPr>
                        <a:t>Chart</a:t>
                      </a:r>
                    </a:p>
                  </a:txBody>
                  <a:tcPr marL="7157" marR="7157" marT="715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43590213"/>
                  </a:ext>
                </a:extLst>
              </a:tr>
              <a:tr h="229018">
                <a:tc>
                  <a:txBody>
                    <a:bodyPr/>
                    <a:lstStyle/>
                    <a:p>
                      <a:pPr algn="ctr" fontAlgn="b"/>
                      <a:r>
                        <a:rPr lang="en-US" sz="1800" b="0" i="0" u="none" strike="noStrike">
                          <a:solidFill>
                            <a:srgbClr val="000000"/>
                          </a:solidFill>
                          <a:effectLst/>
                          <a:latin typeface="TH SarabunPSK" panose="020B0500040200020003" pitchFamily="34" charset="-34"/>
                          <a:cs typeface="TH SarabunPSK" panose="020B0500040200020003" pitchFamily="34" charset="-34"/>
                        </a:rPr>
                        <a:t>7</a:t>
                      </a:r>
                    </a:p>
                  </a:txBody>
                  <a:tcPr marL="7157" marR="7157" marT="715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lumMod val="40000"/>
                        <a:lumOff val="60000"/>
                      </a:schemeClr>
                    </a:solidFill>
                  </a:tcPr>
                </a:tc>
                <a:tc>
                  <a:txBody>
                    <a:bodyPr/>
                    <a:lstStyle/>
                    <a:p>
                      <a:pPr algn="l" rtl="0" fontAlgn="ctr"/>
                      <a:r>
                        <a:rPr lang="en-US" sz="1800" b="0" i="0" u="none" strike="noStrike">
                          <a:solidFill>
                            <a:srgbClr val="000000"/>
                          </a:solidFill>
                          <a:effectLst/>
                          <a:latin typeface="TH SarabunPSK" panose="020B0500040200020003" pitchFamily="34" charset="-34"/>
                          <a:cs typeface="TH SarabunPSK" panose="020B0500040200020003" pitchFamily="34" charset="-34"/>
                        </a:rPr>
                        <a:t>Add route (route\web.php)</a:t>
                      </a:r>
                    </a:p>
                  </a:txBody>
                  <a:tcPr marL="7157" marR="7157" marT="71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TH SarabunPSK" panose="020B0500040200020003" pitchFamily="34" charset="-34"/>
                          <a:cs typeface="TH SarabunPSK" panose="020B0500040200020003" pitchFamily="34" charset="-34"/>
                        </a:rPr>
                        <a:t>Chart</a:t>
                      </a:r>
                    </a:p>
                  </a:txBody>
                  <a:tcPr marL="7157" marR="7157" marT="715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16730737"/>
                  </a:ext>
                </a:extLst>
              </a:tr>
              <a:tr h="229018">
                <a:tc>
                  <a:txBody>
                    <a:bodyPr/>
                    <a:lstStyle/>
                    <a:p>
                      <a:pPr algn="ctr" fontAlgn="b"/>
                      <a:r>
                        <a:rPr lang="en-US" sz="1800" b="0" i="0" u="none" strike="noStrike">
                          <a:solidFill>
                            <a:srgbClr val="000000"/>
                          </a:solidFill>
                          <a:effectLst/>
                          <a:latin typeface="TH SarabunPSK" panose="020B0500040200020003" pitchFamily="34" charset="-34"/>
                          <a:cs typeface="TH SarabunPSK" panose="020B0500040200020003" pitchFamily="34" charset="-34"/>
                        </a:rPr>
                        <a:t>8</a:t>
                      </a:r>
                    </a:p>
                  </a:txBody>
                  <a:tcPr marL="7157" marR="7157" marT="715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lumMod val="40000"/>
                        <a:lumOff val="60000"/>
                      </a:schemeClr>
                    </a:solidFill>
                  </a:tcPr>
                </a:tc>
                <a:tc>
                  <a:txBody>
                    <a:bodyPr/>
                    <a:lstStyle/>
                    <a:p>
                      <a:pPr algn="l" rtl="0" fontAlgn="ctr"/>
                      <a:r>
                        <a:rPr lang="en-US" sz="1800" b="0" i="0" u="none" strike="noStrike" dirty="0">
                          <a:solidFill>
                            <a:srgbClr val="000000"/>
                          </a:solidFill>
                          <a:effectLst/>
                          <a:latin typeface="TH SarabunPSK" panose="020B0500040200020003" pitchFamily="34" charset="-34"/>
                          <a:cs typeface="TH SarabunPSK" panose="020B0500040200020003" pitchFamily="34" charset="-34"/>
                        </a:rPr>
                        <a:t>Add view (resources\views)</a:t>
                      </a:r>
                    </a:p>
                  </a:txBody>
                  <a:tcPr marL="7157" marR="7157" marT="71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TH SarabunPSK" panose="020B0500040200020003" pitchFamily="34" charset="-34"/>
                          <a:cs typeface="TH SarabunPSK" panose="020B0500040200020003" pitchFamily="34" charset="-34"/>
                        </a:rPr>
                        <a:t>Chart</a:t>
                      </a:r>
                    </a:p>
                  </a:txBody>
                  <a:tcPr marL="7157" marR="7157" marT="715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8952779"/>
                  </a:ext>
                </a:extLst>
              </a:tr>
              <a:tr h="229018">
                <a:tc>
                  <a:txBody>
                    <a:bodyPr/>
                    <a:lstStyle/>
                    <a:p>
                      <a:pPr algn="ctr" fontAlgn="b"/>
                      <a:r>
                        <a:rPr lang="en-US" sz="1800" b="0" i="0" u="none" strike="noStrike">
                          <a:solidFill>
                            <a:srgbClr val="000000"/>
                          </a:solidFill>
                          <a:effectLst/>
                          <a:latin typeface="TH SarabunPSK" panose="020B0500040200020003" pitchFamily="34" charset="-34"/>
                          <a:cs typeface="TH SarabunPSK" panose="020B0500040200020003" pitchFamily="34" charset="-34"/>
                        </a:rPr>
                        <a:t>9</a:t>
                      </a:r>
                    </a:p>
                  </a:txBody>
                  <a:tcPr marL="7157" marR="7157" marT="715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lumMod val="40000"/>
                        <a:lumOff val="60000"/>
                      </a:schemeClr>
                    </a:solidFill>
                  </a:tcPr>
                </a:tc>
                <a:tc>
                  <a:txBody>
                    <a:bodyPr/>
                    <a:lstStyle/>
                    <a:p>
                      <a:pPr algn="l" rtl="0" fontAlgn="ctr"/>
                      <a:r>
                        <a:rPr lang="it-IT" sz="1800" b="0" i="0" u="none" strike="noStrike">
                          <a:solidFill>
                            <a:srgbClr val="000000"/>
                          </a:solidFill>
                          <a:effectLst/>
                          <a:latin typeface="TH SarabunPSK" panose="020B0500040200020003" pitchFamily="34" charset="-34"/>
                          <a:cs typeface="TH SarabunPSK" panose="020B0500040200020003" pitchFamily="34" charset="-34"/>
                        </a:rPr>
                        <a:t>Add controller (app\http\controllers</a:t>
                      </a:r>
                    </a:p>
                  </a:txBody>
                  <a:tcPr marL="7157" marR="7157" marT="71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TH SarabunPSK" panose="020B0500040200020003" pitchFamily="34" charset="-34"/>
                          <a:cs typeface="TH SarabunPSK" panose="020B0500040200020003" pitchFamily="34" charset="-34"/>
                        </a:rPr>
                        <a:t>Chart</a:t>
                      </a:r>
                    </a:p>
                  </a:txBody>
                  <a:tcPr marL="7157" marR="7157" marT="715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96552491"/>
                  </a:ext>
                </a:extLst>
              </a:tr>
              <a:tr h="229018">
                <a:tc>
                  <a:txBody>
                    <a:bodyPr/>
                    <a:lstStyle/>
                    <a:p>
                      <a:pPr algn="ctr" fontAlgn="b"/>
                      <a:r>
                        <a:rPr lang="en-US" sz="1800" b="0" i="0" u="none" strike="noStrike">
                          <a:solidFill>
                            <a:srgbClr val="000000"/>
                          </a:solidFill>
                          <a:effectLst/>
                          <a:latin typeface="TH SarabunPSK" panose="020B0500040200020003" pitchFamily="34" charset="-34"/>
                          <a:cs typeface="TH SarabunPSK" panose="020B0500040200020003" pitchFamily="34" charset="-34"/>
                        </a:rPr>
                        <a:t>10</a:t>
                      </a:r>
                    </a:p>
                  </a:txBody>
                  <a:tcPr marL="7157" marR="7157" marT="715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lumMod val="40000"/>
                        <a:lumOff val="60000"/>
                      </a:schemeClr>
                    </a:solidFill>
                  </a:tcPr>
                </a:tc>
                <a:tc>
                  <a:txBody>
                    <a:bodyPr/>
                    <a:lstStyle/>
                    <a:p>
                      <a:pPr algn="l" rtl="0" fontAlgn="ctr"/>
                      <a:r>
                        <a:rPr lang="en-US" sz="1800" b="0" i="0" u="none" strike="noStrike">
                          <a:solidFill>
                            <a:srgbClr val="000000"/>
                          </a:solidFill>
                          <a:effectLst/>
                          <a:latin typeface="TH SarabunPSK" panose="020B0500040200020003" pitchFamily="34" charset="-34"/>
                          <a:cs typeface="TH SarabunPSK" panose="020B0500040200020003" pitchFamily="34" charset="-34"/>
                        </a:rPr>
                        <a:t>Update store procedure code (database\sqlqueries\mssql-sp-reports or maintain-master)</a:t>
                      </a:r>
                    </a:p>
                  </a:txBody>
                  <a:tcPr marL="7157" marR="7157" marT="71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TH SarabunPSK" panose="020B0500040200020003" pitchFamily="34" charset="-34"/>
                          <a:cs typeface="TH SarabunPSK" panose="020B0500040200020003" pitchFamily="34" charset="-34"/>
                        </a:rPr>
                        <a:t>Chart</a:t>
                      </a:r>
                    </a:p>
                  </a:txBody>
                  <a:tcPr marL="7157" marR="7157" marT="715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16450458"/>
                  </a:ext>
                </a:extLst>
              </a:tr>
              <a:tr h="229018">
                <a:tc>
                  <a:txBody>
                    <a:bodyPr/>
                    <a:lstStyle/>
                    <a:p>
                      <a:pPr algn="ctr" fontAlgn="b"/>
                      <a:r>
                        <a:rPr lang="en-US" sz="1800" b="0" i="0" u="none" strike="noStrike" dirty="0">
                          <a:solidFill>
                            <a:srgbClr val="000000"/>
                          </a:solidFill>
                          <a:effectLst/>
                          <a:latin typeface="TH SarabunPSK" panose="020B0500040200020003" pitchFamily="34" charset="-34"/>
                          <a:cs typeface="TH SarabunPSK" panose="020B0500040200020003" pitchFamily="34" charset="-34"/>
                        </a:rPr>
                        <a:t>11</a:t>
                      </a:r>
                    </a:p>
                  </a:txBody>
                  <a:tcPr marL="7157" marR="7157" marT="715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lumMod val="40000"/>
                        <a:lumOff val="60000"/>
                      </a:schemeClr>
                    </a:solidFill>
                  </a:tcPr>
                </a:tc>
                <a:tc>
                  <a:txBody>
                    <a:bodyPr/>
                    <a:lstStyle/>
                    <a:p>
                      <a:pPr algn="l" rtl="0" fontAlgn="ctr"/>
                      <a:r>
                        <a:rPr lang="en-US" sz="1800" b="0" i="0" u="none" strike="noStrike">
                          <a:solidFill>
                            <a:srgbClr val="000000"/>
                          </a:solidFill>
                          <a:effectLst/>
                          <a:latin typeface="TH SarabunPSK" panose="020B0500040200020003" pitchFamily="34" charset="-34"/>
                          <a:cs typeface="TH SarabunPSK" panose="020B0500040200020003" pitchFamily="34" charset="-34"/>
                        </a:rPr>
                        <a:t>Final Update Excel Spec</a:t>
                      </a:r>
                    </a:p>
                  </a:txBody>
                  <a:tcPr marL="7157" marR="7157" marT="71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TH SarabunPSK" panose="020B0500040200020003" pitchFamily="34" charset="-34"/>
                          <a:cs typeface="TH SarabunPSK" panose="020B0500040200020003" pitchFamily="34" charset="-34"/>
                        </a:rPr>
                        <a:t>Chart</a:t>
                      </a:r>
                    </a:p>
                  </a:txBody>
                  <a:tcPr marL="7157" marR="7157" marT="715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56752775"/>
                  </a:ext>
                </a:extLst>
              </a:tr>
              <a:tr h="229018">
                <a:tc>
                  <a:txBody>
                    <a:bodyPr/>
                    <a:lstStyle/>
                    <a:p>
                      <a:pPr algn="ctr" fontAlgn="b"/>
                      <a:r>
                        <a:rPr lang="en-US" sz="1800" b="0" i="0" u="none" strike="noStrike">
                          <a:solidFill>
                            <a:srgbClr val="000000"/>
                          </a:solidFill>
                          <a:effectLst/>
                          <a:latin typeface="TH SarabunPSK" panose="020B0500040200020003" pitchFamily="34" charset="-34"/>
                          <a:cs typeface="TH SarabunPSK" panose="020B0500040200020003" pitchFamily="34" charset="-34"/>
                        </a:rPr>
                        <a:t>12</a:t>
                      </a:r>
                    </a:p>
                  </a:txBody>
                  <a:tcPr marL="7157" marR="7157" marT="715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lumMod val="40000"/>
                        <a:lumOff val="60000"/>
                      </a:schemeClr>
                    </a:solidFill>
                  </a:tcPr>
                </a:tc>
                <a:tc>
                  <a:txBody>
                    <a:bodyPr/>
                    <a:lstStyle/>
                    <a:p>
                      <a:pPr algn="l" fontAlgn="b"/>
                      <a:r>
                        <a:rPr lang="en-US" sz="1800" b="0" i="0" u="none" strike="noStrike">
                          <a:solidFill>
                            <a:srgbClr val="000000"/>
                          </a:solidFill>
                          <a:effectLst/>
                          <a:latin typeface="TH SarabunPSK" panose="020B0500040200020003" pitchFamily="34" charset="-34"/>
                          <a:cs typeface="TH SarabunPSK" panose="020B0500040200020003" pitchFamily="34" charset="-34"/>
                        </a:rPr>
                        <a:t>Git push</a:t>
                      </a:r>
                    </a:p>
                  </a:txBody>
                  <a:tcPr marL="7157" marR="7157" marT="715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TH SarabunPSK" panose="020B0500040200020003" pitchFamily="34" charset="-34"/>
                          <a:cs typeface="TH SarabunPSK" panose="020B0500040200020003" pitchFamily="34" charset="-34"/>
                        </a:rPr>
                        <a:t>Chart</a:t>
                      </a:r>
                    </a:p>
                  </a:txBody>
                  <a:tcPr marL="7157" marR="7157" marT="715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22406647"/>
                  </a:ext>
                </a:extLst>
              </a:tr>
              <a:tr h="229018">
                <a:tc>
                  <a:txBody>
                    <a:bodyPr/>
                    <a:lstStyle/>
                    <a:p>
                      <a:pPr algn="ctr" fontAlgn="b"/>
                      <a:r>
                        <a:rPr lang="en-US" sz="1800" b="0" i="0" u="none" strike="noStrike">
                          <a:solidFill>
                            <a:srgbClr val="000000"/>
                          </a:solidFill>
                          <a:effectLst/>
                          <a:latin typeface="TH SarabunPSK" panose="020B0500040200020003" pitchFamily="34" charset="-34"/>
                          <a:cs typeface="TH SarabunPSK" panose="020B0500040200020003" pitchFamily="34" charset="-34"/>
                        </a:rPr>
                        <a:t>13</a:t>
                      </a:r>
                    </a:p>
                  </a:txBody>
                  <a:tcPr marL="7157" marR="7157" marT="715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lumMod val="40000"/>
                        <a:lumOff val="60000"/>
                      </a:schemeClr>
                    </a:solidFill>
                  </a:tcPr>
                </a:tc>
                <a:tc>
                  <a:txBody>
                    <a:bodyPr/>
                    <a:lstStyle/>
                    <a:p>
                      <a:pPr algn="l" fontAlgn="b"/>
                      <a:r>
                        <a:rPr lang="en-US" sz="1800" b="0" i="0" u="none" strike="noStrike">
                          <a:solidFill>
                            <a:srgbClr val="000000"/>
                          </a:solidFill>
                          <a:effectLst/>
                          <a:latin typeface="TH SarabunPSK" panose="020B0500040200020003" pitchFamily="34" charset="-34"/>
                          <a:cs typeface="TH SarabunPSK" panose="020B0500040200020003" pitchFamily="34" charset="-34"/>
                        </a:rPr>
                        <a:t>Deploy gitmain (wiss, admin tasks, deploy)</a:t>
                      </a:r>
                    </a:p>
                  </a:txBody>
                  <a:tcPr marL="7157" marR="7157" marT="715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TH SarabunPSK" panose="020B0500040200020003" pitchFamily="34" charset="-34"/>
                          <a:cs typeface="TH SarabunPSK" panose="020B0500040200020003" pitchFamily="34" charset="-34"/>
                        </a:rPr>
                        <a:t>Chart</a:t>
                      </a:r>
                    </a:p>
                  </a:txBody>
                  <a:tcPr marL="7157" marR="7157" marT="715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57191877"/>
                  </a:ext>
                </a:extLst>
              </a:tr>
              <a:tr h="229018">
                <a:tc>
                  <a:txBody>
                    <a:bodyPr/>
                    <a:lstStyle/>
                    <a:p>
                      <a:pPr algn="ctr" fontAlgn="b"/>
                      <a:r>
                        <a:rPr lang="en-US" sz="1800" b="0" i="0" u="none" strike="noStrike" dirty="0">
                          <a:solidFill>
                            <a:srgbClr val="000000"/>
                          </a:solidFill>
                          <a:effectLst/>
                          <a:latin typeface="TH SarabunPSK" panose="020B0500040200020003" pitchFamily="34" charset="-34"/>
                          <a:cs typeface="TH SarabunPSK" panose="020B0500040200020003" pitchFamily="34" charset="-34"/>
                        </a:rPr>
                        <a:t>14</a:t>
                      </a:r>
                    </a:p>
                  </a:txBody>
                  <a:tcPr marL="7157" marR="7157" marT="715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lumMod val="40000"/>
                        <a:lumOff val="60000"/>
                      </a:schemeClr>
                    </a:solidFill>
                  </a:tcPr>
                </a:tc>
                <a:tc>
                  <a:txBody>
                    <a:bodyPr/>
                    <a:lstStyle/>
                    <a:p>
                      <a:pPr algn="l" fontAlgn="b"/>
                      <a:r>
                        <a:rPr lang="en-US" sz="1800" b="0" i="0" u="none" strike="noStrike">
                          <a:solidFill>
                            <a:srgbClr val="000000"/>
                          </a:solidFill>
                          <a:effectLst/>
                          <a:latin typeface="TH SarabunPSK" panose="020B0500040200020003" pitchFamily="34" charset="-34"/>
                          <a:cs typeface="TH SarabunPSK" panose="020B0500040200020003" pitchFamily="34" charset="-34"/>
                        </a:rPr>
                        <a:t>Test Web again</a:t>
                      </a:r>
                    </a:p>
                  </a:txBody>
                  <a:tcPr marL="7157" marR="7157" marT="715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TH SarabunPSK" panose="020B0500040200020003" pitchFamily="34" charset="-34"/>
                          <a:cs typeface="TH SarabunPSK" panose="020B0500040200020003" pitchFamily="34" charset="-34"/>
                        </a:rPr>
                        <a:t>Chart</a:t>
                      </a:r>
                    </a:p>
                  </a:txBody>
                  <a:tcPr marL="7157" marR="7157" marT="715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28153589"/>
                  </a:ext>
                </a:extLst>
              </a:tr>
              <a:tr h="229018">
                <a:tc>
                  <a:txBody>
                    <a:bodyPr/>
                    <a:lstStyle/>
                    <a:p>
                      <a:pPr algn="ctr" fontAlgn="b"/>
                      <a:r>
                        <a:rPr lang="en-US" sz="1800" b="0" i="0" u="none" strike="noStrike">
                          <a:solidFill>
                            <a:srgbClr val="000000"/>
                          </a:solidFill>
                          <a:effectLst/>
                          <a:latin typeface="TH SarabunPSK" panose="020B0500040200020003" pitchFamily="34" charset="-34"/>
                          <a:cs typeface="TH SarabunPSK" panose="020B0500040200020003" pitchFamily="34" charset="-34"/>
                        </a:rPr>
                        <a:t>15</a:t>
                      </a:r>
                    </a:p>
                  </a:txBody>
                  <a:tcPr marL="7157" marR="7157" marT="715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lumMod val="40000"/>
                        <a:lumOff val="60000"/>
                      </a:schemeClr>
                    </a:solidFill>
                  </a:tcPr>
                </a:tc>
                <a:tc>
                  <a:txBody>
                    <a:bodyPr/>
                    <a:lstStyle/>
                    <a:p>
                      <a:pPr algn="l" fontAlgn="b"/>
                      <a:r>
                        <a:rPr lang="en-US" sz="1800" b="0" i="0" u="none" strike="noStrike">
                          <a:solidFill>
                            <a:srgbClr val="000000"/>
                          </a:solidFill>
                          <a:effectLst/>
                          <a:latin typeface="TH SarabunPSK" panose="020B0500040200020003" pitchFamily="34" charset="-34"/>
                          <a:cs typeface="TH SarabunPSK" panose="020B0500040200020003" pitchFamily="34" charset="-34"/>
                        </a:rPr>
                        <a:t>Update user manual</a:t>
                      </a:r>
                    </a:p>
                  </a:txBody>
                  <a:tcPr marL="7157" marR="7157" marT="715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TH SarabunPSK" panose="020B0500040200020003" pitchFamily="34" charset="-34"/>
                          <a:cs typeface="TH SarabunPSK" panose="020B0500040200020003" pitchFamily="34" charset="-34"/>
                        </a:rPr>
                        <a:t>Chart</a:t>
                      </a:r>
                    </a:p>
                  </a:txBody>
                  <a:tcPr marL="7157" marR="7157" marT="715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52255344"/>
                  </a:ext>
                </a:extLst>
              </a:tr>
              <a:tr h="229018">
                <a:tc>
                  <a:txBody>
                    <a:bodyPr/>
                    <a:lstStyle/>
                    <a:p>
                      <a:pPr algn="ctr" fontAlgn="b"/>
                      <a:r>
                        <a:rPr lang="en-US" sz="1800" b="0" i="0" u="none" strike="noStrike">
                          <a:solidFill>
                            <a:srgbClr val="000000"/>
                          </a:solidFill>
                          <a:effectLst/>
                          <a:latin typeface="TH SarabunPSK" panose="020B0500040200020003" pitchFamily="34" charset="-34"/>
                          <a:cs typeface="TH SarabunPSK" panose="020B0500040200020003" pitchFamily="34" charset="-34"/>
                        </a:rPr>
                        <a:t>16</a:t>
                      </a:r>
                    </a:p>
                  </a:txBody>
                  <a:tcPr marL="7157" marR="7157" marT="715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lumMod val="40000"/>
                        <a:lumOff val="60000"/>
                      </a:schemeClr>
                    </a:solidFill>
                  </a:tcPr>
                </a:tc>
                <a:tc>
                  <a:txBody>
                    <a:bodyPr/>
                    <a:lstStyle/>
                    <a:p>
                      <a:pPr algn="l" fontAlgn="b"/>
                      <a:r>
                        <a:rPr lang="en-US" sz="1800" b="0" i="0" u="none" strike="noStrike">
                          <a:solidFill>
                            <a:srgbClr val="000000"/>
                          </a:solidFill>
                          <a:effectLst/>
                          <a:latin typeface="TH SarabunPSK" panose="020B0500040200020003" pitchFamily="34" charset="-34"/>
                          <a:cs typeface="TH SarabunPSK" panose="020B0500040200020003" pitchFamily="34" charset="-34"/>
                        </a:rPr>
                        <a:t>Reiview developing code and document in code</a:t>
                      </a:r>
                    </a:p>
                  </a:txBody>
                  <a:tcPr marL="7157" marR="7157" marT="715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TH SarabunPSK" panose="020B0500040200020003" pitchFamily="34" charset="-34"/>
                          <a:cs typeface="TH SarabunPSK" panose="020B0500040200020003" pitchFamily="34" charset="-34"/>
                        </a:rPr>
                        <a:t>Oat</a:t>
                      </a:r>
                    </a:p>
                  </a:txBody>
                  <a:tcPr marL="7157" marR="7157" marT="715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5649567"/>
                  </a:ext>
                </a:extLst>
              </a:tr>
              <a:tr h="229018">
                <a:tc>
                  <a:txBody>
                    <a:bodyPr/>
                    <a:lstStyle/>
                    <a:p>
                      <a:pPr algn="ctr" fontAlgn="b"/>
                      <a:r>
                        <a:rPr lang="en-US" sz="1800" b="0" i="0" u="none" strike="noStrike" dirty="0">
                          <a:solidFill>
                            <a:srgbClr val="000000"/>
                          </a:solidFill>
                          <a:effectLst/>
                          <a:latin typeface="TH SarabunPSK" panose="020B0500040200020003" pitchFamily="34" charset="-34"/>
                          <a:cs typeface="TH SarabunPSK" panose="020B0500040200020003" pitchFamily="34" charset="-34"/>
                        </a:rPr>
                        <a:t>17</a:t>
                      </a:r>
                    </a:p>
                  </a:txBody>
                  <a:tcPr marL="7157" marR="7157" marT="715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lumMod val="40000"/>
                        <a:lumOff val="60000"/>
                      </a:schemeClr>
                    </a:solidFill>
                  </a:tcPr>
                </a:tc>
                <a:tc>
                  <a:txBody>
                    <a:bodyPr/>
                    <a:lstStyle/>
                    <a:p>
                      <a:pPr algn="l" fontAlgn="b"/>
                      <a:r>
                        <a:rPr lang="en-US" sz="1800" b="0" i="0" u="none" strike="noStrike">
                          <a:solidFill>
                            <a:srgbClr val="000000"/>
                          </a:solidFill>
                          <a:effectLst/>
                          <a:latin typeface="TH SarabunPSK" panose="020B0500040200020003" pitchFamily="34" charset="-34"/>
                          <a:cs typeface="TH SarabunPSK" panose="020B0500040200020003" pitchFamily="34" charset="-34"/>
                        </a:rPr>
                        <a:t>UAT (User Acceptance Test)</a:t>
                      </a:r>
                    </a:p>
                  </a:txBody>
                  <a:tcPr marL="7157" marR="7157" marT="715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TH SarabunPSK" panose="020B0500040200020003" pitchFamily="34" charset="-34"/>
                          <a:cs typeface="TH SarabunPSK" panose="020B0500040200020003" pitchFamily="34" charset="-34"/>
                        </a:rPr>
                        <a:t>New | SA/ATAC Lead</a:t>
                      </a:r>
                    </a:p>
                  </a:txBody>
                  <a:tcPr marL="7157" marR="7157" marT="715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62034985"/>
                  </a:ext>
                </a:extLst>
              </a:tr>
              <a:tr h="229018">
                <a:tc>
                  <a:txBody>
                    <a:bodyPr/>
                    <a:lstStyle/>
                    <a:p>
                      <a:pPr algn="ctr" fontAlgn="b"/>
                      <a:r>
                        <a:rPr lang="en-US" sz="1800" b="0" i="0" u="none" strike="noStrike" dirty="0">
                          <a:solidFill>
                            <a:srgbClr val="000000"/>
                          </a:solidFill>
                          <a:effectLst/>
                          <a:latin typeface="TH SarabunPSK" panose="020B0500040200020003" pitchFamily="34" charset="-34"/>
                          <a:cs typeface="TH SarabunPSK" panose="020B0500040200020003" pitchFamily="34" charset="-34"/>
                        </a:rPr>
                        <a:t>18</a:t>
                      </a:r>
                    </a:p>
                  </a:txBody>
                  <a:tcPr marL="7157" marR="7157" marT="715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lumMod val="40000"/>
                        <a:lumOff val="60000"/>
                      </a:schemeClr>
                    </a:solidFill>
                  </a:tcPr>
                </a:tc>
                <a:tc>
                  <a:txBody>
                    <a:bodyPr/>
                    <a:lstStyle/>
                    <a:p>
                      <a:pPr algn="l" fontAlgn="b"/>
                      <a:r>
                        <a:rPr lang="en-US" sz="1800" b="0" i="0" u="none" strike="noStrike">
                          <a:solidFill>
                            <a:srgbClr val="000000"/>
                          </a:solidFill>
                          <a:effectLst/>
                          <a:latin typeface="TH SarabunPSK" panose="020B0500040200020003" pitchFamily="34" charset="-34"/>
                          <a:cs typeface="TH SarabunPSK" panose="020B0500040200020003" pitchFamily="34" charset="-34"/>
                        </a:rPr>
                        <a:t>OJT (On-the-job training)</a:t>
                      </a:r>
                    </a:p>
                  </a:txBody>
                  <a:tcPr marL="7157" marR="7157" marT="715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dirty="0">
                          <a:solidFill>
                            <a:srgbClr val="000000"/>
                          </a:solidFill>
                          <a:effectLst/>
                          <a:latin typeface="TH SarabunPSK" panose="020B0500040200020003" pitchFamily="34" charset="-34"/>
                          <a:cs typeface="TH SarabunPSK" panose="020B0500040200020003" pitchFamily="34" charset="-34"/>
                        </a:rPr>
                        <a:t>New | SA/ATAC Lead</a:t>
                      </a:r>
                    </a:p>
                  </a:txBody>
                  <a:tcPr marL="7157" marR="7157" marT="715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60133052"/>
                  </a:ext>
                </a:extLst>
              </a:tr>
            </a:tbl>
          </a:graphicData>
        </a:graphic>
      </p:graphicFrame>
    </p:spTree>
    <p:extLst>
      <p:ext uri="{BB962C8B-B14F-4D97-AF65-F5344CB8AC3E}">
        <p14:creationId xmlns:p14="http://schemas.microsoft.com/office/powerpoint/2010/main" val="401075611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87A146-15BF-4A9D-9A48-EF9FE330F4A7}"/>
              </a:ext>
            </a:extLst>
          </p:cNvPr>
          <p:cNvSpPr>
            <a:spLocks noGrp="1"/>
          </p:cNvSpPr>
          <p:nvPr>
            <p:ph type="title"/>
          </p:nvPr>
        </p:nvSpPr>
        <p:spPr/>
        <p:txBody>
          <a:bodyPr/>
          <a:lstStyle/>
          <a:p>
            <a:r>
              <a:rPr lang="en-US" dirty="0"/>
              <a:t>Github Config</a:t>
            </a:r>
            <a:endParaRPr lang="th-TH" dirty="0"/>
          </a:p>
        </p:txBody>
      </p:sp>
      <p:pic>
        <p:nvPicPr>
          <p:cNvPr id="4" name="Picture 3">
            <a:extLst>
              <a:ext uri="{FF2B5EF4-FFF2-40B4-BE49-F238E27FC236}">
                <a16:creationId xmlns:a16="http://schemas.microsoft.com/office/drawing/2014/main" id="{8E89AF1B-5ECB-47F2-ABBF-F7C9745B9E28}"/>
              </a:ext>
            </a:extLst>
          </p:cNvPr>
          <p:cNvPicPr>
            <a:picLocks noChangeAspect="1"/>
          </p:cNvPicPr>
          <p:nvPr/>
        </p:nvPicPr>
        <p:blipFill>
          <a:blip r:embed="rId2"/>
          <a:stretch>
            <a:fillRect/>
          </a:stretch>
        </p:blipFill>
        <p:spPr>
          <a:xfrm>
            <a:off x="233266" y="1781694"/>
            <a:ext cx="5669783" cy="4573099"/>
          </a:xfrm>
          <a:prstGeom prst="rect">
            <a:avLst/>
          </a:prstGeom>
        </p:spPr>
      </p:pic>
      <p:pic>
        <p:nvPicPr>
          <p:cNvPr id="6" name="Picture 5">
            <a:extLst>
              <a:ext uri="{FF2B5EF4-FFF2-40B4-BE49-F238E27FC236}">
                <a16:creationId xmlns:a16="http://schemas.microsoft.com/office/drawing/2014/main" id="{597B9670-BC4E-4A66-B17E-82F10A307B90}"/>
              </a:ext>
            </a:extLst>
          </p:cNvPr>
          <p:cNvPicPr>
            <a:picLocks noChangeAspect="1"/>
          </p:cNvPicPr>
          <p:nvPr/>
        </p:nvPicPr>
        <p:blipFill>
          <a:blip r:embed="rId3"/>
          <a:stretch>
            <a:fillRect/>
          </a:stretch>
        </p:blipFill>
        <p:spPr>
          <a:xfrm>
            <a:off x="264368" y="1152956"/>
            <a:ext cx="2924583" cy="628738"/>
          </a:xfrm>
          <a:prstGeom prst="rect">
            <a:avLst/>
          </a:prstGeom>
        </p:spPr>
      </p:pic>
    </p:spTree>
    <p:extLst>
      <p:ext uri="{BB962C8B-B14F-4D97-AF65-F5344CB8AC3E}">
        <p14:creationId xmlns:p14="http://schemas.microsoft.com/office/powerpoint/2010/main" val="41119120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A6F5455-F639-4741-A657-DA57031EA501}"/>
              </a:ext>
            </a:extLst>
          </p:cNvPr>
          <p:cNvSpPr>
            <a:spLocks noGrp="1"/>
          </p:cNvSpPr>
          <p:nvPr>
            <p:ph type="ctrTitle"/>
          </p:nvPr>
        </p:nvSpPr>
        <p:spPr>
          <a:xfrm>
            <a:off x="838200" y="2340430"/>
            <a:ext cx="4245429" cy="2206364"/>
          </a:xfrm>
        </p:spPr>
        <p:txBody>
          <a:bodyPr vert="horz" lIns="91440" tIns="45720" rIns="91440" bIns="45720" rtlCol="0" anchor="ctr">
            <a:normAutofit/>
          </a:bodyPr>
          <a:lstStyle/>
          <a:p>
            <a:pPr algn="l"/>
            <a:r>
              <a:rPr lang="en-US" sz="4400" kern="1200">
                <a:solidFill>
                  <a:schemeClr val="tx1"/>
                </a:solidFill>
                <a:latin typeface="+mj-lt"/>
                <a:ea typeface="+mj-ea"/>
                <a:cs typeface="+mj-cs"/>
              </a:rPr>
              <a:t>Basic Laravel Development</a:t>
            </a:r>
          </a:p>
        </p:txBody>
      </p:sp>
      <p:sp>
        <p:nvSpPr>
          <p:cNvPr id="11" name="Freeform 5">
            <a:extLst>
              <a:ext uri="{FF2B5EF4-FFF2-40B4-BE49-F238E27FC236}">
                <a16:creationId xmlns:a16="http://schemas.microsoft.com/office/drawing/2014/main" id="{AF1E5E62-9EB9-408E-AE53-A04A4C8110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5920619" cy="2130951"/>
          </a:xfrm>
          <a:custGeom>
            <a:avLst/>
            <a:gdLst>
              <a:gd name="connsiteX0" fmla="*/ 0 w 5920619"/>
              <a:gd name="connsiteY0" fmla="*/ 0 h 2130951"/>
              <a:gd name="connsiteX1" fmla="*/ 3191370 w 5920619"/>
              <a:gd name="connsiteY1" fmla="*/ 0 h 2130951"/>
              <a:gd name="connsiteX2" fmla="*/ 3346315 w 5920619"/>
              <a:gd name="connsiteY2" fmla="*/ 0 h 2130951"/>
              <a:gd name="connsiteX3" fmla="*/ 5920619 w 5920619"/>
              <a:gd name="connsiteY3" fmla="*/ 0 h 2130951"/>
              <a:gd name="connsiteX4" fmla="*/ 4936971 w 5920619"/>
              <a:gd name="connsiteY4" fmla="*/ 2130951 h 2130951"/>
              <a:gd name="connsiteX5" fmla="*/ 0 w 5920619"/>
              <a:gd name="connsiteY5" fmla="*/ 2130951 h 2130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20619" h="2130951">
                <a:moveTo>
                  <a:pt x="0" y="0"/>
                </a:moveTo>
                <a:lnTo>
                  <a:pt x="3191370" y="0"/>
                </a:lnTo>
                <a:lnTo>
                  <a:pt x="3346315" y="0"/>
                </a:lnTo>
                <a:lnTo>
                  <a:pt x="5920619" y="0"/>
                </a:lnTo>
                <a:lnTo>
                  <a:pt x="4936971" y="2130951"/>
                </a:lnTo>
                <a:lnTo>
                  <a:pt x="0" y="2130951"/>
                </a:ln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6" name="Picture 5" descr="Logo&#10;&#10;Description automatically generated with medium confidence">
            <a:extLst>
              <a:ext uri="{FF2B5EF4-FFF2-40B4-BE49-F238E27FC236}">
                <a16:creationId xmlns:a16="http://schemas.microsoft.com/office/drawing/2014/main" id="{BBD7B876-9F32-4E05-8131-73E48DAC2EB0}"/>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6085115" y="2020280"/>
            <a:ext cx="5466806" cy="2022718"/>
          </a:xfrm>
          <a:prstGeom prst="rect">
            <a:avLst/>
          </a:prstGeom>
        </p:spPr>
      </p:pic>
      <p:sp>
        <p:nvSpPr>
          <p:cNvPr id="13" name="Freeform 7">
            <a:extLst>
              <a:ext uri="{FF2B5EF4-FFF2-40B4-BE49-F238E27FC236}">
                <a16:creationId xmlns:a16="http://schemas.microsoft.com/office/drawing/2014/main" id="{9C5704B2-7C5B-4738-AF0D-4A2756A69F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66810" y="4683319"/>
            <a:ext cx="5925190" cy="2174681"/>
          </a:xfrm>
          <a:custGeom>
            <a:avLst/>
            <a:gdLst>
              <a:gd name="connsiteX0" fmla="*/ 1007162 w 5925190"/>
              <a:gd name="connsiteY0" fmla="*/ 0 h 2174681"/>
              <a:gd name="connsiteX1" fmla="*/ 5925190 w 5925190"/>
              <a:gd name="connsiteY1" fmla="*/ 0 h 2174681"/>
              <a:gd name="connsiteX2" fmla="*/ 5925190 w 5925190"/>
              <a:gd name="connsiteY2" fmla="*/ 2174681 h 2174681"/>
              <a:gd name="connsiteX3" fmla="*/ 0 w 5925190"/>
              <a:gd name="connsiteY3" fmla="*/ 2174681 h 2174681"/>
            </a:gdLst>
            <a:ahLst/>
            <a:cxnLst>
              <a:cxn ang="0">
                <a:pos x="connsiteX0" y="connsiteY0"/>
              </a:cxn>
              <a:cxn ang="0">
                <a:pos x="connsiteX1" y="connsiteY1"/>
              </a:cxn>
              <a:cxn ang="0">
                <a:pos x="connsiteX2" y="connsiteY2"/>
              </a:cxn>
              <a:cxn ang="0">
                <a:pos x="connsiteX3" y="connsiteY3"/>
              </a:cxn>
            </a:cxnLst>
            <a:rect l="l" t="t" r="r" b="b"/>
            <a:pathLst>
              <a:path w="5925190" h="2174681">
                <a:moveTo>
                  <a:pt x="1007162" y="0"/>
                </a:moveTo>
                <a:lnTo>
                  <a:pt x="5925190" y="0"/>
                </a:lnTo>
                <a:lnTo>
                  <a:pt x="5925190" y="2174681"/>
                </a:lnTo>
                <a:lnTo>
                  <a:pt x="0" y="2174681"/>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6">
            <a:extLst>
              <a:ext uri="{FF2B5EF4-FFF2-40B4-BE49-F238E27FC236}">
                <a16:creationId xmlns:a16="http://schemas.microsoft.com/office/drawing/2014/main" id="{DFB36DC4-A410-4DF1-8453-1D85743F5E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4683319"/>
            <a:ext cx="7092887" cy="2174681"/>
          </a:xfrm>
          <a:custGeom>
            <a:avLst/>
            <a:gdLst>
              <a:gd name="connsiteX0" fmla="*/ 0 w 7092887"/>
              <a:gd name="connsiteY0" fmla="*/ 0 h 2174681"/>
              <a:gd name="connsiteX1" fmla="*/ 7092887 w 7092887"/>
              <a:gd name="connsiteY1" fmla="*/ 0 h 2174681"/>
              <a:gd name="connsiteX2" fmla="*/ 6085725 w 7092887"/>
              <a:gd name="connsiteY2" fmla="*/ 2174681 h 2174681"/>
              <a:gd name="connsiteX3" fmla="*/ 1524000 w 7092887"/>
              <a:gd name="connsiteY3" fmla="*/ 2174681 h 2174681"/>
              <a:gd name="connsiteX4" fmla="*/ 1200418 w 7092887"/>
              <a:gd name="connsiteY4" fmla="*/ 2174681 h 2174681"/>
              <a:gd name="connsiteX5" fmla="*/ 0 w 7092887"/>
              <a:gd name="connsiteY5" fmla="*/ 2174681 h 2174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92887" h="2174681">
                <a:moveTo>
                  <a:pt x="0" y="0"/>
                </a:moveTo>
                <a:lnTo>
                  <a:pt x="7092887" y="0"/>
                </a:lnTo>
                <a:lnTo>
                  <a:pt x="6085725" y="2174681"/>
                </a:lnTo>
                <a:lnTo>
                  <a:pt x="1524000" y="2174681"/>
                </a:lnTo>
                <a:lnTo>
                  <a:pt x="1200418" y="2174681"/>
                </a:lnTo>
                <a:lnTo>
                  <a:pt x="0" y="2174681"/>
                </a:lnTo>
                <a:close/>
              </a:path>
            </a:pathLst>
          </a:custGeom>
          <a:solidFill>
            <a:srgbClr val="B2B2B2">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rgbClr val="B2B2B2"/>
              </a:solidFill>
            </a:endParaRPr>
          </a:p>
        </p:txBody>
      </p:sp>
    </p:spTree>
    <p:extLst>
      <p:ext uri="{BB962C8B-B14F-4D97-AF65-F5344CB8AC3E}">
        <p14:creationId xmlns:p14="http://schemas.microsoft.com/office/powerpoint/2010/main" val="112332088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0CA1BF3-4F76-4D12-96C5-638D49F56E3A}"/>
              </a:ext>
            </a:extLst>
          </p:cNvPr>
          <p:cNvSpPr>
            <a:spLocks noGrp="1"/>
          </p:cNvSpPr>
          <p:nvPr>
            <p:ph type="title"/>
          </p:nvPr>
        </p:nvSpPr>
        <p:spPr/>
        <p:txBody>
          <a:bodyPr/>
          <a:lstStyle/>
          <a:p>
            <a:r>
              <a:rPr lang="en-US" dirty="0"/>
              <a:t>1. Create Project</a:t>
            </a:r>
            <a:endParaRPr lang="th-TH" dirty="0"/>
          </a:p>
        </p:txBody>
      </p:sp>
      <p:graphicFrame>
        <p:nvGraphicFramePr>
          <p:cNvPr id="5" name="Table 4">
            <a:extLst>
              <a:ext uri="{FF2B5EF4-FFF2-40B4-BE49-F238E27FC236}">
                <a16:creationId xmlns:a16="http://schemas.microsoft.com/office/drawing/2014/main" id="{ABCE825A-7F22-4155-A963-499C54E0AB21}"/>
              </a:ext>
            </a:extLst>
          </p:cNvPr>
          <p:cNvGraphicFramePr>
            <a:graphicFrameLocks noGrp="1"/>
          </p:cNvGraphicFramePr>
          <p:nvPr>
            <p:extLst>
              <p:ext uri="{D42A27DB-BD31-4B8C-83A1-F6EECF244321}">
                <p14:modId xmlns:p14="http://schemas.microsoft.com/office/powerpoint/2010/main" val="569550416"/>
              </p:ext>
            </p:extLst>
          </p:nvPr>
        </p:nvGraphicFramePr>
        <p:xfrm>
          <a:off x="813408" y="682721"/>
          <a:ext cx="10768263" cy="5220641"/>
        </p:xfrm>
        <a:graphic>
          <a:graphicData uri="http://schemas.openxmlformats.org/drawingml/2006/table">
            <a:tbl>
              <a:tblPr firstRow="1" bandRow="1">
                <a:tableStyleId>{5C22544A-7EE6-4342-B048-85BDC9FD1C3A}</a:tableStyleId>
              </a:tblPr>
              <a:tblGrid>
                <a:gridCol w="553453">
                  <a:extLst>
                    <a:ext uri="{9D8B030D-6E8A-4147-A177-3AD203B41FA5}">
                      <a16:colId xmlns:a16="http://schemas.microsoft.com/office/drawing/2014/main" val="2140861475"/>
                    </a:ext>
                  </a:extLst>
                </a:gridCol>
                <a:gridCol w="4997725">
                  <a:extLst>
                    <a:ext uri="{9D8B030D-6E8A-4147-A177-3AD203B41FA5}">
                      <a16:colId xmlns:a16="http://schemas.microsoft.com/office/drawing/2014/main" val="3170357150"/>
                    </a:ext>
                  </a:extLst>
                </a:gridCol>
                <a:gridCol w="5217085">
                  <a:extLst>
                    <a:ext uri="{9D8B030D-6E8A-4147-A177-3AD203B41FA5}">
                      <a16:colId xmlns:a16="http://schemas.microsoft.com/office/drawing/2014/main" val="975064222"/>
                    </a:ext>
                  </a:extLst>
                </a:gridCol>
              </a:tblGrid>
              <a:tr h="394641">
                <a:tc>
                  <a:txBody>
                    <a:bodyPr/>
                    <a:lstStyle/>
                    <a:p>
                      <a:pPr algn="ctr"/>
                      <a:r>
                        <a:rPr lang="en-US" sz="1600" b="0" dirty="0"/>
                        <a:t>No</a:t>
                      </a:r>
                      <a:endParaRPr lang="th-TH" sz="1600" b="0" dirty="0"/>
                    </a:p>
                  </a:txBody>
                  <a:tcPr/>
                </a:tc>
                <a:tc>
                  <a:txBody>
                    <a:bodyPr/>
                    <a:lstStyle/>
                    <a:p>
                      <a:r>
                        <a:rPr lang="en-US" sz="1600" b="0" dirty="0"/>
                        <a:t>Code</a:t>
                      </a:r>
                      <a:endParaRPr lang="th-TH" sz="1600" b="0" dirty="0"/>
                    </a:p>
                  </a:txBody>
                  <a:tcPr/>
                </a:tc>
                <a:tc>
                  <a:txBody>
                    <a:bodyPr/>
                    <a:lstStyle/>
                    <a:p>
                      <a:r>
                        <a:rPr lang="en-US" sz="1600" b="0" dirty="0"/>
                        <a:t>Code</a:t>
                      </a:r>
                      <a:endParaRPr lang="th-TH" sz="1600" b="0" dirty="0"/>
                    </a:p>
                  </a:txBody>
                  <a:tcPr/>
                </a:tc>
                <a:extLst>
                  <a:ext uri="{0D108BD9-81ED-4DB2-BD59-A6C34878D82A}">
                    <a16:rowId xmlns:a16="http://schemas.microsoft.com/office/drawing/2014/main" val="1721671658"/>
                  </a:ext>
                </a:extLst>
              </a:tr>
              <a:tr h="370840">
                <a:tc>
                  <a:txBody>
                    <a:bodyPr/>
                    <a:lstStyle/>
                    <a:p>
                      <a:pPr algn="ctr"/>
                      <a:r>
                        <a:rPr lang="en-US" sz="1600" b="0" dirty="0"/>
                        <a:t>1</a:t>
                      </a:r>
                      <a:endParaRPr lang="th-TH" sz="1600" b="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kern="1200" dirty="0">
                          <a:solidFill>
                            <a:schemeClr val="dk1"/>
                          </a:solidFill>
                          <a:effectLst/>
                          <a:latin typeface="+mn-lt"/>
                          <a:ea typeface="+mn-ea"/>
                          <a:cs typeface="+mn-cs"/>
                        </a:rPr>
                        <a:t>Create Laravel Project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kern="1200" dirty="0">
                          <a:solidFill>
                            <a:schemeClr val="dk1"/>
                          </a:solidFill>
                          <a:effectLst/>
                          <a:latin typeface="+mn-lt"/>
                          <a:ea typeface="+mn-ea"/>
                          <a:cs typeface="+mn-cs"/>
                        </a:rPr>
                        <a:t>Open vscode and open folder wissdemo01</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i="0" kern="1200" dirty="0">
                          <a:solidFill>
                            <a:schemeClr val="dk1"/>
                          </a:solidFill>
                          <a:effectLst/>
                          <a:latin typeface="+mn-lt"/>
                          <a:ea typeface="+mn-ea"/>
                          <a:cs typeface="+mn-cs"/>
                        </a:rPr>
                        <a:t>Required</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en-US" sz="1600" b="0" i="0" kern="1200" dirty="0">
                          <a:solidFill>
                            <a:schemeClr val="dk1"/>
                          </a:solidFill>
                          <a:effectLst/>
                          <a:latin typeface="+mn-lt"/>
                          <a:ea typeface="+mn-ea"/>
                          <a:cs typeface="+mn-cs"/>
                        </a:rPr>
                        <a:t>Install Composer 2.2.6 (Laravel) – download from internet</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en-US" sz="1600" b="0" i="0" kern="1200" dirty="0">
                          <a:solidFill>
                            <a:schemeClr val="dk1"/>
                          </a:solidFill>
                          <a:effectLst/>
                          <a:latin typeface="+mn-lt"/>
                          <a:ea typeface="+mn-ea"/>
                          <a:cs typeface="+mn-cs"/>
                        </a:rPr>
                        <a:t>Install Vscode and package related Laravel and php</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en-US" sz="1600" b="0" dirty="0"/>
                        <a:t>Install Last </a:t>
                      </a:r>
                      <a:r>
                        <a:rPr lang="en-US" sz="1600" b="0" dirty="0" err="1"/>
                        <a:t>Xampp</a:t>
                      </a:r>
                      <a:r>
                        <a:rPr lang="en-US" sz="1600" b="0" dirty="0"/>
                        <a:t> 8.1.2 (PHP 8)</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en-US" sz="1600" b="0" dirty="0"/>
                        <a:t>Set path in variable environment to open php, composer from any path in windows</a:t>
                      </a:r>
                      <a:endParaRPr lang="th-TH" sz="1600" b="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kern="1200" dirty="0">
                          <a:solidFill>
                            <a:schemeClr val="dk1"/>
                          </a:solidFill>
                          <a:effectLst/>
                          <a:latin typeface="+mn-lt"/>
                          <a:ea typeface="+mn-ea"/>
                          <a:cs typeface="+mn-cs"/>
                        </a:rPr>
                        <a:t>composer create-project --prefer-</a:t>
                      </a:r>
                      <a:r>
                        <a:rPr lang="en-US" sz="1600" b="0" i="0" kern="1200" dirty="0" err="1">
                          <a:solidFill>
                            <a:schemeClr val="dk1"/>
                          </a:solidFill>
                          <a:effectLst/>
                          <a:latin typeface="+mn-lt"/>
                          <a:ea typeface="+mn-ea"/>
                          <a:cs typeface="+mn-cs"/>
                        </a:rPr>
                        <a:t>dist</a:t>
                      </a:r>
                      <a:r>
                        <a:rPr lang="en-US" sz="1600" b="0" i="0" kern="1200" dirty="0">
                          <a:solidFill>
                            <a:schemeClr val="dk1"/>
                          </a:solidFill>
                          <a:effectLst/>
                          <a:latin typeface="+mn-lt"/>
                          <a:ea typeface="+mn-ea"/>
                          <a:cs typeface="+mn-cs"/>
                        </a:rPr>
                        <a:t> </a:t>
                      </a:r>
                      <a:r>
                        <a:rPr lang="en-US" sz="1600" b="0" i="0" kern="1200" dirty="0" err="1">
                          <a:solidFill>
                            <a:schemeClr val="dk1"/>
                          </a:solidFill>
                          <a:effectLst/>
                          <a:latin typeface="+mn-lt"/>
                          <a:ea typeface="+mn-ea"/>
                          <a:cs typeface="+mn-cs"/>
                        </a:rPr>
                        <a:t>laravel</a:t>
                      </a:r>
                      <a:r>
                        <a:rPr lang="en-US" sz="1600" b="0" i="0" kern="1200" dirty="0">
                          <a:solidFill>
                            <a:schemeClr val="dk1"/>
                          </a:solidFill>
                          <a:effectLst/>
                          <a:latin typeface="+mn-lt"/>
                          <a:ea typeface="+mn-ea"/>
                          <a:cs typeface="+mn-cs"/>
                        </a:rPr>
                        <a:t>/</a:t>
                      </a:r>
                      <a:r>
                        <a:rPr lang="en-US" sz="1600" b="0" i="0" kern="1200" dirty="0" err="1">
                          <a:solidFill>
                            <a:schemeClr val="dk1"/>
                          </a:solidFill>
                          <a:effectLst/>
                          <a:latin typeface="+mn-lt"/>
                          <a:ea typeface="+mn-ea"/>
                          <a:cs typeface="+mn-cs"/>
                        </a:rPr>
                        <a:t>laravel</a:t>
                      </a:r>
                      <a:r>
                        <a:rPr lang="en-US" sz="1600" b="0" i="0" kern="1200" dirty="0">
                          <a:solidFill>
                            <a:schemeClr val="dk1"/>
                          </a:solidFill>
                          <a:effectLst/>
                          <a:latin typeface="+mn-lt"/>
                          <a:ea typeface="+mn-ea"/>
                          <a:cs typeface="+mn-cs"/>
                        </a:rPr>
                        <a:t> wissdemo01</a:t>
                      </a:r>
                    </a:p>
                  </a:txBody>
                  <a:tcPr/>
                </a:tc>
                <a:extLst>
                  <a:ext uri="{0D108BD9-81ED-4DB2-BD59-A6C34878D82A}">
                    <a16:rowId xmlns:a16="http://schemas.microsoft.com/office/drawing/2014/main" val="3915928836"/>
                  </a:ext>
                </a:extLst>
              </a:tr>
              <a:tr h="370840">
                <a:tc>
                  <a:txBody>
                    <a:bodyPr/>
                    <a:lstStyle/>
                    <a:p>
                      <a:pPr algn="ctr"/>
                      <a:r>
                        <a:rPr lang="en-US" sz="1600" b="0" dirty="0"/>
                        <a:t>2</a:t>
                      </a:r>
                      <a:endParaRPr lang="th-TH" sz="1600" b="0" dirty="0"/>
                    </a:p>
                  </a:txBody>
                  <a:tcPr/>
                </a:tc>
                <a:tc>
                  <a:txBody>
                    <a:bodyPr/>
                    <a:lstStyle/>
                    <a:p>
                      <a:r>
                        <a:rPr lang="en-US" sz="1600" b="0" dirty="0"/>
                        <a:t>Create repo on github named “wissdemo01”</a:t>
                      </a:r>
                    </a:p>
                    <a:p>
                      <a:r>
                        <a:rPr lang="en-US" sz="1600" b="0" dirty="0"/>
                        <a:t>Run command | commit for local git</a:t>
                      </a:r>
                    </a:p>
                    <a:p>
                      <a:r>
                        <a:rPr lang="en-US" sz="1600" b="0" dirty="0"/>
                        <a:t>Run command | push to git cloud</a:t>
                      </a:r>
                    </a:p>
                    <a:p>
                      <a:r>
                        <a:rPr lang="en-US" sz="1600" b="1" dirty="0"/>
                        <a:t>Required</a:t>
                      </a:r>
                    </a:p>
                    <a:p>
                      <a:pPr marL="342900" indent="-342900">
                        <a:buAutoNum type="arabicPeriod"/>
                      </a:pPr>
                      <a:r>
                        <a:rPr lang="en-US" sz="1600" b="0" dirty="0"/>
                        <a:t>Register github</a:t>
                      </a:r>
                    </a:p>
                    <a:p>
                      <a:pPr marL="342900" indent="-342900">
                        <a:buAutoNum type="arabicPeriod"/>
                      </a:pPr>
                      <a:r>
                        <a:rPr lang="en-US" sz="1600" b="0" dirty="0"/>
                        <a:t>Install git on windows</a:t>
                      </a:r>
                      <a:endParaRPr lang="th-TH" sz="1600" b="0" dirty="0"/>
                    </a:p>
                  </a:txBody>
                  <a:tcPr/>
                </a:tc>
                <a:tc>
                  <a:txBody>
                    <a:bodyPr/>
                    <a:lstStyle/>
                    <a:p>
                      <a:r>
                        <a:rPr lang="en-US" sz="1600" b="0" dirty="0"/>
                        <a:t>echo "# wissdemo01" &gt;&gt; README.md</a:t>
                      </a:r>
                    </a:p>
                    <a:p>
                      <a:r>
                        <a:rPr lang="en-US" sz="1600" b="0" dirty="0"/>
                        <a:t>git init</a:t>
                      </a:r>
                    </a:p>
                    <a:p>
                      <a:r>
                        <a:rPr lang="en-US" sz="1600" b="0" dirty="0"/>
                        <a:t>git add README.md</a:t>
                      </a:r>
                    </a:p>
                    <a:p>
                      <a:r>
                        <a:rPr lang="en-US" sz="1600" b="0" dirty="0"/>
                        <a:t>git add .</a:t>
                      </a:r>
                    </a:p>
                    <a:p>
                      <a:r>
                        <a:rPr lang="en-US" sz="1600" b="0" dirty="0"/>
                        <a:t>git commit -m "first commit"</a:t>
                      </a:r>
                    </a:p>
                    <a:p>
                      <a:r>
                        <a:rPr lang="en-US" sz="1600" b="0" dirty="0"/>
                        <a:t>git branch -M main</a:t>
                      </a:r>
                    </a:p>
                    <a:p>
                      <a:r>
                        <a:rPr lang="en-US" sz="1600" b="0" dirty="0"/>
                        <a:t>git remote add origin https:/github.com/traitet/wissdemo01.git</a:t>
                      </a:r>
                    </a:p>
                    <a:p>
                      <a:r>
                        <a:rPr lang="en-US" sz="1600" b="0" dirty="0"/>
                        <a:t>git push -u origin main</a:t>
                      </a:r>
                      <a:endParaRPr lang="th-TH" sz="1600" b="0" dirty="0"/>
                    </a:p>
                  </a:txBody>
                  <a:tcPr/>
                </a:tc>
                <a:extLst>
                  <a:ext uri="{0D108BD9-81ED-4DB2-BD59-A6C34878D82A}">
                    <a16:rowId xmlns:a16="http://schemas.microsoft.com/office/drawing/2014/main" val="1430507787"/>
                  </a:ext>
                </a:extLst>
              </a:tr>
              <a:tr h="370840">
                <a:tc>
                  <a:txBody>
                    <a:bodyPr/>
                    <a:lstStyle/>
                    <a:p>
                      <a:pPr algn="ctr"/>
                      <a:r>
                        <a:rPr lang="en-US" sz="1600" b="0" dirty="0"/>
                        <a:t>3</a:t>
                      </a:r>
                      <a:endParaRPr lang="th-TH" sz="1600" b="0" dirty="0"/>
                    </a:p>
                  </a:txBody>
                  <a:tcPr/>
                </a:tc>
                <a:tc>
                  <a:txBody>
                    <a:bodyPr/>
                    <a:lstStyle/>
                    <a:p>
                      <a:r>
                        <a:rPr lang="en-US" sz="1600" b="0" dirty="0"/>
                        <a:t>php artisan serve</a:t>
                      </a:r>
                      <a:endParaRPr lang="th-TH" sz="1600" b="0" dirty="0"/>
                    </a:p>
                  </a:txBody>
                  <a:tcPr/>
                </a:tc>
                <a:tc>
                  <a:txBody>
                    <a:bodyPr/>
                    <a:lstStyle/>
                    <a:p>
                      <a:r>
                        <a:rPr lang="en-US" sz="1600" b="0" dirty="0"/>
                        <a:t>php artisan serve</a:t>
                      </a:r>
                      <a:endParaRPr lang="th-TH" sz="1600" b="0" dirty="0"/>
                    </a:p>
                  </a:txBody>
                  <a:tcPr/>
                </a:tc>
                <a:extLst>
                  <a:ext uri="{0D108BD9-81ED-4DB2-BD59-A6C34878D82A}">
                    <a16:rowId xmlns:a16="http://schemas.microsoft.com/office/drawing/2014/main" val="4102207792"/>
                  </a:ext>
                </a:extLst>
              </a:tr>
              <a:tr h="370840">
                <a:tc>
                  <a:txBody>
                    <a:bodyPr/>
                    <a:lstStyle/>
                    <a:p>
                      <a:pPr algn="ctr"/>
                      <a:r>
                        <a:rPr lang="en-US" sz="1600" b="0" dirty="0"/>
                        <a:t>4</a:t>
                      </a:r>
                      <a:endParaRPr lang="th-TH" sz="1600" b="0" dirty="0"/>
                    </a:p>
                  </a:txBody>
                  <a:tcPr/>
                </a:tc>
                <a:tc>
                  <a:txBody>
                    <a:bodyPr/>
                    <a:lstStyle/>
                    <a:p>
                      <a:r>
                        <a:rPr lang="en-US" sz="1600" b="0" dirty="0"/>
                        <a:t>Open URL e.g. http://10.100.1.94:8080</a:t>
                      </a:r>
                      <a:endParaRPr lang="th-TH" sz="1600" b="0" dirty="0"/>
                    </a:p>
                  </a:txBody>
                  <a:tcPr/>
                </a:tc>
                <a:tc>
                  <a:txBody>
                    <a:bodyPr/>
                    <a:lstStyle/>
                    <a:p>
                      <a:endParaRPr lang="th-TH" sz="1600" b="0" dirty="0"/>
                    </a:p>
                  </a:txBody>
                  <a:tcPr/>
                </a:tc>
                <a:extLst>
                  <a:ext uri="{0D108BD9-81ED-4DB2-BD59-A6C34878D82A}">
                    <a16:rowId xmlns:a16="http://schemas.microsoft.com/office/drawing/2014/main" val="2211963384"/>
                  </a:ext>
                </a:extLst>
              </a:tr>
            </a:tbl>
          </a:graphicData>
        </a:graphic>
      </p:graphicFrame>
    </p:spTree>
    <p:extLst>
      <p:ext uri="{BB962C8B-B14F-4D97-AF65-F5344CB8AC3E}">
        <p14:creationId xmlns:p14="http://schemas.microsoft.com/office/powerpoint/2010/main" val="116546671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E1DEE-65BC-4700-A9A2-ACE8E53528F0}"/>
              </a:ext>
            </a:extLst>
          </p:cNvPr>
          <p:cNvSpPr>
            <a:spLocks noGrp="1"/>
          </p:cNvSpPr>
          <p:nvPr>
            <p:ph type="title"/>
          </p:nvPr>
        </p:nvSpPr>
        <p:spPr/>
        <p:txBody>
          <a:bodyPr/>
          <a:lstStyle/>
          <a:p>
            <a:r>
              <a:rPr lang="en-US" dirty="0"/>
              <a:t>Code </a:t>
            </a:r>
            <a:r>
              <a:rPr lang="th-TH" dirty="0"/>
              <a:t>ตัวอย่าง </a:t>
            </a:r>
            <a:r>
              <a:rPr lang="en-US" dirty="0"/>
              <a:t>| Main Controller</a:t>
            </a:r>
            <a:endParaRPr lang="th-TH" dirty="0"/>
          </a:p>
        </p:txBody>
      </p:sp>
      <p:pic>
        <p:nvPicPr>
          <p:cNvPr id="4" name="Picture 3">
            <a:extLst>
              <a:ext uri="{FF2B5EF4-FFF2-40B4-BE49-F238E27FC236}">
                <a16:creationId xmlns:a16="http://schemas.microsoft.com/office/drawing/2014/main" id="{30B7D640-E700-4C2B-BF0A-19B2EB4C55E9}"/>
              </a:ext>
            </a:extLst>
          </p:cNvPr>
          <p:cNvPicPr>
            <a:picLocks noChangeAspect="1"/>
          </p:cNvPicPr>
          <p:nvPr/>
        </p:nvPicPr>
        <p:blipFill>
          <a:blip r:embed="rId2"/>
          <a:stretch>
            <a:fillRect/>
          </a:stretch>
        </p:blipFill>
        <p:spPr>
          <a:xfrm>
            <a:off x="187690" y="600075"/>
            <a:ext cx="4333510" cy="3019425"/>
          </a:xfrm>
          <a:prstGeom prst="rect">
            <a:avLst/>
          </a:prstGeom>
        </p:spPr>
      </p:pic>
      <p:pic>
        <p:nvPicPr>
          <p:cNvPr id="9" name="Picture 8">
            <a:extLst>
              <a:ext uri="{FF2B5EF4-FFF2-40B4-BE49-F238E27FC236}">
                <a16:creationId xmlns:a16="http://schemas.microsoft.com/office/drawing/2014/main" id="{FC472329-2618-495D-AC48-F5E73BA38AD4}"/>
              </a:ext>
            </a:extLst>
          </p:cNvPr>
          <p:cNvPicPr>
            <a:picLocks noChangeAspect="1"/>
          </p:cNvPicPr>
          <p:nvPr/>
        </p:nvPicPr>
        <p:blipFill>
          <a:blip r:embed="rId3"/>
          <a:stretch>
            <a:fillRect/>
          </a:stretch>
        </p:blipFill>
        <p:spPr>
          <a:xfrm>
            <a:off x="182977" y="3772310"/>
            <a:ext cx="4333510" cy="2370730"/>
          </a:xfrm>
          <a:prstGeom prst="rect">
            <a:avLst/>
          </a:prstGeom>
        </p:spPr>
      </p:pic>
      <p:sp>
        <p:nvSpPr>
          <p:cNvPr id="11" name="Rectangle 10">
            <a:extLst>
              <a:ext uri="{FF2B5EF4-FFF2-40B4-BE49-F238E27FC236}">
                <a16:creationId xmlns:a16="http://schemas.microsoft.com/office/drawing/2014/main" id="{41962B9D-3684-4F19-BA6F-04196301F4BE}"/>
              </a:ext>
            </a:extLst>
          </p:cNvPr>
          <p:cNvSpPr/>
          <p:nvPr/>
        </p:nvSpPr>
        <p:spPr>
          <a:xfrm>
            <a:off x="2057400" y="2970805"/>
            <a:ext cx="1844040" cy="60007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12" name="TextBox 11">
            <a:extLst>
              <a:ext uri="{FF2B5EF4-FFF2-40B4-BE49-F238E27FC236}">
                <a16:creationId xmlns:a16="http://schemas.microsoft.com/office/drawing/2014/main" id="{7DF3E92E-1AC0-480A-9349-3683E309B89E}"/>
              </a:ext>
            </a:extLst>
          </p:cNvPr>
          <p:cNvSpPr txBox="1"/>
          <p:nvPr/>
        </p:nvSpPr>
        <p:spPr>
          <a:xfrm>
            <a:off x="2057400" y="3518020"/>
            <a:ext cx="1844040" cy="307777"/>
          </a:xfrm>
          <a:prstGeom prst="rect">
            <a:avLst/>
          </a:prstGeom>
          <a:solidFill>
            <a:srgbClr val="002060"/>
          </a:solidFill>
        </p:spPr>
        <p:txBody>
          <a:bodyPr wrap="square" lIns="0" tIns="0" rIns="0" bIns="0" rtlCol="0">
            <a:spAutoFit/>
          </a:bodyPr>
          <a:lstStyle/>
          <a:p>
            <a:pPr algn="ctr"/>
            <a:r>
              <a:rPr lang="en-US" sz="2000" dirty="0">
                <a:solidFill>
                  <a:schemeClr val="bg1"/>
                </a:solidFill>
              </a:rPr>
              <a:t>Validate data</a:t>
            </a:r>
            <a:endParaRPr lang="th-TH" sz="2000" dirty="0">
              <a:solidFill>
                <a:schemeClr val="bg1"/>
              </a:solidFill>
            </a:endParaRPr>
          </a:p>
        </p:txBody>
      </p:sp>
      <p:sp>
        <p:nvSpPr>
          <p:cNvPr id="13" name="Rectangle 12">
            <a:extLst>
              <a:ext uri="{FF2B5EF4-FFF2-40B4-BE49-F238E27FC236}">
                <a16:creationId xmlns:a16="http://schemas.microsoft.com/office/drawing/2014/main" id="{85A52240-B468-4A56-A1FD-A93F61A1CB3D}"/>
              </a:ext>
            </a:extLst>
          </p:cNvPr>
          <p:cNvSpPr/>
          <p:nvPr/>
        </p:nvSpPr>
        <p:spPr>
          <a:xfrm>
            <a:off x="1835150" y="1467189"/>
            <a:ext cx="1181100" cy="17111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14" name="TextBox 13">
            <a:extLst>
              <a:ext uri="{FF2B5EF4-FFF2-40B4-BE49-F238E27FC236}">
                <a16:creationId xmlns:a16="http://schemas.microsoft.com/office/drawing/2014/main" id="{65802648-2014-47BB-99CE-D6FC3B4FAD5D}"/>
              </a:ext>
            </a:extLst>
          </p:cNvPr>
          <p:cNvSpPr txBox="1"/>
          <p:nvPr/>
        </p:nvSpPr>
        <p:spPr>
          <a:xfrm>
            <a:off x="3143250" y="1398855"/>
            <a:ext cx="1844040" cy="307777"/>
          </a:xfrm>
          <a:prstGeom prst="rect">
            <a:avLst/>
          </a:prstGeom>
          <a:solidFill>
            <a:srgbClr val="002060"/>
          </a:solidFill>
        </p:spPr>
        <p:txBody>
          <a:bodyPr wrap="square" lIns="0" tIns="0" rIns="0" bIns="0" rtlCol="0">
            <a:spAutoFit/>
          </a:bodyPr>
          <a:lstStyle/>
          <a:p>
            <a:pPr algn="ctr"/>
            <a:r>
              <a:rPr lang="en-US" sz="2000" dirty="0">
                <a:solidFill>
                  <a:schemeClr val="bg1"/>
                </a:solidFill>
              </a:rPr>
              <a:t>Import http</a:t>
            </a:r>
            <a:endParaRPr lang="th-TH" sz="2000" dirty="0">
              <a:solidFill>
                <a:schemeClr val="bg1"/>
              </a:solidFill>
            </a:endParaRPr>
          </a:p>
        </p:txBody>
      </p:sp>
      <p:pic>
        <p:nvPicPr>
          <p:cNvPr id="16" name="Picture 15">
            <a:extLst>
              <a:ext uri="{FF2B5EF4-FFF2-40B4-BE49-F238E27FC236}">
                <a16:creationId xmlns:a16="http://schemas.microsoft.com/office/drawing/2014/main" id="{E3B17759-828A-41E5-8B52-FA22061DB6A7}"/>
              </a:ext>
            </a:extLst>
          </p:cNvPr>
          <p:cNvPicPr>
            <a:picLocks noChangeAspect="1"/>
          </p:cNvPicPr>
          <p:nvPr/>
        </p:nvPicPr>
        <p:blipFill>
          <a:blip r:embed="rId4"/>
          <a:stretch>
            <a:fillRect/>
          </a:stretch>
        </p:blipFill>
        <p:spPr>
          <a:xfrm>
            <a:off x="5184775" y="600075"/>
            <a:ext cx="4527550" cy="2573319"/>
          </a:xfrm>
          <a:prstGeom prst="rect">
            <a:avLst/>
          </a:prstGeom>
        </p:spPr>
      </p:pic>
      <p:sp>
        <p:nvSpPr>
          <p:cNvPr id="17" name="Rectangle 16">
            <a:extLst>
              <a:ext uri="{FF2B5EF4-FFF2-40B4-BE49-F238E27FC236}">
                <a16:creationId xmlns:a16="http://schemas.microsoft.com/office/drawing/2014/main" id="{48314C32-E019-46C1-93F2-DF7E12EE4E13}"/>
              </a:ext>
            </a:extLst>
          </p:cNvPr>
          <p:cNvSpPr/>
          <p:nvPr/>
        </p:nvSpPr>
        <p:spPr>
          <a:xfrm>
            <a:off x="714375" y="4084306"/>
            <a:ext cx="3802112" cy="60007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18" name="Rectangle 17">
            <a:extLst>
              <a:ext uri="{FF2B5EF4-FFF2-40B4-BE49-F238E27FC236}">
                <a16:creationId xmlns:a16="http://schemas.microsoft.com/office/drawing/2014/main" id="{4CA46CC5-0AB5-42E8-8F88-FEDE33D695A1}"/>
              </a:ext>
            </a:extLst>
          </p:cNvPr>
          <p:cNvSpPr/>
          <p:nvPr/>
        </p:nvSpPr>
        <p:spPr>
          <a:xfrm>
            <a:off x="714375" y="4960021"/>
            <a:ext cx="3802112" cy="120772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19" name="Speech Bubble: Rectangle 18">
            <a:extLst>
              <a:ext uri="{FF2B5EF4-FFF2-40B4-BE49-F238E27FC236}">
                <a16:creationId xmlns:a16="http://schemas.microsoft.com/office/drawing/2014/main" id="{E4685A4A-B8ED-473E-90EA-95660F5AE09B}"/>
              </a:ext>
            </a:extLst>
          </p:cNvPr>
          <p:cNvSpPr/>
          <p:nvPr/>
        </p:nvSpPr>
        <p:spPr>
          <a:xfrm>
            <a:off x="4743450" y="4171950"/>
            <a:ext cx="2705100" cy="512431"/>
          </a:xfrm>
          <a:prstGeom prst="wedgeRectCallout">
            <a:avLst>
              <a:gd name="adj1" fmla="val -56748"/>
              <a:gd name="adj2" fmla="val 14172"/>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Call API</a:t>
            </a:r>
            <a:endParaRPr lang="th-TH" dirty="0"/>
          </a:p>
        </p:txBody>
      </p:sp>
      <p:sp>
        <p:nvSpPr>
          <p:cNvPr id="20" name="Speech Bubble: Rectangle 19">
            <a:extLst>
              <a:ext uri="{FF2B5EF4-FFF2-40B4-BE49-F238E27FC236}">
                <a16:creationId xmlns:a16="http://schemas.microsoft.com/office/drawing/2014/main" id="{A95DE879-A747-4835-B41B-AE055FE9DE8B}"/>
              </a:ext>
            </a:extLst>
          </p:cNvPr>
          <p:cNvSpPr/>
          <p:nvPr/>
        </p:nvSpPr>
        <p:spPr>
          <a:xfrm>
            <a:off x="4743450" y="5382496"/>
            <a:ext cx="2705100" cy="512431"/>
          </a:xfrm>
          <a:prstGeom prst="wedgeRectCallout">
            <a:avLst>
              <a:gd name="adj1" fmla="val -56748"/>
              <a:gd name="adj2" fmla="val 14172"/>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If success</a:t>
            </a:r>
            <a:endParaRPr lang="th-TH" dirty="0"/>
          </a:p>
        </p:txBody>
      </p:sp>
      <p:sp>
        <p:nvSpPr>
          <p:cNvPr id="21" name="Rectangle 20">
            <a:extLst>
              <a:ext uri="{FF2B5EF4-FFF2-40B4-BE49-F238E27FC236}">
                <a16:creationId xmlns:a16="http://schemas.microsoft.com/office/drawing/2014/main" id="{1C5ADD54-7FCD-41F5-BD48-1EAB400E979A}"/>
              </a:ext>
            </a:extLst>
          </p:cNvPr>
          <p:cNvSpPr/>
          <p:nvPr/>
        </p:nvSpPr>
        <p:spPr>
          <a:xfrm>
            <a:off x="5547494" y="2188831"/>
            <a:ext cx="3044056" cy="60007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22" name="Speech Bubble: Rectangle 21">
            <a:extLst>
              <a:ext uri="{FF2B5EF4-FFF2-40B4-BE49-F238E27FC236}">
                <a16:creationId xmlns:a16="http://schemas.microsoft.com/office/drawing/2014/main" id="{B45B224C-E26F-4492-AB04-BFAC4AD91999}"/>
              </a:ext>
            </a:extLst>
          </p:cNvPr>
          <p:cNvSpPr/>
          <p:nvPr/>
        </p:nvSpPr>
        <p:spPr>
          <a:xfrm>
            <a:off x="8829675" y="2362200"/>
            <a:ext cx="2705100" cy="512431"/>
          </a:xfrm>
          <a:prstGeom prst="wedgeRectCallout">
            <a:avLst>
              <a:gd name="adj1" fmla="val -56748"/>
              <a:gd name="adj2" fmla="val 14172"/>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Return View</a:t>
            </a:r>
            <a:endParaRPr lang="th-TH" dirty="0"/>
          </a:p>
        </p:txBody>
      </p:sp>
    </p:spTree>
    <p:extLst>
      <p:ext uri="{BB962C8B-B14F-4D97-AF65-F5344CB8AC3E}">
        <p14:creationId xmlns:p14="http://schemas.microsoft.com/office/powerpoint/2010/main" val="76221474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1ED68E-C952-46F7-9A38-B10C8B6688F5}"/>
              </a:ext>
            </a:extLst>
          </p:cNvPr>
          <p:cNvSpPr>
            <a:spLocks noGrp="1"/>
          </p:cNvSpPr>
          <p:nvPr>
            <p:ph type="title"/>
          </p:nvPr>
        </p:nvSpPr>
        <p:spPr/>
        <p:txBody>
          <a:bodyPr/>
          <a:lstStyle/>
          <a:p>
            <a:r>
              <a:rPr lang="en-US" dirty="0"/>
              <a:t>Routes | </a:t>
            </a:r>
            <a:r>
              <a:rPr lang="en-US" dirty="0" err="1"/>
              <a:t>web.php</a:t>
            </a:r>
            <a:endParaRPr lang="th-TH" dirty="0"/>
          </a:p>
        </p:txBody>
      </p:sp>
      <p:pic>
        <p:nvPicPr>
          <p:cNvPr id="4" name="Picture 3">
            <a:extLst>
              <a:ext uri="{FF2B5EF4-FFF2-40B4-BE49-F238E27FC236}">
                <a16:creationId xmlns:a16="http://schemas.microsoft.com/office/drawing/2014/main" id="{81E99696-A7BF-45BC-998F-8C2B8E052BB4}"/>
              </a:ext>
            </a:extLst>
          </p:cNvPr>
          <p:cNvPicPr>
            <a:picLocks noChangeAspect="1"/>
          </p:cNvPicPr>
          <p:nvPr/>
        </p:nvPicPr>
        <p:blipFill>
          <a:blip r:embed="rId2"/>
          <a:stretch>
            <a:fillRect/>
          </a:stretch>
        </p:blipFill>
        <p:spPr>
          <a:xfrm>
            <a:off x="918818" y="600075"/>
            <a:ext cx="4824832" cy="5810250"/>
          </a:xfrm>
          <a:prstGeom prst="rect">
            <a:avLst/>
          </a:prstGeom>
        </p:spPr>
      </p:pic>
      <p:sp>
        <p:nvSpPr>
          <p:cNvPr id="5" name="Rectangle 4">
            <a:extLst>
              <a:ext uri="{FF2B5EF4-FFF2-40B4-BE49-F238E27FC236}">
                <a16:creationId xmlns:a16="http://schemas.microsoft.com/office/drawing/2014/main" id="{564664DE-5FFE-4616-BCCF-7778A089E77F}"/>
              </a:ext>
            </a:extLst>
          </p:cNvPr>
          <p:cNvSpPr/>
          <p:nvPr/>
        </p:nvSpPr>
        <p:spPr>
          <a:xfrm>
            <a:off x="1480318" y="2741282"/>
            <a:ext cx="3396481" cy="563894"/>
          </a:xfrm>
          <a:prstGeom prst="rect">
            <a:avLst/>
          </a:prstGeom>
          <a:no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6" name="Speech Bubble: Rectangle 5">
            <a:extLst>
              <a:ext uri="{FF2B5EF4-FFF2-40B4-BE49-F238E27FC236}">
                <a16:creationId xmlns:a16="http://schemas.microsoft.com/office/drawing/2014/main" id="{C513985E-BAA6-438A-9E4C-A12039FE2DDB}"/>
              </a:ext>
            </a:extLst>
          </p:cNvPr>
          <p:cNvSpPr/>
          <p:nvPr/>
        </p:nvSpPr>
        <p:spPr>
          <a:xfrm>
            <a:off x="5267325" y="2428877"/>
            <a:ext cx="3886200" cy="1000123"/>
          </a:xfrm>
          <a:prstGeom prst="wedgeRectCallout">
            <a:avLst>
              <a:gd name="adj1" fmla="val -56748"/>
              <a:gd name="adj2" fmla="val 14172"/>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dirty="0"/>
              <a:t>Post </a:t>
            </a:r>
            <a:r>
              <a:rPr lang="en-US" sz="1800" dirty="0">
                <a:sym typeface="Wingdings" panose="05000000000000000000" pitchFamily="2" charset="2"/>
              </a:rPr>
              <a:t> Call controller </a:t>
            </a:r>
          </a:p>
          <a:p>
            <a:pPr marL="514350" indent="-514350">
              <a:buAutoNum type="arabicParenR"/>
            </a:pPr>
            <a:r>
              <a:rPr lang="en-US" sz="1800" dirty="0">
                <a:sym typeface="Wingdings" panose="05000000000000000000" pitchFamily="2" charset="2"/>
              </a:rPr>
              <a:t>Call getData</a:t>
            </a:r>
          </a:p>
          <a:p>
            <a:pPr marL="514350" indent="-514350">
              <a:buAutoNum type="arabicParenR"/>
            </a:pPr>
            <a:r>
              <a:rPr lang="en-US" sz="1800" dirty="0">
                <a:sym typeface="Wingdings" panose="05000000000000000000" pitchFamily="2" charset="2"/>
              </a:rPr>
              <a:t>Return view (View = main.blade.php)</a:t>
            </a:r>
            <a:endParaRPr lang="th-TH" sz="1800" dirty="0"/>
          </a:p>
        </p:txBody>
      </p:sp>
      <p:sp>
        <p:nvSpPr>
          <p:cNvPr id="7" name="Rectangle 6">
            <a:extLst>
              <a:ext uri="{FF2B5EF4-FFF2-40B4-BE49-F238E27FC236}">
                <a16:creationId xmlns:a16="http://schemas.microsoft.com/office/drawing/2014/main" id="{3DA3D52F-2024-4E62-B959-D7A43AFC46EB}"/>
              </a:ext>
            </a:extLst>
          </p:cNvPr>
          <p:cNvSpPr/>
          <p:nvPr/>
        </p:nvSpPr>
        <p:spPr>
          <a:xfrm>
            <a:off x="1480317" y="1493507"/>
            <a:ext cx="3396481" cy="563894"/>
          </a:xfrm>
          <a:prstGeom prst="rect">
            <a:avLst/>
          </a:prstGeom>
          <a:no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8" name="Speech Bubble: Rectangle 7">
            <a:extLst>
              <a:ext uri="{FF2B5EF4-FFF2-40B4-BE49-F238E27FC236}">
                <a16:creationId xmlns:a16="http://schemas.microsoft.com/office/drawing/2014/main" id="{AA18FC58-41EA-4618-97B9-B0369863404B}"/>
              </a:ext>
            </a:extLst>
          </p:cNvPr>
          <p:cNvSpPr/>
          <p:nvPr/>
        </p:nvSpPr>
        <p:spPr>
          <a:xfrm>
            <a:off x="5267325" y="1200150"/>
            <a:ext cx="3886200" cy="1000123"/>
          </a:xfrm>
          <a:prstGeom prst="wedgeRectCallout">
            <a:avLst>
              <a:gd name="adj1" fmla="val -56748"/>
              <a:gd name="adj2" fmla="val 14172"/>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dirty="0"/>
              <a:t>Get </a:t>
            </a:r>
          </a:p>
          <a:p>
            <a:r>
              <a:rPr lang="en-US" sz="1800" dirty="0"/>
              <a:t>1) Call [root path]/welcome e.g. 10.100.1.94/welcome</a:t>
            </a:r>
          </a:p>
          <a:p>
            <a:r>
              <a:rPr lang="en-US" sz="1800" dirty="0"/>
              <a:t>2) Show view </a:t>
            </a:r>
            <a:r>
              <a:rPr lang="en-US" sz="1800" dirty="0" err="1"/>
              <a:t>webcome</a:t>
            </a:r>
            <a:endParaRPr lang="th-TH" sz="1800" dirty="0"/>
          </a:p>
        </p:txBody>
      </p:sp>
    </p:spTree>
    <p:extLst>
      <p:ext uri="{BB962C8B-B14F-4D97-AF65-F5344CB8AC3E}">
        <p14:creationId xmlns:p14="http://schemas.microsoft.com/office/powerpoint/2010/main" val="211993382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04067-D0B3-4F48-84DD-7E9830398E7E}"/>
              </a:ext>
            </a:extLst>
          </p:cNvPr>
          <p:cNvSpPr>
            <a:spLocks noGrp="1"/>
          </p:cNvSpPr>
          <p:nvPr>
            <p:ph type="title"/>
          </p:nvPr>
        </p:nvSpPr>
        <p:spPr/>
        <p:txBody>
          <a:bodyPr/>
          <a:lstStyle/>
          <a:p>
            <a:r>
              <a:rPr lang="en-US" dirty="0"/>
              <a:t>Theme SB</a:t>
            </a:r>
            <a:endParaRPr lang="th-TH" dirty="0"/>
          </a:p>
        </p:txBody>
      </p:sp>
      <p:pic>
        <p:nvPicPr>
          <p:cNvPr id="4" name="Picture 3">
            <a:extLst>
              <a:ext uri="{FF2B5EF4-FFF2-40B4-BE49-F238E27FC236}">
                <a16:creationId xmlns:a16="http://schemas.microsoft.com/office/drawing/2014/main" id="{BCA6009E-8916-4961-AE3F-2CC2FACFBC1E}"/>
              </a:ext>
            </a:extLst>
          </p:cNvPr>
          <p:cNvPicPr>
            <a:picLocks noChangeAspect="1"/>
          </p:cNvPicPr>
          <p:nvPr/>
        </p:nvPicPr>
        <p:blipFill>
          <a:blip r:embed="rId2"/>
          <a:stretch>
            <a:fillRect/>
          </a:stretch>
        </p:blipFill>
        <p:spPr>
          <a:xfrm>
            <a:off x="838200" y="699636"/>
            <a:ext cx="5476875" cy="5643093"/>
          </a:xfrm>
          <a:prstGeom prst="rect">
            <a:avLst/>
          </a:prstGeom>
        </p:spPr>
      </p:pic>
      <p:sp>
        <p:nvSpPr>
          <p:cNvPr id="5" name="Rectangle 4">
            <a:extLst>
              <a:ext uri="{FF2B5EF4-FFF2-40B4-BE49-F238E27FC236}">
                <a16:creationId xmlns:a16="http://schemas.microsoft.com/office/drawing/2014/main" id="{98FC27BD-4A59-4A43-8FE2-9537549663FB}"/>
              </a:ext>
            </a:extLst>
          </p:cNvPr>
          <p:cNvSpPr/>
          <p:nvPr/>
        </p:nvSpPr>
        <p:spPr>
          <a:xfrm>
            <a:off x="1181100" y="2133600"/>
            <a:ext cx="1895475" cy="4209129"/>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6" name="Speech Bubble: Rectangle 5">
            <a:extLst>
              <a:ext uri="{FF2B5EF4-FFF2-40B4-BE49-F238E27FC236}">
                <a16:creationId xmlns:a16="http://schemas.microsoft.com/office/drawing/2014/main" id="{B3BE6885-650F-4A48-ABB3-0F09EA3F3517}"/>
              </a:ext>
            </a:extLst>
          </p:cNvPr>
          <p:cNvSpPr/>
          <p:nvPr/>
        </p:nvSpPr>
        <p:spPr>
          <a:xfrm>
            <a:off x="3657600" y="2928938"/>
            <a:ext cx="3886200" cy="1000123"/>
          </a:xfrm>
          <a:prstGeom prst="wedgeRectCallout">
            <a:avLst>
              <a:gd name="adj1" fmla="val -56748"/>
              <a:gd name="adj2" fmla="val 14172"/>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800" dirty="0"/>
              <a:t>Can copy all for sample code</a:t>
            </a:r>
          </a:p>
          <a:p>
            <a:pPr marL="285750" indent="-285750">
              <a:buFont typeface="Arial" panose="020B0604020202020204" pitchFamily="34" charset="0"/>
              <a:buChar char="•"/>
            </a:pPr>
            <a:endParaRPr lang="th-TH" sz="1800" dirty="0"/>
          </a:p>
        </p:txBody>
      </p:sp>
      <p:pic>
        <p:nvPicPr>
          <p:cNvPr id="8" name="Picture 7">
            <a:extLst>
              <a:ext uri="{FF2B5EF4-FFF2-40B4-BE49-F238E27FC236}">
                <a16:creationId xmlns:a16="http://schemas.microsoft.com/office/drawing/2014/main" id="{9195EB20-EBC6-43EC-AE9E-857E4B4B15EB}"/>
              </a:ext>
            </a:extLst>
          </p:cNvPr>
          <p:cNvPicPr>
            <a:picLocks noChangeAspect="1"/>
          </p:cNvPicPr>
          <p:nvPr/>
        </p:nvPicPr>
        <p:blipFill>
          <a:blip r:embed="rId3"/>
          <a:stretch>
            <a:fillRect/>
          </a:stretch>
        </p:blipFill>
        <p:spPr>
          <a:xfrm>
            <a:off x="7909038" y="699636"/>
            <a:ext cx="2050236" cy="4933950"/>
          </a:xfrm>
          <a:prstGeom prst="rect">
            <a:avLst/>
          </a:prstGeom>
        </p:spPr>
      </p:pic>
      <p:sp>
        <p:nvSpPr>
          <p:cNvPr id="9" name="Rectangle 8">
            <a:extLst>
              <a:ext uri="{FF2B5EF4-FFF2-40B4-BE49-F238E27FC236}">
                <a16:creationId xmlns:a16="http://schemas.microsoft.com/office/drawing/2014/main" id="{B4A52400-E301-4B7F-B430-368913BF29BA}"/>
              </a:ext>
            </a:extLst>
          </p:cNvPr>
          <p:cNvSpPr/>
          <p:nvPr/>
        </p:nvSpPr>
        <p:spPr>
          <a:xfrm>
            <a:off x="7909038" y="876300"/>
            <a:ext cx="1895475" cy="4757286"/>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Tree>
    <p:extLst>
      <p:ext uri="{BB962C8B-B14F-4D97-AF65-F5344CB8AC3E}">
        <p14:creationId xmlns:p14="http://schemas.microsoft.com/office/powerpoint/2010/main" val="241337039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9490DD-DB50-4FED-B474-0A4ABEC39E66}"/>
              </a:ext>
            </a:extLst>
          </p:cNvPr>
          <p:cNvSpPr>
            <a:spLocks noGrp="1"/>
          </p:cNvSpPr>
          <p:nvPr>
            <p:ph type="title"/>
          </p:nvPr>
        </p:nvSpPr>
        <p:spPr/>
        <p:txBody>
          <a:bodyPr/>
          <a:lstStyle/>
          <a:p>
            <a:r>
              <a:rPr lang="en-US" dirty="0"/>
              <a:t>Sample View | Main.blade.php</a:t>
            </a:r>
            <a:endParaRPr lang="th-TH" dirty="0"/>
          </a:p>
        </p:txBody>
      </p:sp>
      <p:pic>
        <p:nvPicPr>
          <p:cNvPr id="4" name="Picture 3">
            <a:extLst>
              <a:ext uri="{FF2B5EF4-FFF2-40B4-BE49-F238E27FC236}">
                <a16:creationId xmlns:a16="http://schemas.microsoft.com/office/drawing/2014/main" id="{1C207FE5-2D04-4DC8-BC4E-69C7EF52B7DF}"/>
              </a:ext>
            </a:extLst>
          </p:cNvPr>
          <p:cNvPicPr>
            <a:picLocks noChangeAspect="1"/>
          </p:cNvPicPr>
          <p:nvPr/>
        </p:nvPicPr>
        <p:blipFill>
          <a:blip r:embed="rId2"/>
          <a:stretch>
            <a:fillRect/>
          </a:stretch>
        </p:blipFill>
        <p:spPr>
          <a:xfrm>
            <a:off x="904875" y="600075"/>
            <a:ext cx="6763308" cy="5499213"/>
          </a:xfrm>
          <a:prstGeom prst="rect">
            <a:avLst/>
          </a:prstGeom>
        </p:spPr>
      </p:pic>
      <p:sp>
        <p:nvSpPr>
          <p:cNvPr id="5" name="Rectangle 4">
            <a:extLst>
              <a:ext uri="{FF2B5EF4-FFF2-40B4-BE49-F238E27FC236}">
                <a16:creationId xmlns:a16="http://schemas.microsoft.com/office/drawing/2014/main" id="{05038922-DC7E-493D-A0F1-81984958A100}"/>
              </a:ext>
            </a:extLst>
          </p:cNvPr>
          <p:cNvSpPr/>
          <p:nvPr/>
        </p:nvSpPr>
        <p:spPr>
          <a:xfrm>
            <a:off x="1223143" y="3171824"/>
            <a:ext cx="1920107" cy="257175"/>
          </a:xfrm>
          <a:prstGeom prst="rect">
            <a:avLst/>
          </a:prstGeom>
          <a:no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6" name="Rectangle 5">
            <a:extLst>
              <a:ext uri="{FF2B5EF4-FFF2-40B4-BE49-F238E27FC236}">
                <a16:creationId xmlns:a16="http://schemas.microsoft.com/office/drawing/2014/main" id="{22805617-ADBA-4BCD-A6E3-189BAFB0E372}"/>
              </a:ext>
            </a:extLst>
          </p:cNvPr>
          <p:cNvSpPr/>
          <p:nvPr/>
        </p:nvSpPr>
        <p:spPr>
          <a:xfrm>
            <a:off x="3613918" y="2152649"/>
            <a:ext cx="3853682" cy="742951"/>
          </a:xfrm>
          <a:prstGeom prst="rect">
            <a:avLst/>
          </a:prstGeom>
          <a:no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7" name="Rectangle 6">
            <a:extLst>
              <a:ext uri="{FF2B5EF4-FFF2-40B4-BE49-F238E27FC236}">
                <a16:creationId xmlns:a16="http://schemas.microsoft.com/office/drawing/2014/main" id="{FE33AEE9-B291-40E9-920C-BE29A9D96A79}"/>
              </a:ext>
            </a:extLst>
          </p:cNvPr>
          <p:cNvSpPr/>
          <p:nvPr/>
        </p:nvSpPr>
        <p:spPr>
          <a:xfrm>
            <a:off x="3613918" y="2987731"/>
            <a:ext cx="3853682" cy="2955869"/>
          </a:xfrm>
          <a:prstGeom prst="rect">
            <a:avLst/>
          </a:prstGeom>
          <a:no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pic>
        <p:nvPicPr>
          <p:cNvPr id="9" name="Picture 8">
            <a:extLst>
              <a:ext uri="{FF2B5EF4-FFF2-40B4-BE49-F238E27FC236}">
                <a16:creationId xmlns:a16="http://schemas.microsoft.com/office/drawing/2014/main" id="{EC7A7CBA-53E1-4CD5-891C-09A3E5F17E69}"/>
              </a:ext>
            </a:extLst>
          </p:cNvPr>
          <p:cNvPicPr>
            <a:picLocks noChangeAspect="1"/>
          </p:cNvPicPr>
          <p:nvPr/>
        </p:nvPicPr>
        <p:blipFill>
          <a:blip r:embed="rId3"/>
          <a:stretch>
            <a:fillRect/>
          </a:stretch>
        </p:blipFill>
        <p:spPr>
          <a:xfrm>
            <a:off x="7734858" y="600075"/>
            <a:ext cx="4357769" cy="2146724"/>
          </a:xfrm>
          <a:prstGeom prst="rect">
            <a:avLst/>
          </a:prstGeom>
        </p:spPr>
      </p:pic>
      <p:sp>
        <p:nvSpPr>
          <p:cNvPr id="10" name="Speech Bubble: Rectangle 9">
            <a:extLst>
              <a:ext uri="{FF2B5EF4-FFF2-40B4-BE49-F238E27FC236}">
                <a16:creationId xmlns:a16="http://schemas.microsoft.com/office/drawing/2014/main" id="{150BC564-4B40-40C7-A9DB-B64B8C487105}"/>
              </a:ext>
            </a:extLst>
          </p:cNvPr>
          <p:cNvSpPr/>
          <p:nvPr/>
        </p:nvSpPr>
        <p:spPr>
          <a:xfrm>
            <a:off x="7986451" y="2834443"/>
            <a:ext cx="2705100" cy="512431"/>
          </a:xfrm>
          <a:prstGeom prst="wedgeRectCallout">
            <a:avLst>
              <a:gd name="adj1" fmla="val -21537"/>
              <a:gd name="adj2" fmla="val -76909"/>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Adjust data table</a:t>
            </a:r>
            <a:endParaRPr lang="th-TH" dirty="0"/>
          </a:p>
        </p:txBody>
      </p:sp>
      <p:sp>
        <p:nvSpPr>
          <p:cNvPr id="11" name="Rectangle 10">
            <a:extLst>
              <a:ext uri="{FF2B5EF4-FFF2-40B4-BE49-F238E27FC236}">
                <a16:creationId xmlns:a16="http://schemas.microsoft.com/office/drawing/2014/main" id="{7AA2F302-8FC2-4801-9F77-255832BAA0FD}"/>
              </a:ext>
            </a:extLst>
          </p:cNvPr>
          <p:cNvSpPr/>
          <p:nvPr/>
        </p:nvSpPr>
        <p:spPr>
          <a:xfrm>
            <a:off x="8015026" y="954094"/>
            <a:ext cx="3853682" cy="1792705"/>
          </a:xfrm>
          <a:prstGeom prst="rect">
            <a:avLst/>
          </a:prstGeom>
          <a:no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pic>
        <p:nvPicPr>
          <p:cNvPr id="13" name="Picture 12">
            <a:extLst>
              <a:ext uri="{FF2B5EF4-FFF2-40B4-BE49-F238E27FC236}">
                <a16:creationId xmlns:a16="http://schemas.microsoft.com/office/drawing/2014/main" id="{8BBE0A9D-3BEC-4318-B801-7D1D75668E20}"/>
              </a:ext>
            </a:extLst>
          </p:cNvPr>
          <p:cNvPicPr>
            <a:picLocks noChangeAspect="1"/>
          </p:cNvPicPr>
          <p:nvPr/>
        </p:nvPicPr>
        <p:blipFill>
          <a:blip r:embed="rId4"/>
          <a:stretch>
            <a:fillRect/>
          </a:stretch>
        </p:blipFill>
        <p:spPr>
          <a:xfrm>
            <a:off x="7734857" y="3511127"/>
            <a:ext cx="4363825" cy="2392779"/>
          </a:xfrm>
          <a:prstGeom prst="rect">
            <a:avLst/>
          </a:prstGeom>
        </p:spPr>
      </p:pic>
      <p:sp>
        <p:nvSpPr>
          <p:cNvPr id="14" name="Rectangle 13">
            <a:extLst>
              <a:ext uri="{FF2B5EF4-FFF2-40B4-BE49-F238E27FC236}">
                <a16:creationId xmlns:a16="http://schemas.microsoft.com/office/drawing/2014/main" id="{7B658166-F61A-45AE-A45C-E178E254FAB9}"/>
              </a:ext>
            </a:extLst>
          </p:cNvPr>
          <p:cNvSpPr/>
          <p:nvPr/>
        </p:nvSpPr>
        <p:spPr>
          <a:xfrm>
            <a:off x="8977313" y="3705225"/>
            <a:ext cx="428626" cy="157163"/>
          </a:xfrm>
          <a:prstGeom prst="rect">
            <a:avLst/>
          </a:prstGeom>
          <a:no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15" name="Rectangle 14">
            <a:extLst>
              <a:ext uri="{FF2B5EF4-FFF2-40B4-BE49-F238E27FC236}">
                <a16:creationId xmlns:a16="http://schemas.microsoft.com/office/drawing/2014/main" id="{F5D7F50E-0AC3-44EE-97E2-8A2CEBDCF2FA}"/>
              </a:ext>
            </a:extLst>
          </p:cNvPr>
          <p:cNvSpPr/>
          <p:nvPr/>
        </p:nvSpPr>
        <p:spPr>
          <a:xfrm>
            <a:off x="7986451" y="4743450"/>
            <a:ext cx="3853682" cy="1349489"/>
          </a:xfrm>
          <a:prstGeom prst="rect">
            <a:avLst/>
          </a:prstGeom>
          <a:no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16" name="Speech Bubble: Rectangle 15">
            <a:extLst>
              <a:ext uri="{FF2B5EF4-FFF2-40B4-BE49-F238E27FC236}">
                <a16:creationId xmlns:a16="http://schemas.microsoft.com/office/drawing/2014/main" id="{1874087E-8EF2-4A6E-BA7D-6CC79C4CD8C4}"/>
              </a:ext>
            </a:extLst>
          </p:cNvPr>
          <p:cNvSpPr/>
          <p:nvPr/>
        </p:nvSpPr>
        <p:spPr>
          <a:xfrm>
            <a:off x="10331449" y="3606173"/>
            <a:ext cx="1712651" cy="324478"/>
          </a:xfrm>
          <a:prstGeom prst="wedgeRectCallout">
            <a:avLst>
              <a:gd name="adj1" fmla="val -67142"/>
              <a:gd name="adj2" fmla="val -16189"/>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Link to main controller</a:t>
            </a:r>
            <a:endParaRPr lang="th-TH" sz="1600" dirty="0"/>
          </a:p>
        </p:txBody>
      </p:sp>
      <p:sp>
        <p:nvSpPr>
          <p:cNvPr id="17" name="Speech Bubble: Rectangle 16">
            <a:extLst>
              <a:ext uri="{FF2B5EF4-FFF2-40B4-BE49-F238E27FC236}">
                <a16:creationId xmlns:a16="http://schemas.microsoft.com/office/drawing/2014/main" id="{FF159305-999F-4BA4-A58D-9CBFB19056BE}"/>
              </a:ext>
            </a:extLst>
          </p:cNvPr>
          <p:cNvSpPr/>
          <p:nvPr/>
        </p:nvSpPr>
        <p:spPr>
          <a:xfrm>
            <a:off x="10331448" y="4487235"/>
            <a:ext cx="1712651" cy="324478"/>
          </a:xfrm>
          <a:prstGeom prst="wedgeRectCallout">
            <a:avLst>
              <a:gd name="adj1" fmla="val -46008"/>
              <a:gd name="adj2" fmla="val 79703"/>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Show data table</a:t>
            </a:r>
            <a:endParaRPr lang="th-TH" sz="1600" dirty="0"/>
          </a:p>
        </p:txBody>
      </p:sp>
    </p:spTree>
    <p:extLst>
      <p:ext uri="{BB962C8B-B14F-4D97-AF65-F5344CB8AC3E}">
        <p14:creationId xmlns:p14="http://schemas.microsoft.com/office/powerpoint/2010/main" val="349582609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073812-2278-4BC4-9DC8-04DD3EDB258D}"/>
              </a:ext>
            </a:extLst>
          </p:cNvPr>
          <p:cNvSpPr>
            <a:spLocks noGrp="1"/>
          </p:cNvSpPr>
          <p:nvPr>
            <p:ph type="title"/>
          </p:nvPr>
        </p:nvSpPr>
        <p:spPr/>
        <p:txBody>
          <a:bodyPr/>
          <a:lstStyle/>
          <a:p>
            <a:r>
              <a:rPr lang="en-US" dirty="0"/>
              <a:t>Run service | php artisan serve</a:t>
            </a:r>
            <a:endParaRPr lang="th-TH" dirty="0"/>
          </a:p>
        </p:txBody>
      </p:sp>
      <p:pic>
        <p:nvPicPr>
          <p:cNvPr id="4" name="Picture 3">
            <a:extLst>
              <a:ext uri="{FF2B5EF4-FFF2-40B4-BE49-F238E27FC236}">
                <a16:creationId xmlns:a16="http://schemas.microsoft.com/office/drawing/2014/main" id="{EBE48788-0065-4C15-8C13-62A8F63DC00B}"/>
              </a:ext>
            </a:extLst>
          </p:cNvPr>
          <p:cNvPicPr>
            <a:picLocks noChangeAspect="1"/>
          </p:cNvPicPr>
          <p:nvPr/>
        </p:nvPicPr>
        <p:blipFill>
          <a:blip r:embed="rId2"/>
          <a:stretch>
            <a:fillRect/>
          </a:stretch>
        </p:blipFill>
        <p:spPr>
          <a:xfrm>
            <a:off x="838200" y="805840"/>
            <a:ext cx="6391389" cy="5709259"/>
          </a:xfrm>
          <a:prstGeom prst="rect">
            <a:avLst/>
          </a:prstGeom>
        </p:spPr>
      </p:pic>
      <p:sp>
        <p:nvSpPr>
          <p:cNvPr id="5" name="Rectangle 4">
            <a:extLst>
              <a:ext uri="{FF2B5EF4-FFF2-40B4-BE49-F238E27FC236}">
                <a16:creationId xmlns:a16="http://schemas.microsoft.com/office/drawing/2014/main" id="{475AAEC9-D543-404C-9425-399072EC1FDF}"/>
              </a:ext>
            </a:extLst>
          </p:cNvPr>
          <p:cNvSpPr/>
          <p:nvPr/>
        </p:nvSpPr>
        <p:spPr>
          <a:xfrm>
            <a:off x="2375668" y="6052160"/>
            <a:ext cx="3167882" cy="462939"/>
          </a:xfrm>
          <a:prstGeom prst="rect">
            <a:avLst/>
          </a:prstGeom>
          <a:no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Tree>
    <p:extLst>
      <p:ext uri="{BB962C8B-B14F-4D97-AF65-F5344CB8AC3E}">
        <p14:creationId xmlns:p14="http://schemas.microsoft.com/office/powerpoint/2010/main" val="342365465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2FA52A-ED48-45AE-8607-E1466822A49F}"/>
              </a:ext>
            </a:extLst>
          </p:cNvPr>
          <p:cNvSpPr>
            <a:spLocks noGrp="1"/>
          </p:cNvSpPr>
          <p:nvPr>
            <p:ph type="title"/>
          </p:nvPr>
        </p:nvSpPr>
        <p:spPr/>
        <p:txBody>
          <a:bodyPr/>
          <a:lstStyle/>
          <a:p>
            <a:r>
              <a:rPr lang="en-US" dirty="0"/>
              <a:t>Sample web</a:t>
            </a:r>
            <a:endParaRPr lang="th-TH" dirty="0"/>
          </a:p>
        </p:txBody>
      </p:sp>
      <p:pic>
        <p:nvPicPr>
          <p:cNvPr id="4" name="Picture 3">
            <a:extLst>
              <a:ext uri="{FF2B5EF4-FFF2-40B4-BE49-F238E27FC236}">
                <a16:creationId xmlns:a16="http://schemas.microsoft.com/office/drawing/2014/main" id="{A23B2E77-E69F-43A9-83BA-6C0EAED949A0}"/>
              </a:ext>
            </a:extLst>
          </p:cNvPr>
          <p:cNvPicPr>
            <a:picLocks noChangeAspect="1"/>
          </p:cNvPicPr>
          <p:nvPr/>
        </p:nvPicPr>
        <p:blipFill>
          <a:blip r:embed="rId2"/>
          <a:stretch>
            <a:fillRect/>
          </a:stretch>
        </p:blipFill>
        <p:spPr>
          <a:xfrm>
            <a:off x="838200" y="600075"/>
            <a:ext cx="5143500" cy="4756558"/>
          </a:xfrm>
          <a:prstGeom prst="rect">
            <a:avLst/>
          </a:prstGeom>
        </p:spPr>
      </p:pic>
      <p:sp>
        <p:nvSpPr>
          <p:cNvPr id="5" name="Rectangle 4">
            <a:extLst>
              <a:ext uri="{FF2B5EF4-FFF2-40B4-BE49-F238E27FC236}">
                <a16:creationId xmlns:a16="http://schemas.microsoft.com/office/drawing/2014/main" id="{DE99CA4B-D38B-4582-A2D5-4B8E04E6FD3F}"/>
              </a:ext>
            </a:extLst>
          </p:cNvPr>
          <p:cNvSpPr/>
          <p:nvPr/>
        </p:nvSpPr>
        <p:spPr>
          <a:xfrm>
            <a:off x="838200" y="5449078"/>
            <a:ext cx="5143500" cy="9797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Basic report template</a:t>
            </a:r>
          </a:p>
          <a:p>
            <a:pPr algn="ctr"/>
            <a:r>
              <a:rPr lang="en-US" sz="1600" dirty="0"/>
              <a:t>View = /basic-report</a:t>
            </a:r>
          </a:p>
          <a:p>
            <a:pPr algn="ctr"/>
            <a:r>
              <a:rPr lang="en-US" sz="1600" dirty="0"/>
              <a:t>Route : return view(‘basic-report’)</a:t>
            </a:r>
            <a:endParaRPr lang="th-TH" sz="1600" dirty="0"/>
          </a:p>
        </p:txBody>
      </p:sp>
      <p:pic>
        <p:nvPicPr>
          <p:cNvPr id="7" name="Picture 6">
            <a:extLst>
              <a:ext uri="{FF2B5EF4-FFF2-40B4-BE49-F238E27FC236}">
                <a16:creationId xmlns:a16="http://schemas.microsoft.com/office/drawing/2014/main" id="{ACDC1016-DC1C-4675-A637-905D5454C072}"/>
              </a:ext>
            </a:extLst>
          </p:cNvPr>
          <p:cNvPicPr>
            <a:picLocks noChangeAspect="1"/>
          </p:cNvPicPr>
          <p:nvPr/>
        </p:nvPicPr>
        <p:blipFill>
          <a:blip r:embed="rId3"/>
          <a:stretch>
            <a:fillRect/>
          </a:stretch>
        </p:blipFill>
        <p:spPr>
          <a:xfrm>
            <a:off x="6210302" y="5681722"/>
            <a:ext cx="2922587" cy="600075"/>
          </a:xfrm>
          <a:prstGeom prst="rect">
            <a:avLst/>
          </a:prstGeom>
        </p:spPr>
      </p:pic>
      <p:pic>
        <p:nvPicPr>
          <p:cNvPr id="11" name="Picture 10">
            <a:extLst>
              <a:ext uri="{FF2B5EF4-FFF2-40B4-BE49-F238E27FC236}">
                <a16:creationId xmlns:a16="http://schemas.microsoft.com/office/drawing/2014/main" id="{0420557C-3AFE-488E-9DFB-5F2253E4B4E9}"/>
              </a:ext>
            </a:extLst>
          </p:cNvPr>
          <p:cNvPicPr>
            <a:picLocks noChangeAspect="1"/>
          </p:cNvPicPr>
          <p:nvPr/>
        </p:nvPicPr>
        <p:blipFill>
          <a:blip r:embed="rId4"/>
          <a:stretch>
            <a:fillRect/>
          </a:stretch>
        </p:blipFill>
        <p:spPr>
          <a:xfrm>
            <a:off x="6815206" y="600075"/>
            <a:ext cx="4360794" cy="4712766"/>
          </a:xfrm>
          <a:prstGeom prst="rect">
            <a:avLst/>
          </a:prstGeom>
        </p:spPr>
      </p:pic>
      <p:sp>
        <p:nvSpPr>
          <p:cNvPr id="12" name="Rectangle: Rounded Corners 11">
            <a:extLst>
              <a:ext uri="{FF2B5EF4-FFF2-40B4-BE49-F238E27FC236}">
                <a16:creationId xmlns:a16="http://schemas.microsoft.com/office/drawing/2014/main" id="{B755D1FD-B92E-4E76-9631-95AD6C3C1991}"/>
              </a:ext>
            </a:extLst>
          </p:cNvPr>
          <p:cNvSpPr/>
          <p:nvPr/>
        </p:nvSpPr>
        <p:spPr>
          <a:xfrm>
            <a:off x="3187700" y="2794000"/>
            <a:ext cx="2527300" cy="635000"/>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Basic Report</a:t>
            </a:r>
            <a:endParaRPr lang="th-TH" dirty="0"/>
          </a:p>
        </p:txBody>
      </p:sp>
      <p:sp>
        <p:nvSpPr>
          <p:cNvPr id="13" name="Rectangle: Rounded Corners 12">
            <a:extLst>
              <a:ext uri="{FF2B5EF4-FFF2-40B4-BE49-F238E27FC236}">
                <a16:creationId xmlns:a16="http://schemas.microsoft.com/office/drawing/2014/main" id="{A413C3AC-B122-4890-86B9-534AB738F22F}"/>
              </a:ext>
            </a:extLst>
          </p:cNvPr>
          <p:cNvSpPr/>
          <p:nvPr/>
        </p:nvSpPr>
        <p:spPr>
          <a:xfrm>
            <a:off x="8331200" y="2794000"/>
            <a:ext cx="2527300" cy="635000"/>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Pare’s</a:t>
            </a:r>
            <a:r>
              <a:rPr lang="en-US" dirty="0"/>
              <a:t> report</a:t>
            </a:r>
            <a:endParaRPr lang="th-TH" dirty="0"/>
          </a:p>
        </p:txBody>
      </p:sp>
    </p:spTree>
    <p:extLst>
      <p:ext uri="{BB962C8B-B14F-4D97-AF65-F5344CB8AC3E}">
        <p14:creationId xmlns:p14="http://schemas.microsoft.com/office/powerpoint/2010/main" val="68729506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2FA52A-ED48-45AE-8607-E1466822A49F}"/>
              </a:ext>
            </a:extLst>
          </p:cNvPr>
          <p:cNvSpPr>
            <a:spLocks noGrp="1"/>
          </p:cNvSpPr>
          <p:nvPr>
            <p:ph type="title"/>
          </p:nvPr>
        </p:nvSpPr>
        <p:spPr/>
        <p:txBody>
          <a:bodyPr/>
          <a:lstStyle/>
          <a:p>
            <a:r>
              <a:rPr lang="en-US" dirty="0"/>
              <a:t>Sample web</a:t>
            </a:r>
            <a:endParaRPr lang="th-TH" dirty="0"/>
          </a:p>
        </p:txBody>
      </p:sp>
      <p:pic>
        <p:nvPicPr>
          <p:cNvPr id="4" name="Picture 3">
            <a:extLst>
              <a:ext uri="{FF2B5EF4-FFF2-40B4-BE49-F238E27FC236}">
                <a16:creationId xmlns:a16="http://schemas.microsoft.com/office/drawing/2014/main" id="{A23B2E77-E69F-43A9-83BA-6C0EAED949A0}"/>
              </a:ext>
            </a:extLst>
          </p:cNvPr>
          <p:cNvPicPr>
            <a:picLocks noChangeAspect="1"/>
          </p:cNvPicPr>
          <p:nvPr/>
        </p:nvPicPr>
        <p:blipFill>
          <a:blip r:embed="rId2"/>
          <a:stretch>
            <a:fillRect/>
          </a:stretch>
        </p:blipFill>
        <p:spPr>
          <a:xfrm>
            <a:off x="139700" y="600075"/>
            <a:ext cx="3686024" cy="4756558"/>
          </a:xfrm>
          <a:prstGeom prst="rect">
            <a:avLst/>
          </a:prstGeom>
        </p:spPr>
      </p:pic>
      <p:sp>
        <p:nvSpPr>
          <p:cNvPr id="5" name="Rectangle 4">
            <a:extLst>
              <a:ext uri="{FF2B5EF4-FFF2-40B4-BE49-F238E27FC236}">
                <a16:creationId xmlns:a16="http://schemas.microsoft.com/office/drawing/2014/main" id="{DE99CA4B-D38B-4582-A2D5-4B8E04E6FD3F}"/>
              </a:ext>
            </a:extLst>
          </p:cNvPr>
          <p:cNvSpPr/>
          <p:nvPr/>
        </p:nvSpPr>
        <p:spPr>
          <a:xfrm>
            <a:off x="139701" y="5449078"/>
            <a:ext cx="3686024" cy="9797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Basic report template</a:t>
            </a:r>
          </a:p>
          <a:p>
            <a:pPr algn="ctr"/>
            <a:r>
              <a:rPr lang="en-US" sz="2000" dirty="0"/>
              <a:t>View = /basic-report</a:t>
            </a:r>
          </a:p>
          <a:p>
            <a:pPr algn="ctr"/>
            <a:r>
              <a:rPr lang="en-US" sz="2000" dirty="0"/>
              <a:t>Route : return view(‘basic-report’)</a:t>
            </a:r>
            <a:endParaRPr lang="th-TH" sz="2000" dirty="0"/>
          </a:p>
        </p:txBody>
      </p:sp>
      <p:pic>
        <p:nvPicPr>
          <p:cNvPr id="11" name="Picture 10">
            <a:extLst>
              <a:ext uri="{FF2B5EF4-FFF2-40B4-BE49-F238E27FC236}">
                <a16:creationId xmlns:a16="http://schemas.microsoft.com/office/drawing/2014/main" id="{0420557C-3AFE-488E-9DFB-5F2253E4B4E9}"/>
              </a:ext>
            </a:extLst>
          </p:cNvPr>
          <p:cNvPicPr>
            <a:picLocks noChangeAspect="1"/>
          </p:cNvPicPr>
          <p:nvPr/>
        </p:nvPicPr>
        <p:blipFill>
          <a:blip r:embed="rId3"/>
          <a:stretch>
            <a:fillRect/>
          </a:stretch>
        </p:blipFill>
        <p:spPr>
          <a:xfrm>
            <a:off x="3947353" y="600075"/>
            <a:ext cx="4030766" cy="4356100"/>
          </a:xfrm>
          <a:prstGeom prst="rect">
            <a:avLst/>
          </a:prstGeom>
        </p:spPr>
      </p:pic>
      <p:sp>
        <p:nvSpPr>
          <p:cNvPr id="12" name="Rectangle: Rounded Corners 11">
            <a:extLst>
              <a:ext uri="{FF2B5EF4-FFF2-40B4-BE49-F238E27FC236}">
                <a16:creationId xmlns:a16="http://schemas.microsoft.com/office/drawing/2014/main" id="{B755D1FD-B92E-4E76-9631-95AD6C3C1991}"/>
              </a:ext>
            </a:extLst>
          </p:cNvPr>
          <p:cNvSpPr/>
          <p:nvPr/>
        </p:nvSpPr>
        <p:spPr>
          <a:xfrm>
            <a:off x="1638300" y="3302000"/>
            <a:ext cx="2057400" cy="635000"/>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Basic Report</a:t>
            </a:r>
            <a:endParaRPr lang="th-TH" dirty="0"/>
          </a:p>
        </p:txBody>
      </p:sp>
      <p:sp>
        <p:nvSpPr>
          <p:cNvPr id="13" name="Rectangle: Rounded Corners 12">
            <a:extLst>
              <a:ext uri="{FF2B5EF4-FFF2-40B4-BE49-F238E27FC236}">
                <a16:creationId xmlns:a16="http://schemas.microsoft.com/office/drawing/2014/main" id="{A413C3AC-B122-4890-86B9-534AB738F22F}"/>
              </a:ext>
            </a:extLst>
          </p:cNvPr>
          <p:cNvSpPr/>
          <p:nvPr/>
        </p:nvSpPr>
        <p:spPr>
          <a:xfrm>
            <a:off x="5003800" y="3225800"/>
            <a:ext cx="2527300" cy="635000"/>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Pare’s</a:t>
            </a:r>
            <a:r>
              <a:rPr lang="en-US"/>
              <a:t> report</a:t>
            </a:r>
            <a:endParaRPr lang="th-TH" dirty="0"/>
          </a:p>
        </p:txBody>
      </p:sp>
      <p:pic>
        <p:nvPicPr>
          <p:cNvPr id="9" name="Picture 8">
            <a:extLst>
              <a:ext uri="{FF2B5EF4-FFF2-40B4-BE49-F238E27FC236}">
                <a16:creationId xmlns:a16="http://schemas.microsoft.com/office/drawing/2014/main" id="{28445635-BCB0-4B6C-A794-E3442F0D23EB}"/>
              </a:ext>
            </a:extLst>
          </p:cNvPr>
          <p:cNvPicPr>
            <a:picLocks noChangeAspect="1"/>
          </p:cNvPicPr>
          <p:nvPr/>
        </p:nvPicPr>
        <p:blipFill>
          <a:blip r:embed="rId4"/>
          <a:stretch>
            <a:fillRect/>
          </a:stretch>
        </p:blipFill>
        <p:spPr>
          <a:xfrm>
            <a:off x="8099748" y="600074"/>
            <a:ext cx="3786995" cy="4756557"/>
          </a:xfrm>
          <a:prstGeom prst="rect">
            <a:avLst/>
          </a:prstGeom>
        </p:spPr>
      </p:pic>
      <p:sp>
        <p:nvSpPr>
          <p:cNvPr id="17" name="Rectangle: Rounded Corners 16">
            <a:extLst>
              <a:ext uri="{FF2B5EF4-FFF2-40B4-BE49-F238E27FC236}">
                <a16:creationId xmlns:a16="http://schemas.microsoft.com/office/drawing/2014/main" id="{1DE3A83F-0226-4174-9DD0-C0A9949367A8}"/>
              </a:ext>
            </a:extLst>
          </p:cNvPr>
          <p:cNvSpPr/>
          <p:nvPr/>
        </p:nvSpPr>
        <p:spPr>
          <a:xfrm>
            <a:off x="8099748" y="5559426"/>
            <a:ext cx="3786994" cy="635000"/>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Route/</a:t>
            </a:r>
            <a:r>
              <a:rPr lang="en-US" dirty="0" err="1"/>
              <a:t>web.php</a:t>
            </a:r>
            <a:endParaRPr lang="th-TH" dirty="0"/>
          </a:p>
        </p:txBody>
      </p:sp>
      <p:sp>
        <p:nvSpPr>
          <p:cNvPr id="18" name="Rectangle 17">
            <a:extLst>
              <a:ext uri="{FF2B5EF4-FFF2-40B4-BE49-F238E27FC236}">
                <a16:creationId xmlns:a16="http://schemas.microsoft.com/office/drawing/2014/main" id="{35429841-1D00-499A-8146-6C2680FD2CCF}"/>
              </a:ext>
            </a:extLst>
          </p:cNvPr>
          <p:cNvSpPr/>
          <p:nvPr/>
        </p:nvSpPr>
        <p:spPr>
          <a:xfrm>
            <a:off x="9667875" y="3429000"/>
            <a:ext cx="2163926" cy="333375"/>
          </a:xfrm>
          <a:prstGeom prst="rect">
            <a:avLst/>
          </a:prstGeom>
          <a:no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19" name="Rectangle 18">
            <a:extLst>
              <a:ext uri="{FF2B5EF4-FFF2-40B4-BE49-F238E27FC236}">
                <a16:creationId xmlns:a16="http://schemas.microsoft.com/office/drawing/2014/main" id="{75FE40F5-3A22-437E-A461-AA7B74284CAA}"/>
              </a:ext>
            </a:extLst>
          </p:cNvPr>
          <p:cNvSpPr/>
          <p:nvPr/>
        </p:nvSpPr>
        <p:spPr>
          <a:xfrm>
            <a:off x="9667875" y="3135312"/>
            <a:ext cx="2163926" cy="333375"/>
          </a:xfrm>
          <a:prstGeom prst="rect">
            <a:avLst/>
          </a:prstGeom>
          <a:no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20" name="Rectangle 19">
            <a:extLst>
              <a:ext uri="{FF2B5EF4-FFF2-40B4-BE49-F238E27FC236}">
                <a16:creationId xmlns:a16="http://schemas.microsoft.com/office/drawing/2014/main" id="{286E0532-1806-49DA-BB8C-9A06B50B647E}"/>
              </a:ext>
            </a:extLst>
          </p:cNvPr>
          <p:cNvSpPr/>
          <p:nvPr/>
        </p:nvSpPr>
        <p:spPr>
          <a:xfrm>
            <a:off x="3947353" y="5014006"/>
            <a:ext cx="4030766" cy="14147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Basic report template</a:t>
            </a:r>
          </a:p>
          <a:p>
            <a:pPr algn="ctr"/>
            <a:r>
              <a:rPr lang="en-US" sz="2000" dirty="0"/>
              <a:t>View = /basic-report</a:t>
            </a:r>
          </a:p>
          <a:p>
            <a:pPr algn="ctr"/>
            <a:r>
              <a:rPr lang="en-US" sz="2000" dirty="0"/>
              <a:t>Route : return view(‘main’)</a:t>
            </a:r>
            <a:endParaRPr lang="th-TH" sz="2000" dirty="0"/>
          </a:p>
        </p:txBody>
      </p:sp>
      <p:sp>
        <p:nvSpPr>
          <p:cNvPr id="21" name="Rectangle 20">
            <a:extLst>
              <a:ext uri="{FF2B5EF4-FFF2-40B4-BE49-F238E27FC236}">
                <a16:creationId xmlns:a16="http://schemas.microsoft.com/office/drawing/2014/main" id="{0A496338-D66B-4A86-8750-1C3CAD4E8C3A}"/>
              </a:ext>
            </a:extLst>
          </p:cNvPr>
          <p:cNvSpPr/>
          <p:nvPr/>
        </p:nvSpPr>
        <p:spPr>
          <a:xfrm>
            <a:off x="9496425" y="1230515"/>
            <a:ext cx="2163926" cy="333375"/>
          </a:xfrm>
          <a:prstGeom prst="rect">
            <a:avLst/>
          </a:prstGeom>
          <a:no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10" name="Speech Bubble: Rectangle 9">
            <a:extLst>
              <a:ext uri="{FF2B5EF4-FFF2-40B4-BE49-F238E27FC236}">
                <a16:creationId xmlns:a16="http://schemas.microsoft.com/office/drawing/2014/main" id="{AF00FC0F-3373-4316-9BAA-EAB980054F2B}"/>
              </a:ext>
            </a:extLst>
          </p:cNvPr>
          <p:cNvSpPr/>
          <p:nvPr/>
        </p:nvSpPr>
        <p:spPr>
          <a:xfrm>
            <a:off x="9496425" y="1834744"/>
            <a:ext cx="2209800" cy="333375"/>
          </a:xfrm>
          <a:prstGeom prst="wedgeRectCallout">
            <a:avLst>
              <a:gd name="adj1" fmla="val -20833"/>
              <a:gd name="adj2" fmla="val -111786"/>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Don’t forget to add controller</a:t>
            </a:r>
            <a:endParaRPr lang="th-TH" sz="1600" dirty="0"/>
          </a:p>
        </p:txBody>
      </p:sp>
      <p:sp>
        <p:nvSpPr>
          <p:cNvPr id="22" name="Speech Bubble: Rectangle 21">
            <a:extLst>
              <a:ext uri="{FF2B5EF4-FFF2-40B4-BE49-F238E27FC236}">
                <a16:creationId xmlns:a16="http://schemas.microsoft.com/office/drawing/2014/main" id="{0026FC04-7CCD-4A61-806C-4F2FD8BD4D6A}"/>
              </a:ext>
            </a:extLst>
          </p:cNvPr>
          <p:cNvSpPr/>
          <p:nvPr/>
        </p:nvSpPr>
        <p:spPr>
          <a:xfrm>
            <a:off x="9622001" y="3965170"/>
            <a:ext cx="2209800" cy="333375"/>
          </a:xfrm>
          <a:prstGeom prst="wedgeRectCallout">
            <a:avLst>
              <a:gd name="adj1" fmla="val -20833"/>
              <a:gd name="adj2" fmla="val -111786"/>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Basic Report</a:t>
            </a:r>
            <a:endParaRPr lang="th-TH" sz="1600" dirty="0"/>
          </a:p>
        </p:txBody>
      </p:sp>
      <p:sp>
        <p:nvSpPr>
          <p:cNvPr id="23" name="Speech Bubble: Rectangle 22">
            <a:extLst>
              <a:ext uri="{FF2B5EF4-FFF2-40B4-BE49-F238E27FC236}">
                <a16:creationId xmlns:a16="http://schemas.microsoft.com/office/drawing/2014/main" id="{EE878622-E30D-405D-8E06-C496979E7720}"/>
              </a:ext>
            </a:extLst>
          </p:cNvPr>
          <p:cNvSpPr/>
          <p:nvPr/>
        </p:nvSpPr>
        <p:spPr>
          <a:xfrm>
            <a:off x="9622001" y="2648322"/>
            <a:ext cx="2209800" cy="333375"/>
          </a:xfrm>
          <a:prstGeom prst="wedgeRectCallout">
            <a:avLst>
              <a:gd name="adj1" fmla="val -20402"/>
              <a:gd name="adj2" fmla="val 88214"/>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Main | get and post</a:t>
            </a:r>
            <a:endParaRPr lang="th-TH" sz="1600" dirty="0"/>
          </a:p>
        </p:txBody>
      </p:sp>
    </p:spTree>
    <p:extLst>
      <p:ext uri="{BB962C8B-B14F-4D97-AF65-F5344CB8AC3E}">
        <p14:creationId xmlns:p14="http://schemas.microsoft.com/office/powerpoint/2010/main" val="2760015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E961922-B28E-14A2-1F11-8C56523B6CEA}"/>
              </a:ext>
            </a:extLst>
          </p:cNvPr>
          <p:cNvSpPr>
            <a:spLocks noGrp="1"/>
          </p:cNvSpPr>
          <p:nvPr>
            <p:ph type="title"/>
          </p:nvPr>
        </p:nvSpPr>
        <p:spPr/>
        <p:txBody>
          <a:bodyPr/>
          <a:lstStyle/>
          <a:p>
            <a:r>
              <a:rPr lang="en-US" dirty="0"/>
              <a:t>Review code</a:t>
            </a:r>
          </a:p>
        </p:txBody>
      </p:sp>
      <p:sp>
        <p:nvSpPr>
          <p:cNvPr id="5" name="TextBox 4">
            <a:extLst>
              <a:ext uri="{FF2B5EF4-FFF2-40B4-BE49-F238E27FC236}">
                <a16:creationId xmlns:a16="http://schemas.microsoft.com/office/drawing/2014/main" id="{6DA14E47-7A1A-82B6-EB82-C873CDD4EA49}"/>
              </a:ext>
            </a:extLst>
          </p:cNvPr>
          <p:cNvSpPr txBox="1"/>
          <p:nvPr/>
        </p:nvSpPr>
        <p:spPr>
          <a:xfrm>
            <a:off x="859536" y="786384"/>
            <a:ext cx="9582912" cy="4093428"/>
          </a:xfrm>
          <a:prstGeom prst="rect">
            <a:avLst/>
          </a:prstGeom>
          <a:noFill/>
        </p:spPr>
        <p:txBody>
          <a:bodyPr wrap="square" rtlCol="0">
            <a:spAutoFit/>
          </a:bodyPr>
          <a:lstStyle/>
          <a:p>
            <a:pPr marL="514350" indent="-514350">
              <a:buAutoNum type="arabicPeriod"/>
            </a:pPr>
            <a:r>
              <a:rPr lang="en-US" sz="2000" dirty="0"/>
              <a:t>Excel: Spec </a:t>
            </a:r>
            <a:r>
              <a:rPr lang="en-US" sz="1400" dirty="0">
                <a:hlinkClick r:id="rId2"/>
              </a:rPr>
              <a:t>WEB_IT_OPERATION_SELF-SERVICE_20211222.xlsx</a:t>
            </a:r>
            <a:endParaRPr lang="en-US" sz="1400" dirty="0"/>
          </a:p>
          <a:p>
            <a:pPr marL="514350" indent="-514350">
              <a:buAutoNum type="arabicPeriod"/>
            </a:pPr>
            <a:r>
              <a:rPr lang="en-US" sz="2000" dirty="0"/>
              <a:t>Postman: </a:t>
            </a:r>
          </a:p>
          <a:p>
            <a:pPr marL="971550" lvl="1" indent="-514350">
              <a:buAutoNum type="arabicPeriod"/>
            </a:pPr>
            <a:r>
              <a:rPr lang="en-US" sz="2000" dirty="0"/>
              <a:t>Documents\wissdemo01.postman_collection.json</a:t>
            </a:r>
          </a:p>
          <a:p>
            <a:pPr marL="971550" lvl="1" indent="-514350">
              <a:buAutoNum type="arabicPeriod"/>
            </a:pPr>
            <a:r>
              <a:rPr lang="en-US" sz="2000" dirty="0"/>
              <a:t>Assets\wissdemo01.postman_collection.json</a:t>
            </a:r>
          </a:p>
          <a:p>
            <a:pPr marL="514350" indent="-514350">
              <a:buAutoNum type="arabicPeriod"/>
            </a:pPr>
            <a:r>
              <a:rPr lang="en-US" sz="2000" dirty="0"/>
              <a:t>Store Procedure: </a:t>
            </a:r>
            <a:r>
              <a:rPr lang="en-US" sz="2000" dirty="0" err="1"/>
              <a:t>sqlqueries</a:t>
            </a:r>
            <a:r>
              <a:rPr lang="en-US" sz="2000" dirty="0"/>
              <a:t>\</a:t>
            </a:r>
            <a:r>
              <a:rPr lang="en-US" sz="2000" dirty="0" err="1"/>
              <a:t>mssql</a:t>
            </a:r>
            <a:r>
              <a:rPr lang="en-US" sz="2000" dirty="0"/>
              <a:t>-</a:t>
            </a:r>
            <a:r>
              <a:rPr lang="en-US" sz="2000" dirty="0" err="1"/>
              <a:t>sp</a:t>
            </a:r>
            <a:r>
              <a:rPr lang="en-US" sz="2000" dirty="0"/>
              <a:t>-maintain-master</a:t>
            </a:r>
          </a:p>
          <a:p>
            <a:pPr marL="514350" indent="-514350">
              <a:buAutoNum type="arabicPeriod"/>
            </a:pPr>
            <a:r>
              <a:rPr lang="en-US" sz="2000" dirty="0"/>
              <a:t>Document</a:t>
            </a:r>
          </a:p>
          <a:p>
            <a:pPr marL="971550" lvl="1" indent="-514350">
              <a:buFont typeface="Arial" panose="020B0604020202020204" pitchFamily="34" charset="0"/>
              <a:buChar char="•"/>
            </a:pPr>
            <a:r>
              <a:rPr lang="en-US" sz="2000" dirty="0"/>
              <a:t>WISSDEMO01_Manual_REV03.pptx </a:t>
            </a:r>
            <a:r>
              <a:rPr lang="en-US" sz="2000" dirty="0">
                <a:sym typeface="Wingdings" panose="05000000000000000000" pitchFamily="2" charset="2"/>
              </a:rPr>
              <a:t> 04 </a:t>
            </a:r>
          </a:p>
          <a:p>
            <a:pPr marL="514350" indent="-514350">
              <a:buAutoNum type="arabicPeriod"/>
            </a:pPr>
            <a:r>
              <a:rPr lang="en-US" sz="2000" dirty="0"/>
              <a:t>Code in each file</a:t>
            </a:r>
          </a:p>
          <a:p>
            <a:pPr marL="971550" lvl="1" indent="-514350">
              <a:buAutoNum type="arabicPeriod"/>
            </a:pPr>
            <a:r>
              <a:rPr lang="en-US" sz="2000" dirty="0"/>
              <a:t>Controller: app\Http\Controllers</a:t>
            </a:r>
          </a:p>
          <a:p>
            <a:pPr marL="971550" lvl="1" indent="-514350">
              <a:buAutoNum type="arabicPeriod"/>
            </a:pPr>
            <a:r>
              <a:rPr lang="en-US" sz="2000" dirty="0"/>
              <a:t>Routing (routes)</a:t>
            </a:r>
          </a:p>
          <a:p>
            <a:pPr marL="1428750" lvl="2" indent="-514350">
              <a:buAutoNum type="arabicPeriod"/>
            </a:pPr>
            <a:r>
              <a:rPr lang="en-US" sz="2000" dirty="0" err="1"/>
              <a:t>Web.php</a:t>
            </a:r>
            <a:endParaRPr lang="en-US" sz="2000" dirty="0"/>
          </a:p>
          <a:p>
            <a:pPr marL="1428750" lvl="2" indent="-514350">
              <a:buAutoNum type="arabicPeriod"/>
            </a:pPr>
            <a:r>
              <a:rPr lang="en-US" sz="2000" dirty="0" err="1"/>
              <a:t>Api.php</a:t>
            </a:r>
            <a:endParaRPr lang="en-US" sz="2000" dirty="0"/>
          </a:p>
          <a:p>
            <a:pPr marL="971550" lvl="1" indent="-514350">
              <a:buAutoNum type="arabicPeriod"/>
            </a:pPr>
            <a:r>
              <a:rPr lang="en-US" sz="2000" dirty="0"/>
              <a:t>Page</a:t>
            </a:r>
          </a:p>
        </p:txBody>
      </p:sp>
    </p:spTree>
    <p:extLst>
      <p:ext uri="{BB962C8B-B14F-4D97-AF65-F5344CB8AC3E}">
        <p14:creationId xmlns:p14="http://schemas.microsoft.com/office/powerpoint/2010/main" val="174039091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F153B-4C0C-402C-AB0A-6C1A0A37C4E3}"/>
              </a:ext>
            </a:extLst>
          </p:cNvPr>
          <p:cNvSpPr>
            <a:spLocks noGrp="1"/>
          </p:cNvSpPr>
          <p:nvPr>
            <p:ph type="title"/>
          </p:nvPr>
        </p:nvSpPr>
        <p:spPr/>
        <p:txBody>
          <a:bodyPr/>
          <a:lstStyle/>
          <a:p>
            <a:r>
              <a:rPr lang="en-US" dirty="0"/>
              <a:t>Adjust Navigation Bar</a:t>
            </a:r>
            <a:endParaRPr lang="th-TH" dirty="0"/>
          </a:p>
        </p:txBody>
      </p:sp>
      <p:pic>
        <p:nvPicPr>
          <p:cNvPr id="4" name="Picture 3">
            <a:extLst>
              <a:ext uri="{FF2B5EF4-FFF2-40B4-BE49-F238E27FC236}">
                <a16:creationId xmlns:a16="http://schemas.microsoft.com/office/drawing/2014/main" id="{EECC971D-0376-4EEF-B56A-AC45C69B0A0F}"/>
              </a:ext>
            </a:extLst>
          </p:cNvPr>
          <p:cNvPicPr>
            <a:picLocks noChangeAspect="1"/>
          </p:cNvPicPr>
          <p:nvPr/>
        </p:nvPicPr>
        <p:blipFill>
          <a:blip r:embed="rId2"/>
          <a:stretch>
            <a:fillRect/>
          </a:stretch>
        </p:blipFill>
        <p:spPr>
          <a:xfrm>
            <a:off x="1435100" y="666876"/>
            <a:ext cx="8412937" cy="5524247"/>
          </a:xfrm>
          <a:prstGeom prst="rect">
            <a:avLst/>
          </a:prstGeom>
        </p:spPr>
      </p:pic>
      <p:pic>
        <p:nvPicPr>
          <p:cNvPr id="6" name="Picture 5">
            <a:extLst>
              <a:ext uri="{FF2B5EF4-FFF2-40B4-BE49-F238E27FC236}">
                <a16:creationId xmlns:a16="http://schemas.microsoft.com/office/drawing/2014/main" id="{767960AB-C7A0-49A4-B3B6-30B19B873906}"/>
              </a:ext>
            </a:extLst>
          </p:cNvPr>
          <p:cNvPicPr>
            <a:picLocks noChangeAspect="1"/>
          </p:cNvPicPr>
          <p:nvPr/>
        </p:nvPicPr>
        <p:blipFill>
          <a:blip r:embed="rId3"/>
          <a:stretch>
            <a:fillRect/>
          </a:stretch>
        </p:blipFill>
        <p:spPr>
          <a:xfrm>
            <a:off x="149948" y="666875"/>
            <a:ext cx="1615352" cy="5524247"/>
          </a:xfrm>
          <a:prstGeom prst="rect">
            <a:avLst/>
          </a:prstGeom>
        </p:spPr>
      </p:pic>
      <p:sp>
        <p:nvSpPr>
          <p:cNvPr id="7" name="Rectangle 6">
            <a:extLst>
              <a:ext uri="{FF2B5EF4-FFF2-40B4-BE49-F238E27FC236}">
                <a16:creationId xmlns:a16="http://schemas.microsoft.com/office/drawing/2014/main" id="{05DCD731-199B-40E4-A5F0-8E28FAF0406A}"/>
              </a:ext>
            </a:extLst>
          </p:cNvPr>
          <p:cNvSpPr/>
          <p:nvPr/>
        </p:nvSpPr>
        <p:spPr>
          <a:xfrm>
            <a:off x="180037" y="1665081"/>
            <a:ext cx="1422426" cy="1648487"/>
          </a:xfrm>
          <a:prstGeom prst="rect">
            <a:avLst/>
          </a:prstGeom>
          <a:no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8" name="Rectangle 7">
            <a:extLst>
              <a:ext uri="{FF2B5EF4-FFF2-40B4-BE49-F238E27FC236}">
                <a16:creationId xmlns:a16="http://schemas.microsoft.com/office/drawing/2014/main" id="{4729E506-6F3F-4EDF-840D-C813C712D7ED}"/>
              </a:ext>
            </a:extLst>
          </p:cNvPr>
          <p:cNvSpPr/>
          <p:nvPr/>
        </p:nvSpPr>
        <p:spPr>
          <a:xfrm>
            <a:off x="2146313" y="2951430"/>
            <a:ext cx="1422426" cy="333468"/>
          </a:xfrm>
          <a:prstGeom prst="rect">
            <a:avLst/>
          </a:prstGeom>
          <a:no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9" name="Rectangle 8">
            <a:extLst>
              <a:ext uri="{FF2B5EF4-FFF2-40B4-BE49-F238E27FC236}">
                <a16:creationId xmlns:a16="http://schemas.microsoft.com/office/drawing/2014/main" id="{B7DE950A-217F-4737-AE49-009F587984E4}"/>
              </a:ext>
            </a:extLst>
          </p:cNvPr>
          <p:cNvSpPr/>
          <p:nvPr/>
        </p:nvSpPr>
        <p:spPr>
          <a:xfrm>
            <a:off x="4384242" y="4742507"/>
            <a:ext cx="1808328" cy="662412"/>
          </a:xfrm>
          <a:prstGeom prst="rect">
            <a:avLst/>
          </a:prstGeom>
          <a:no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pic>
        <p:nvPicPr>
          <p:cNvPr id="11" name="Picture 10">
            <a:extLst>
              <a:ext uri="{FF2B5EF4-FFF2-40B4-BE49-F238E27FC236}">
                <a16:creationId xmlns:a16="http://schemas.microsoft.com/office/drawing/2014/main" id="{2A32B225-C40C-4EAF-818E-6EE937EF81C6}"/>
              </a:ext>
            </a:extLst>
          </p:cNvPr>
          <p:cNvPicPr>
            <a:picLocks noChangeAspect="1"/>
          </p:cNvPicPr>
          <p:nvPr/>
        </p:nvPicPr>
        <p:blipFill>
          <a:blip r:embed="rId4"/>
          <a:stretch>
            <a:fillRect/>
          </a:stretch>
        </p:blipFill>
        <p:spPr>
          <a:xfrm>
            <a:off x="6576301" y="1725438"/>
            <a:ext cx="5375896" cy="3679481"/>
          </a:xfrm>
          <a:prstGeom prst="rect">
            <a:avLst/>
          </a:prstGeom>
        </p:spPr>
      </p:pic>
      <p:sp>
        <p:nvSpPr>
          <p:cNvPr id="12" name="Rectangle 11">
            <a:extLst>
              <a:ext uri="{FF2B5EF4-FFF2-40B4-BE49-F238E27FC236}">
                <a16:creationId xmlns:a16="http://schemas.microsoft.com/office/drawing/2014/main" id="{85FF6380-B334-4E69-AED0-C1B8C0359168}"/>
              </a:ext>
            </a:extLst>
          </p:cNvPr>
          <p:cNvSpPr/>
          <p:nvPr/>
        </p:nvSpPr>
        <p:spPr>
          <a:xfrm>
            <a:off x="6967422" y="1826912"/>
            <a:ext cx="1808328" cy="535288"/>
          </a:xfrm>
          <a:prstGeom prst="rect">
            <a:avLst/>
          </a:prstGeom>
          <a:no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13" name="Rectangle 12">
            <a:extLst>
              <a:ext uri="{FF2B5EF4-FFF2-40B4-BE49-F238E27FC236}">
                <a16:creationId xmlns:a16="http://schemas.microsoft.com/office/drawing/2014/main" id="{8AEE698F-23C4-41B5-99AB-871CD97538BE}"/>
              </a:ext>
            </a:extLst>
          </p:cNvPr>
          <p:cNvSpPr/>
          <p:nvPr/>
        </p:nvSpPr>
        <p:spPr>
          <a:xfrm>
            <a:off x="6967422" y="2778279"/>
            <a:ext cx="2732838" cy="709283"/>
          </a:xfrm>
          <a:prstGeom prst="rect">
            <a:avLst/>
          </a:prstGeom>
          <a:no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pic>
        <p:nvPicPr>
          <p:cNvPr id="15" name="Picture 14">
            <a:extLst>
              <a:ext uri="{FF2B5EF4-FFF2-40B4-BE49-F238E27FC236}">
                <a16:creationId xmlns:a16="http://schemas.microsoft.com/office/drawing/2014/main" id="{804EF092-BAEE-4ED1-97A9-890CA3020BCF}"/>
              </a:ext>
            </a:extLst>
          </p:cNvPr>
          <p:cNvPicPr>
            <a:picLocks noChangeAspect="1"/>
          </p:cNvPicPr>
          <p:nvPr/>
        </p:nvPicPr>
        <p:blipFill>
          <a:blip r:embed="rId5"/>
          <a:stretch>
            <a:fillRect/>
          </a:stretch>
        </p:blipFill>
        <p:spPr>
          <a:xfrm>
            <a:off x="10012462" y="3006806"/>
            <a:ext cx="1895740" cy="2791215"/>
          </a:xfrm>
          <a:prstGeom prst="rect">
            <a:avLst/>
          </a:prstGeom>
        </p:spPr>
      </p:pic>
      <p:sp>
        <p:nvSpPr>
          <p:cNvPr id="16" name="Arrow: Right 15">
            <a:extLst>
              <a:ext uri="{FF2B5EF4-FFF2-40B4-BE49-F238E27FC236}">
                <a16:creationId xmlns:a16="http://schemas.microsoft.com/office/drawing/2014/main" id="{E8B6EAF4-DA8E-409C-91F6-4BEB5FA770FA}"/>
              </a:ext>
            </a:extLst>
          </p:cNvPr>
          <p:cNvSpPr/>
          <p:nvPr/>
        </p:nvSpPr>
        <p:spPr>
          <a:xfrm>
            <a:off x="9771619" y="3132920"/>
            <a:ext cx="259080" cy="296080"/>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Tree>
    <p:extLst>
      <p:ext uri="{BB962C8B-B14F-4D97-AF65-F5344CB8AC3E}">
        <p14:creationId xmlns:p14="http://schemas.microsoft.com/office/powerpoint/2010/main" val="301895370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E72307-1619-418D-B3BC-C5B0BE737D4B}"/>
              </a:ext>
            </a:extLst>
          </p:cNvPr>
          <p:cNvSpPr>
            <a:spLocks noGrp="1"/>
          </p:cNvSpPr>
          <p:nvPr>
            <p:ph type="title"/>
          </p:nvPr>
        </p:nvSpPr>
        <p:spPr/>
        <p:txBody>
          <a:bodyPr/>
          <a:lstStyle/>
          <a:p>
            <a:r>
              <a:rPr lang="en-US" dirty="0"/>
              <a:t>Header, Footer, Nav Bar, Slide Bar</a:t>
            </a:r>
            <a:endParaRPr lang="th-TH" dirty="0"/>
          </a:p>
        </p:txBody>
      </p:sp>
      <p:pic>
        <p:nvPicPr>
          <p:cNvPr id="4" name="Picture 3">
            <a:extLst>
              <a:ext uri="{FF2B5EF4-FFF2-40B4-BE49-F238E27FC236}">
                <a16:creationId xmlns:a16="http://schemas.microsoft.com/office/drawing/2014/main" id="{E0ACC6F1-C5EC-4EFC-B854-00B2539C95E6}"/>
              </a:ext>
            </a:extLst>
          </p:cNvPr>
          <p:cNvPicPr>
            <a:picLocks noChangeAspect="1"/>
          </p:cNvPicPr>
          <p:nvPr/>
        </p:nvPicPr>
        <p:blipFill rotWithShape="1">
          <a:blip r:embed="rId2"/>
          <a:srcRect l="32195"/>
          <a:stretch/>
        </p:blipFill>
        <p:spPr>
          <a:xfrm>
            <a:off x="2656932" y="600075"/>
            <a:ext cx="2599019" cy="2538785"/>
          </a:xfrm>
          <a:prstGeom prst="rect">
            <a:avLst/>
          </a:prstGeom>
        </p:spPr>
      </p:pic>
      <p:pic>
        <p:nvPicPr>
          <p:cNvPr id="6" name="Picture 5">
            <a:extLst>
              <a:ext uri="{FF2B5EF4-FFF2-40B4-BE49-F238E27FC236}">
                <a16:creationId xmlns:a16="http://schemas.microsoft.com/office/drawing/2014/main" id="{F6FA158B-2DC9-494C-BACD-B579C7ACA99F}"/>
              </a:ext>
            </a:extLst>
          </p:cNvPr>
          <p:cNvPicPr>
            <a:picLocks noChangeAspect="1"/>
          </p:cNvPicPr>
          <p:nvPr/>
        </p:nvPicPr>
        <p:blipFill>
          <a:blip r:embed="rId3"/>
          <a:stretch>
            <a:fillRect/>
          </a:stretch>
        </p:blipFill>
        <p:spPr>
          <a:xfrm>
            <a:off x="160073" y="3738935"/>
            <a:ext cx="3493030" cy="2538785"/>
          </a:xfrm>
          <a:prstGeom prst="rect">
            <a:avLst/>
          </a:prstGeom>
        </p:spPr>
      </p:pic>
      <p:pic>
        <p:nvPicPr>
          <p:cNvPr id="8" name="Picture 7">
            <a:extLst>
              <a:ext uri="{FF2B5EF4-FFF2-40B4-BE49-F238E27FC236}">
                <a16:creationId xmlns:a16="http://schemas.microsoft.com/office/drawing/2014/main" id="{0FD2FC51-B3E5-4142-82B2-53F11FDF7F91}"/>
              </a:ext>
            </a:extLst>
          </p:cNvPr>
          <p:cNvPicPr>
            <a:picLocks noChangeAspect="1"/>
          </p:cNvPicPr>
          <p:nvPr/>
        </p:nvPicPr>
        <p:blipFill rotWithShape="1">
          <a:blip r:embed="rId4"/>
          <a:srcRect l="24412"/>
          <a:stretch/>
        </p:blipFill>
        <p:spPr>
          <a:xfrm>
            <a:off x="5374987" y="600075"/>
            <a:ext cx="3045321" cy="3314700"/>
          </a:xfrm>
          <a:prstGeom prst="rect">
            <a:avLst/>
          </a:prstGeom>
        </p:spPr>
      </p:pic>
      <p:pic>
        <p:nvPicPr>
          <p:cNvPr id="10" name="Picture 9">
            <a:extLst>
              <a:ext uri="{FF2B5EF4-FFF2-40B4-BE49-F238E27FC236}">
                <a16:creationId xmlns:a16="http://schemas.microsoft.com/office/drawing/2014/main" id="{60770281-1F04-4073-9275-21254C3D70A8}"/>
              </a:ext>
            </a:extLst>
          </p:cNvPr>
          <p:cNvPicPr>
            <a:picLocks noChangeAspect="1"/>
          </p:cNvPicPr>
          <p:nvPr/>
        </p:nvPicPr>
        <p:blipFill>
          <a:blip r:embed="rId5"/>
          <a:stretch>
            <a:fillRect/>
          </a:stretch>
        </p:blipFill>
        <p:spPr>
          <a:xfrm>
            <a:off x="7829139" y="3352799"/>
            <a:ext cx="4171742" cy="3168641"/>
          </a:xfrm>
          <a:prstGeom prst="rect">
            <a:avLst/>
          </a:prstGeom>
        </p:spPr>
      </p:pic>
      <p:pic>
        <p:nvPicPr>
          <p:cNvPr id="12" name="Picture 11">
            <a:extLst>
              <a:ext uri="{FF2B5EF4-FFF2-40B4-BE49-F238E27FC236}">
                <a16:creationId xmlns:a16="http://schemas.microsoft.com/office/drawing/2014/main" id="{3C2E0F86-306A-48C3-937D-AD3C7351DAF9}"/>
              </a:ext>
            </a:extLst>
          </p:cNvPr>
          <p:cNvPicPr>
            <a:picLocks noChangeAspect="1"/>
          </p:cNvPicPr>
          <p:nvPr/>
        </p:nvPicPr>
        <p:blipFill>
          <a:blip r:embed="rId6"/>
          <a:stretch>
            <a:fillRect/>
          </a:stretch>
        </p:blipFill>
        <p:spPr>
          <a:xfrm>
            <a:off x="160073" y="600075"/>
            <a:ext cx="2448267" cy="3048425"/>
          </a:xfrm>
          <a:prstGeom prst="rect">
            <a:avLst/>
          </a:prstGeom>
        </p:spPr>
      </p:pic>
      <p:sp>
        <p:nvSpPr>
          <p:cNvPr id="20" name="Rectangle: Rounded Corners 19">
            <a:extLst>
              <a:ext uri="{FF2B5EF4-FFF2-40B4-BE49-F238E27FC236}">
                <a16:creationId xmlns:a16="http://schemas.microsoft.com/office/drawing/2014/main" id="{A15E9923-3406-476C-913E-F7B26CEDB415}"/>
              </a:ext>
            </a:extLst>
          </p:cNvPr>
          <p:cNvSpPr/>
          <p:nvPr/>
        </p:nvSpPr>
        <p:spPr>
          <a:xfrm>
            <a:off x="2692791" y="2911795"/>
            <a:ext cx="2527300" cy="635000"/>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Fotter</a:t>
            </a:r>
            <a:endParaRPr lang="th-TH" dirty="0"/>
          </a:p>
        </p:txBody>
      </p:sp>
      <p:sp>
        <p:nvSpPr>
          <p:cNvPr id="22" name="Rectangle: Rounded Corners 21">
            <a:extLst>
              <a:ext uri="{FF2B5EF4-FFF2-40B4-BE49-F238E27FC236}">
                <a16:creationId xmlns:a16="http://schemas.microsoft.com/office/drawing/2014/main" id="{52E7148B-CBDC-4667-BC4E-082FE8313F01}"/>
              </a:ext>
            </a:extLst>
          </p:cNvPr>
          <p:cNvSpPr/>
          <p:nvPr/>
        </p:nvSpPr>
        <p:spPr>
          <a:xfrm>
            <a:off x="3213821" y="5450580"/>
            <a:ext cx="2527300" cy="635000"/>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Header</a:t>
            </a:r>
            <a:endParaRPr lang="th-TH" dirty="0"/>
          </a:p>
        </p:txBody>
      </p:sp>
      <p:sp>
        <p:nvSpPr>
          <p:cNvPr id="24" name="Rectangle: Rounded Corners 23">
            <a:extLst>
              <a:ext uri="{FF2B5EF4-FFF2-40B4-BE49-F238E27FC236}">
                <a16:creationId xmlns:a16="http://schemas.microsoft.com/office/drawing/2014/main" id="{B9483DB4-6252-4E49-BC52-BBEE4819E68D}"/>
              </a:ext>
            </a:extLst>
          </p:cNvPr>
          <p:cNvSpPr/>
          <p:nvPr/>
        </p:nvSpPr>
        <p:spPr>
          <a:xfrm>
            <a:off x="5521480" y="3846885"/>
            <a:ext cx="2527300" cy="635000"/>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Slide Bar &amp; Nav Bar</a:t>
            </a:r>
            <a:endParaRPr lang="th-TH" dirty="0"/>
          </a:p>
        </p:txBody>
      </p:sp>
      <p:pic>
        <p:nvPicPr>
          <p:cNvPr id="14" name="Picture 13">
            <a:extLst>
              <a:ext uri="{FF2B5EF4-FFF2-40B4-BE49-F238E27FC236}">
                <a16:creationId xmlns:a16="http://schemas.microsoft.com/office/drawing/2014/main" id="{275B87E8-BB6A-4272-9297-C8FE4C89E559}"/>
              </a:ext>
            </a:extLst>
          </p:cNvPr>
          <p:cNvPicPr>
            <a:picLocks noChangeAspect="1"/>
          </p:cNvPicPr>
          <p:nvPr/>
        </p:nvPicPr>
        <p:blipFill>
          <a:blip r:embed="rId7"/>
          <a:stretch>
            <a:fillRect/>
          </a:stretch>
        </p:blipFill>
        <p:spPr>
          <a:xfrm>
            <a:off x="8575203" y="623034"/>
            <a:ext cx="3425677" cy="2632288"/>
          </a:xfrm>
          <a:prstGeom prst="rect">
            <a:avLst/>
          </a:prstGeom>
        </p:spPr>
      </p:pic>
      <p:sp>
        <p:nvSpPr>
          <p:cNvPr id="15" name="Speech Bubble: Rectangle 14">
            <a:extLst>
              <a:ext uri="{FF2B5EF4-FFF2-40B4-BE49-F238E27FC236}">
                <a16:creationId xmlns:a16="http://schemas.microsoft.com/office/drawing/2014/main" id="{36EB23F7-F79B-4796-BC37-338002D264DE}"/>
              </a:ext>
            </a:extLst>
          </p:cNvPr>
          <p:cNvSpPr/>
          <p:nvPr/>
        </p:nvSpPr>
        <p:spPr>
          <a:xfrm>
            <a:off x="10444163" y="1223963"/>
            <a:ext cx="909637" cy="226064"/>
          </a:xfrm>
          <a:prstGeom prst="wedgeRectCallout">
            <a:avLst>
              <a:gd name="adj1" fmla="val -15074"/>
              <a:gd name="adj2" fmla="val -116060"/>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Header</a:t>
            </a:r>
            <a:endParaRPr lang="th-TH" sz="1600" dirty="0"/>
          </a:p>
        </p:txBody>
      </p:sp>
      <p:sp>
        <p:nvSpPr>
          <p:cNvPr id="29" name="Speech Bubble: Rectangle 28">
            <a:extLst>
              <a:ext uri="{FF2B5EF4-FFF2-40B4-BE49-F238E27FC236}">
                <a16:creationId xmlns:a16="http://schemas.microsoft.com/office/drawing/2014/main" id="{9D3270BE-64B9-464F-9DE3-EADBFC7E8F39}"/>
              </a:ext>
            </a:extLst>
          </p:cNvPr>
          <p:cNvSpPr/>
          <p:nvPr/>
        </p:nvSpPr>
        <p:spPr>
          <a:xfrm>
            <a:off x="10529888" y="3410564"/>
            <a:ext cx="909637" cy="226064"/>
          </a:xfrm>
          <a:prstGeom prst="wedgeRectCallout">
            <a:avLst>
              <a:gd name="adj1" fmla="val -16645"/>
              <a:gd name="adj2" fmla="val -151874"/>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Footer</a:t>
            </a:r>
            <a:endParaRPr lang="th-TH" sz="1600" dirty="0"/>
          </a:p>
        </p:txBody>
      </p:sp>
      <p:sp>
        <p:nvSpPr>
          <p:cNvPr id="30" name="Speech Bubble: Rectangle 29">
            <a:extLst>
              <a:ext uri="{FF2B5EF4-FFF2-40B4-BE49-F238E27FC236}">
                <a16:creationId xmlns:a16="http://schemas.microsoft.com/office/drawing/2014/main" id="{7284A5A5-0359-42CA-9CF6-7CC9D3B911D1}"/>
              </a:ext>
            </a:extLst>
          </p:cNvPr>
          <p:cNvSpPr/>
          <p:nvPr/>
        </p:nvSpPr>
        <p:spPr>
          <a:xfrm>
            <a:off x="10452978" y="1826146"/>
            <a:ext cx="909637" cy="226064"/>
          </a:xfrm>
          <a:prstGeom prst="wedgeRectCallout">
            <a:avLst>
              <a:gd name="adj1" fmla="val -25022"/>
              <a:gd name="adj2" fmla="val 107251"/>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Data Table</a:t>
            </a:r>
            <a:endParaRPr lang="th-TH" sz="1600" dirty="0"/>
          </a:p>
        </p:txBody>
      </p:sp>
      <p:sp>
        <p:nvSpPr>
          <p:cNvPr id="31" name="Speech Bubble: Rectangle 30">
            <a:extLst>
              <a:ext uri="{FF2B5EF4-FFF2-40B4-BE49-F238E27FC236}">
                <a16:creationId xmlns:a16="http://schemas.microsoft.com/office/drawing/2014/main" id="{8BC84CAA-A8D5-40CA-A207-01125C5CD4D4}"/>
              </a:ext>
            </a:extLst>
          </p:cNvPr>
          <p:cNvSpPr/>
          <p:nvPr/>
        </p:nvSpPr>
        <p:spPr>
          <a:xfrm>
            <a:off x="9432235" y="1547504"/>
            <a:ext cx="1097653" cy="226064"/>
          </a:xfrm>
          <a:prstGeom prst="wedgeRectCallout">
            <a:avLst>
              <a:gd name="adj1" fmla="val -60086"/>
              <a:gd name="adj2" fmla="val 29302"/>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Slide Bar, Nav Bar</a:t>
            </a:r>
            <a:endParaRPr lang="th-TH" sz="1200" dirty="0"/>
          </a:p>
        </p:txBody>
      </p:sp>
    </p:spTree>
    <p:extLst>
      <p:ext uri="{BB962C8B-B14F-4D97-AF65-F5344CB8AC3E}">
        <p14:creationId xmlns:p14="http://schemas.microsoft.com/office/powerpoint/2010/main" val="337103903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EC759-4460-416B-9784-FD574663EA5B}"/>
              </a:ext>
            </a:extLst>
          </p:cNvPr>
          <p:cNvSpPr>
            <a:spLocks noGrp="1"/>
          </p:cNvSpPr>
          <p:nvPr>
            <p:ph type="title"/>
          </p:nvPr>
        </p:nvSpPr>
        <p:spPr/>
        <p:txBody>
          <a:bodyPr vert="horz" lIns="91440" tIns="45720" rIns="91440" bIns="45720" rtlCol="0" anchor="ctr">
            <a:normAutofit fontScale="90000"/>
          </a:bodyPr>
          <a:lstStyle/>
          <a:p>
            <a:r>
              <a:rPr lang="en-US" sz="4000">
                <a:solidFill>
                  <a:srgbClr val="FFFFFF"/>
                </a:solidFill>
              </a:rPr>
              <a:t>Login, register and forget password</a:t>
            </a:r>
          </a:p>
        </p:txBody>
      </p:sp>
      <p:pic>
        <p:nvPicPr>
          <p:cNvPr id="8" name="Picture 7" descr="Graphical user interface, text, application&#10;&#10;Description automatically generated">
            <a:extLst>
              <a:ext uri="{FF2B5EF4-FFF2-40B4-BE49-F238E27FC236}">
                <a16:creationId xmlns:a16="http://schemas.microsoft.com/office/drawing/2014/main" id="{CB56D30D-5C11-41FA-AD61-D3D90E6A6BCA}"/>
              </a:ext>
            </a:extLst>
          </p:cNvPr>
          <p:cNvPicPr>
            <a:picLocks noChangeAspect="1"/>
          </p:cNvPicPr>
          <p:nvPr/>
        </p:nvPicPr>
        <p:blipFill>
          <a:blip r:embed="rId2"/>
          <a:stretch>
            <a:fillRect/>
          </a:stretch>
        </p:blipFill>
        <p:spPr>
          <a:xfrm>
            <a:off x="902553" y="2496735"/>
            <a:ext cx="3238707" cy="3432063"/>
          </a:xfrm>
          <a:prstGeom prst="rect">
            <a:avLst/>
          </a:prstGeom>
        </p:spPr>
      </p:pic>
      <p:pic>
        <p:nvPicPr>
          <p:cNvPr id="6" name="Picture 5" descr="Graphical user interface, application&#10;&#10;Description automatically generated">
            <a:extLst>
              <a:ext uri="{FF2B5EF4-FFF2-40B4-BE49-F238E27FC236}">
                <a16:creationId xmlns:a16="http://schemas.microsoft.com/office/drawing/2014/main" id="{9829E7DE-DB40-46C5-8230-E72FA0BA6648}"/>
              </a:ext>
            </a:extLst>
          </p:cNvPr>
          <p:cNvPicPr>
            <a:picLocks noChangeAspect="1"/>
          </p:cNvPicPr>
          <p:nvPr/>
        </p:nvPicPr>
        <p:blipFill>
          <a:blip r:embed="rId3"/>
          <a:stretch>
            <a:fillRect/>
          </a:stretch>
        </p:blipFill>
        <p:spPr>
          <a:xfrm>
            <a:off x="4476646" y="2601510"/>
            <a:ext cx="3238707" cy="3222513"/>
          </a:xfrm>
          <a:prstGeom prst="rect">
            <a:avLst/>
          </a:prstGeom>
        </p:spPr>
      </p:pic>
      <p:pic>
        <p:nvPicPr>
          <p:cNvPr id="4" name="Picture 3" descr="Graphical user interface, application&#10;&#10;Description automatically generated">
            <a:extLst>
              <a:ext uri="{FF2B5EF4-FFF2-40B4-BE49-F238E27FC236}">
                <a16:creationId xmlns:a16="http://schemas.microsoft.com/office/drawing/2014/main" id="{91C8F153-44B5-4FB1-9A2B-C59337C762C5}"/>
              </a:ext>
            </a:extLst>
          </p:cNvPr>
          <p:cNvPicPr>
            <a:picLocks noChangeAspect="1"/>
          </p:cNvPicPr>
          <p:nvPr/>
        </p:nvPicPr>
        <p:blipFill>
          <a:blip r:embed="rId4"/>
          <a:stretch>
            <a:fillRect/>
          </a:stretch>
        </p:blipFill>
        <p:spPr>
          <a:xfrm>
            <a:off x="8050740" y="2678430"/>
            <a:ext cx="3238707" cy="3068674"/>
          </a:xfrm>
          <a:prstGeom prst="rect">
            <a:avLst/>
          </a:prstGeom>
        </p:spPr>
      </p:pic>
    </p:spTree>
    <p:extLst>
      <p:ext uri="{BB962C8B-B14F-4D97-AF65-F5344CB8AC3E}">
        <p14:creationId xmlns:p14="http://schemas.microsoft.com/office/powerpoint/2010/main" val="311365195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FD6815-539E-457B-AFD5-1A40C6C2C5A4}"/>
              </a:ext>
            </a:extLst>
          </p:cNvPr>
          <p:cNvSpPr>
            <a:spLocks noGrp="1"/>
          </p:cNvSpPr>
          <p:nvPr>
            <p:ph type="title"/>
          </p:nvPr>
        </p:nvSpPr>
        <p:spPr/>
        <p:txBody>
          <a:bodyPr vert="horz" lIns="91440" tIns="45720" rIns="91440" bIns="45720" rtlCol="0" anchor="b">
            <a:noAutofit/>
          </a:bodyPr>
          <a:lstStyle/>
          <a:p>
            <a:r>
              <a:rPr lang="en-US" sz="3600" dirty="0"/>
              <a:t>Chart and Table</a:t>
            </a:r>
          </a:p>
        </p:txBody>
      </p:sp>
      <p:pic>
        <p:nvPicPr>
          <p:cNvPr id="6" name="Picture 5">
            <a:extLst>
              <a:ext uri="{FF2B5EF4-FFF2-40B4-BE49-F238E27FC236}">
                <a16:creationId xmlns:a16="http://schemas.microsoft.com/office/drawing/2014/main" id="{C80703DC-26F7-40C8-A99D-95347081F074}"/>
              </a:ext>
            </a:extLst>
          </p:cNvPr>
          <p:cNvPicPr>
            <a:picLocks noChangeAspect="1"/>
          </p:cNvPicPr>
          <p:nvPr/>
        </p:nvPicPr>
        <p:blipFill>
          <a:blip r:embed="rId2"/>
          <a:stretch>
            <a:fillRect/>
          </a:stretch>
        </p:blipFill>
        <p:spPr>
          <a:xfrm>
            <a:off x="94729" y="1233838"/>
            <a:ext cx="5828261" cy="3161830"/>
          </a:xfrm>
          <a:prstGeom prst="rect">
            <a:avLst/>
          </a:prstGeom>
        </p:spPr>
      </p:pic>
      <p:pic>
        <p:nvPicPr>
          <p:cNvPr id="4" name="Picture 3">
            <a:extLst>
              <a:ext uri="{FF2B5EF4-FFF2-40B4-BE49-F238E27FC236}">
                <a16:creationId xmlns:a16="http://schemas.microsoft.com/office/drawing/2014/main" id="{4841D771-E83D-4B78-AC14-01C7D20CD40A}"/>
              </a:ext>
            </a:extLst>
          </p:cNvPr>
          <p:cNvPicPr>
            <a:picLocks noChangeAspect="1"/>
          </p:cNvPicPr>
          <p:nvPr/>
        </p:nvPicPr>
        <p:blipFill>
          <a:blip r:embed="rId3"/>
          <a:stretch>
            <a:fillRect/>
          </a:stretch>
        </p:blipFill>
        <p:spPr>
          <a:xfrm>
            <a:off x="6096000" y="1248408"/>
            <a:ext cx="5828261" cy="3132690"/>
          </a:xfrm>
          <a:prstGeom prst="rect">
            <a:avLst/>
          </a:prstGeom>
        </p:spPr>
      </p:pic>
      <p:sp>
        <p:nvSpPr>
          <p:cNvPr id="8" name="Rectangle: Rounded Corners 7">
            <a:extLst>
              <a:ext uri="{FF2B5EF4-FFF2-40B4-BE49-F238E27FC236}">
                <a16:creationId xmlns:a16="http://schemas.microsoft.com/office/drawing/2014/main" id="{14D13F6B-D60A-4DD1-A7CF-D18A8C5599E6}"/>
              </a:ext>
            </a:extLst>
          </p:cNvPr>
          <p:cNvSpPr/>
          <p:nvPr/>
        </p:nvSpPr>
        <p:spPr>
          <a:xfrm>
            <a:off x="94729" y="4705070"/>
            <a:ext cx="5696471" cy="32436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Table (Data Table)</a:t>
            </a:r>
            <a:endParaRPr lang="th-TH" dirty="0"/>
          </a:p>
        </p:txBody>
      </p:sp>
      <p:sp>
        <p:nvSpPr>
          <p:cNvPr id="9" name="Rectangle: Rounded Corners 8">
            <a:extLst>
              <a:ext uri="{FF2B5EF4-FFF2-40B4-BE49-F238E27FC236}">
                <a16:creationId xmlns:a16="http://schemas.microsoft.com/office/drawing/2014/main" id="{8B271CD6-B6C1-4CB5-82C8-49503C3DDCE4}"/>
              </a:ext>
            </a:extLst>
          </p:cNvPr>
          <p:cNvSpPr/>
          <p:nvPr/>
        </p:nvSpPr>
        <p:spPr>
          <a:xfrm>
            <a:off x="5922990" y="4705069"/>
            <a:ext cx="5696471" cy="32436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Chart</a:t>
            </a:r>
            <a:endParaRPr lang="th-TH" dirty="0"/>
          </a:p>
        </p:txBody>
      </p:sp>
    </p:spTree>
    <p:extLst>
      <p:ext uri="{BB962C8B-B14F-4D97-AF65-F5344CB8AC3E}">
        <p14:creationId xmlns:p14="http://schemas.microsoft.com/office/powerpoint/2010/main" val="349840870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42D91A80-424C-43FF-B36B-58B851DC5E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EADCC58-2CCF-49AC-80D4-6FC83F0C5C1F}"/>
              </a:ext>
            </a:extLst>
          </p:cNvPr>
          <p:cNvSpPr>
            <a:spLocks noGrp="1"/>
          </p:cNvSpPr>
          <p:nvPr>
            <p:ph type="title"/>
          </p:nvPr>
        </p:nvSpPr>
        <p:spPr>
          <a:xfrm>
            <a:off x="9267909" y="2023110"/>
            <a:ext cx="2469624" cy="2846070"/>
          </a:xfrm>
        </p:spPr>
        <p:txBody>
          <a:bodyPr vert="horz" lIns="91440" tIns="45720" rIns="91440" bIns="45720" rtlCol="0" anchor="ctr">
            <a:normAutofit/>
          </a:bodyPr>
          <a:lstStyle/>
          <a:p>
            <a:r>
              <a:rPr lang="en-US" sz="3700" dirty="0">
                <a:solidFill>
                  <a:schemeClr val="tx1"/>
                </a:solidFill>
              </a:rPr>
              <a:t>Sample</a:t>
            </a:r>
          </a:p>
        </p:txBody>
      </p:sp>
      <p:sp>
        <p:nvSpPr>
          <p:cNvPr id="24" name="Rectangle 23">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433973" y="-827233"/>
            <a:ext cx="1715478" cy="858342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2085" y="664308"/>
            <a:ext cx="8082632" cy="560034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AD6108D5-EECC-4EF0-A9E8-D391AFFCCA5F}"/>
              </a:ext>
            </a:extLst>
          </p:cNvPr>
          <p:cNvPicPr>
            <a:picLocks noChangeAspect="1"/>
          </p:cNvPicPr>
          <p:nvPr/>
        </p:nvPicPr>
        <p:blipFill rotWithShape="1">
          <a:blip r:embed="rId2"/>
          <a:srcRect r="3557" b="1"/>
          <a:stretch/>
        </p:blipFill>
        <p:spPr>
          <a:xfrm>
            <a:off x="561862" y="1103771"/>
            <a:ext cx="3703320" cy="2083127"/>
          </a:xfrm>
          <a:prstGeom prst="rect">
            <a:avLst/>
          </a:prstGeom>
        </p:spPr>
      </p:pic>
      <p:pic>
        <p:nvPicPr>
          <p:cNvPr id="10" name="Picture 9">
            <a:extLst>
              <a:ext uri="{FF2B5EF4-FFF2-40B4-BE49-F238E27FC236}">
                <a16:creationId xmlns:a16="http://schemas.microsoft.com/office/drawing/2014/main" id="{63E21989-AFF3-4DA0-9ABE-CADCD672A7C1}"/>
              </a:ext>
            </a:extLst>
          </p:cNvPr>
          <p:cNvPicPr>
            <a:picLocks noChangeAspect="1"/>
          </p:cNvPicPr>
          <p:nvPr/>
        </p:nvPicPr>
        <p:blipFill rotWithShape="1">
          <a:blip r:embed="rId3"/>
          <a:srcRect r="3557" b="1"/>
          <a:stretch/>
        </p:blipFill>
        <p:spPr>
          <a:xfrm>
            <a:off x="4424454" y="1103771"/>
            <a:ext cx="3703320" cy="2083127"/>
          </a:xfrm>
          <a:prstGeom prst="rect">
            <a:avLst/>
          </a:prstGeom>
        </p:spPr>
      </p:pic>
      <p:pic>
        <p:nvPicPr>
          <p:cNvPr id="8" name="Picture 7">
            <a:extLst>
              <a:ext uri="{FF2B5EF4-FFF2-40B4-BE49-F238E27FC236}">
                <a16:creationId xmlns:a16="http://schemas.microsoft.com/office/drawing/2014/main" id="{8A9F04F6-7C28-4A3D-B297-B2FC5951D78A}"/>
              </a:ext>
            </a:extLst>
          </p:cNvPr>
          <p:cNvPicPr>
            <a:picLocks noChangeAspect="1"/>
          </p:cNvPicPr>
          <p:nvPr/>
        </p:nvPicPr>
        <p:blipFill rotWithShape="1">
          <a:blip r:embed="rId4"/>
          <a:srcRect r="3557" b="1"/>
          <a:stretch/>
        </p:blipFill>
        <p:spPr>
          <a:xfrm>
            <a:off x="556436" y="3776968"/>
            <a:ext cx="3703320" cy="2083127"/>
          </a:xfrm>
          <a:prstGeom prst="rect">
            <a:avLst/>
          </a:prstGeom>
        </p:spPr>
      </p:pic>
      <p:pic>
        <p:nvPicPr>
          <p:cNvPr id="4" name="Picture 3">
            <a:extLst>
              <a:ext uri="{FF2B5EF4-FFF2-40B4-BE49-F238E27FC236}">
                <a16:creationId xmlns:a16="http://schemas.microsoft.com/office/drawing/2014/main" id="{DCA510D5-38E0-49A8-970A-1BB0561F465A}"/>
              </a:ext>
            </a:extLst>
          </p:cNvPr>
          <p:cNvPicPr>
            <a:picLocks noChangeAspect="1"/>
          </p:cNvPicPr>
          <p:nvPr/>
        </p:nvPicPr>
        <p:blipFill rotWithShape="1">
          <a:blip r:embed="rId5"/>
          <a:srcRect l="3556" r="1" b="1"/>
          <a:stretch/>
        </p:blipFill>
        <p:spPr>
          <a:xfrm>
            <a:off x="4424454" y="3776969"/>
            <a:ext cx="3703320" cy="2083127"/>
          </a:xfrm>
          <a:prstGeom prst="rect">
            <a:avLst/>
          </a:prstGeom>
        </p:spPr>
      </p:pic>
      <p:sp>
        <p:nvSpPr>
          <p:cNvPr id="28" name="Rectangle 27">
            <a:extLst>
              <a:ext uri="{FF2B5EF4-FFF2-40B4-BE49-F238E27FC236}">
                <a16:creationId xmlns:a16="http://schemas.microsoft.com/office/drawing/2014/main" id="{90F533E9-6690-41A8-A372-4C6C622D0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950447" y="3392097"/>
            <a:ext cx="1719072"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Rounded Corners 26">
            <a:extLst>
              <a:ext uri="{FF2B5EF4-FFF2-40B4-BE49-F238E27FC236}">
                <a16:creationId xmlns:a16="http://schemas.microsoft.com/office/drawing/2014/main" id="{520AA619-41C6-4851-A3AA-4E61407B9F40}"/>
              </a:ext>
            </a:extLst>
          </p:cNvPr>
          <p:cNvSpPr/>
          <p:nvPr/>
        </p:nvSpPr>
        <p:spPr>
          <a:xfrm>
            <a:off x="556436" y="3302000"/>
            <a:ext cx="3703320" cy="32436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Border</a:t>
            </a:r>
            <a:endParaRPr lang="th-TH" dirty="0"/>
          </a:p>
        </p:txBody>
      </p:sp>
      <p:sp>
        <p:nvSpPr>
          <p:cNvPr id="29" name="Rectangle: Rounded Corners 28">
            <a:extLst>
              <a:ext uri="{FF2B5EF4-FFF2-40B4-BE49-F238E27FC236}">
                <a16:creationId xmlns:a16="http://schemas.microsoft.com/office/drawing/2014/main" id="{1DEF92FD-8532-4A71-84B9-253297618C58}"/>
              </a:ext>
            </a:extLst>
          </p:cNvPr>
          <p:cNvSpPr/>
          <p:nvPr/>
        </p:nvSpPr>
        <p:spPr>
          <a:xfrm>
            <a:off x="556436" y="6073141"/>
            <a:ext cx="3703320" cy="32436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Animate</a:t>
            </a:r>
            <a:endParaRPr lang="th-TH" dirty="0"/>
          </a:p>
        </p:txBody>
      </p:sp>
      <p:sp>
        <p:nvSpPr>
          <p:cNvPr id="32" name="Rectangle: Rounded Corners 31">
            <a:extLst>
              <a:ext uri="{FF2B5EF4-FFF2-40B4-BE49-F238E27FC236}">
                <a16:creationId xmlns:a16="http://schemas.microsoft.com/office/drawing/2014/main" id="{DF070BB2-2CDA-4B27-AC96-A4DBAE9922AC}"/>
              </a:ext>
            </a:extLst>
          </p:cNvPr>
          <p:cNvSpPr/>
          <p:nvPr/>
        </p:nvSpPr>
        <p:spPr>
          <a:xfrm>
            <a:off x="4424454" y="6079174"/>
            <a:ext cx="3703320" cy="32436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Color</a:t>
            </a:r>
            <a:endParaRPr lang="th-TH" dirty="0"/>
          </a:p>
        </p:txBody>
      </p:sp>
      <p:sp>
        <p:nvSpPr>
          <p:cNvPr id="33" name="Rectangle: Rounded Corners 32">
            <a:extLst>
              <a:ext uri="{FF2B5EF4-FFF2-40B4-BE49-F238E27FC236}">
                <a16:creationId xmlns:a16="http://schemas.microsoft.com/office/drawing/2014/main" id="{136CDB82-AD5C-4614-B11E-61F5D5DC4681}"/>
              </a:ext>
            </a:extLst>
          </p:cNvPr>
          <p:cNvSpPr/>
          <p:nvPr/>
        </p:nvSpPr>
        <p:spPr>
          <a:xfrm>
            <a:off x="4424454" y="3288668"/>
            <a:ext cx="3703320" cy="32436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Other</a:t>
            </a:r>
            <a:endParaRPr lang="th-TH" dirty="0"/>
          </a:p>
        </p:txBody>
      </p:sp>
      <p:pic>
        <p:nvPicPr>
          <p:cNvPr id="12" name="Picture 11">
            <a:extLst>
              <a:ext uri="{FF2B5EF4-FFF2-40B4-BE49-F238E27FC236}">
                <a16:creationId xmlns:a16="http://schemas.microsoft.com/office/drawing/2014/main" id="{1856EFCF-C670-4A0D-8763-EF62FAFFBD4F}"/>
              </a:ext>
            </a:extLst>
          </p:cNvPr>
          <p:cNvPicPr>
            <a:picLocks noChangeAspect="1"/>
          </p:cNvPicPr>
          <p:nvPr/>
        </p:nvPicPr>
        <p:blipFill>
          <a:blip r:embed="rId6"/>
          <a:stretch>
            <a:fillRect/>
          </a:stretch>
        </p:blipFill>
        <p:spPr>
          <a:xfrm>
            <a:off x="9293591" y="4226013"/>
            <a:ext cx="1867161" cy="2038635"/>
          </a:xfrm>
          <a:prstGeom prst="rect">
            <a:avLst/>
          </a:prstGeom>
        </p:spPr>
      </p:pic>
    </p:spTree>
    <p:extLst>
      <p:ext uri="{BB962C8B-B14F-4D97-AF65-F5344CB8AC3E}">
        <p14:creationId xmlns:p14="http://schemas.microsoft.com/office/powerpoint/2010/main" val="406211176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FB98AB-819D-42EC-9142-37E5BE8CA12E}"/>
              </a:ext>
            </a:extLst>
          </p:cNvPr>
          <p:cNvSpPr>
            <a:spLocks noGrp="1"/>
          </p:cNvSpPr>
          <p:nvPr>
            <p:ph type="title"/>
          </p:nvPr>
        </p:nvSpPr>
        <p:spPr/>
        <p:txBody>
          <a:bodyPr vert="horz" lIns="91440" tIns="45720" rIns="91440" bIns="45720" rtlCol="0" anchor="b">
            <a:noAutofit/>
          </a:bodyPr>
          <a:lstStyle/>
          <a:p>
            <a:r>
              <a:rPr lang="en-US" sz="3600" dirty="0"/>
              <a:t>Sample Component</a:t>
            </a:r>
          </a:p>
        </p:txBody>
      </p:sp>
      <p:pic>
        <p:nvPicPr>
          <p:cNvPr id="6" name="Picture 5">
            <a:extLst>
              <a:ext uri="{FF2B5EF4-FFF2-40B4-BE49-F238E27FC236}">
                <a16:creationId xmlns:a16="http://schemas.microsoft.com/office/drawing/2014/main" id="{296A6F12-F8CA-49F6-8783-A914EBDC5BB1}"/>
              </a:ext>
            </a:extLst>
          </p:cNvPr>
          <p:cNvPicPr>
            <a:picLocks noChangeAspect="1"/>
          </p:cNvPicPr>
          <p:nvPr/>
        </p:nvPicPr>
        <p:blipFill>
          <a:blip r:embed="rId2"/>
          <a:stretch>
            <a:fillRect/>
          </a:stretch>
        </p:blipFill>
        <p:spPr>
          <a:xfrm>
            <a:off x="267739" y="1453402"/>
            <a:ext cx="5828261" cy="3161830"/>
          </a:xfrm>
          <a:prstGeom prst="rect">
            <a:avLst/>
          </a:prstGeom>
        </p:spPr>
      </p:pic>
      <p:pic>
        <p:nvPicPr>
          <p:cNvPr id="4" name="Picture 3">
            <a:extLst>
              <a:ext uri="{FF2B5EF4-FFF2-40B4-BE49-F238E27FC236}">
                <a16:creationId xmlns:a16="http://schemas.microsoft.com/office/drawing/2014/main" id="{CE2443DE-E20E-4679-AF8C-97E45075ABA4}"/>
              </a:ext>
            </a:extLst>
          </p:cNvPr>
          <p:cNvPicPr>
            <a:picLocks noChangeAspect="1"/>
          </p:cNvPicPr>
          <p:nvPr/>
        </p:nvPicPr>
        <p:blipFill>
          <a:blip r:embed="rId3"/>
          <a:stretch>
            <a:fillRect/>
          </a:stretch>
        </p:blipFill>
        <p:spPr>
          <a:xfrm>
            <a:off x="6269010" y="1453402"/>
            <a:ext cx="5828261" cy="3161830"/>
          </a:xfrm>
          <a:prstGeom prst="rect">
            <a:avLst/>
          </a:prstGeom>
        </p:spPr>
      </p:pic>
      <p:sp>
        <p:nvSpPr>
          <p:cNvPr id="9" name="Rectangle: Rounded Corners 8">
            <a:extLst>
              <a:ext uri="{FF2B5EF4-FFF2-40B4-BE49-F238E27FC236}">
                <a16:creationId xmlns:a16="http://schemas.microsoft.com/office/drawing/2014/main" id="{136BD7E6-6D51-4746-AAB3-8E52D4E56336}"/>
              </a:ext>
            </a:extLst>
          </p:cNvPr>
          <p:cNvSpPr/>
          <p:nvPr/>
        </p:nvSpPr>
        <p:spPr>
          <a:xfrm>
            <a:off x="267738" y="807170"/>
            <a:ext cx="5828261" cy="32436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Button</a:t>
            </a:r>
            <a:endParaRPr lang="th-TH" dirty="0"/>
          </a:p>
        </p:txBody>
      </p:sp>
      <p:sp>
        <p:nvSpPr>
          <p:cNvPr id="10" name="Rectangle: Rounded Corners 9">
            <a:extLst>
              <a:ext uri="{FF2B5EF4-FFF2-40B4-BE49-F238E27FC236}">
                <a16:creationId xmlns:a16="http://schemas.microsoft.com/office/drawing/2014/main" id="{838BB632-8E1F-4F88-9366-F81B108B6C5F}"/>
              </a:ext>
            </a:extLst>
          </p:cNvPr>
          <p:cNvSpPr/>
          <p:nvPr/>
        </p:nvSpPr>
        <p:spPr>
          <a:xfrm>
            <a:off x="6277233" y="807169"/>
            <a:ext cx="5828261" cy="32436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Card</a:t>
            </a:r>
            <a:endParaRPr lang="th-TH" dirty="0"/>
          </a:p>
        </p:txBody>
      </p:sp>
      <p:pic>
        <p:nvPicPr>
          <p:cNvPr id="8" name="Picture 7">
            <a:extLst>
              <a:ext uri="{FF2B5EF4-FFF2-40B4-BE49-F238E27FC236}">
                <a16:creationId xmlns:a16="http://schemas.microsoft.com/office/drawing/2014/main" id="{7CC3A379-7B2B-4F5B-94D4-B7443DD2C75E}"/>
              </a:ext>
            </a:extLst>
          </p:cNvPr>
          <p:cNvPicPr>
            <a:picLocks noChangeAspect="1"/>
          </p:cNvPicPr>
          <p:nvPr/>
        </p:nvPicPr>
        <p:blipFill>
          <a:blip r:embed="rId4"/>
          <a:stretch>
            <a:fillRect/>
          </a:stretch>
        </p:blipFill>
        <p:spPr>
          <a:xfrm>
            <a:off x="267738" y="4830188"/>
            <a:ext cx="1752845" cy="1476581"/>
          </a:xfrm>
          <a:prstGeom prst="rect">
            <a:avLst/>
          </a:prstGeom>
        </p:spPr>
      </p:pic>
    </p:spTree>
    <p:extLst>
      <p:ext uri="{BB962C8B-B14F-4D97-AF65-F5344CB8AC3E}">
        <p14:creationId xmlns:p14="http://schemas.microsoft.com/office/powerpoint/2010/main" val="381098514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23869E-5CD5-49BC-8830-6E3DA24DDBFC}"/>
              </a:ext>
            </a:extLst>
          </p:cNvPr>
          <p:cNvSpPr>
            <a:spLocks noGrp="1"/>
          </p:cNvSpPr>
          <p:nvPr>
            <p:ph type="title"/>
          </p:nvPr>
        </p:nvSpPr>
        <p:spPr/>
        <p:txBody>
          <a:bodyPr/>
          <a:lstStyle/>
          <a:p>
            <a:r>
              <a:rPr lang="en-US" dirty="0"/>
              <a:t>Dashboard</a:t>
            </a:r>
            <a:endParaRPr lang="th-TH" dirty="0"/>
          </a:p>
        </p:txBody>
      </p:sp>
      <p:pic>
        <p:nvPicPr>
          <p:cNvPr id="4" name="Picture 3">
            <a:extLst>
              <a:ext uri="{FF2B5EF4-FFF2-40B4-BE49-F238E27FC236}">
                <a16:creationId xmlns:a16="http://schemas.microsoft.com/office/drawing/2014/main" id="{690A0724-05BE-410A-AB10-F433A9963AB9}"/>
              </a:ext>
            </a:extLst>
          </p:cNvPr>
          <p:cNvPicPr>
            <a:picLocks noChangeAspect="1"/>
          </p:cNvPicPr>
          <p:nvPr/>
        </p:nvPicPr>
        <p:blipFill>
          <a:blip r:embed="rId2"/>
          <a:stretch>
            <a:fillRect/>
          </a:stretch>
        </p:blipFill>
        <p:spPr>
          <a:xfrm>
            <a:off x="838200" y="706966"/>
            <a:ext cx="10769600" cy="5833533"/>
          </a:xfrm>
          <a:prstGeom prst="rect">
            <a:avLst/>
          </a:prstGeom>
        </p:spPr>
      </p:pic>
    </p:spTree>
    <p:extLst>
      <p:ext uri="{BB962C8B-B14F-4D97-AF65-F5344CB8AC3E}">
        <p14:creationId xmlns:p14="http://schemas.microsoft.com/office/powerpoint/2010/main" val="296732318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65EDFE0-DBA3-40F6-A7D4-BEF68F8F30BD}"/>
              </a:ext>
            </a:extLst>
          </p:cNvPr>
          <p:cNvSpPr>
            <a:spLocks noGrp="1"/>
          </p:cNvSpPr>
          <p:nvPr>
            <p:ph type="title"/>
          </p:nvPr>
        </p:nvSpPr>
        <p:spPr/>
        <p:txBody>
          <a:bodyPr/>
          <a:lstStyle/>
          <a:p>
            <a:r>
              <a:rPr lang="en-US" dirty="0"/>
              <a:t>MVC</a:t>
            </a:r>
            <a:endParaRPr lang="th-TH" dirty="0"/>
          </a:p>
        </p:txBody>
      </p:sp>
      <p:sp>
        <p:nvSpPr>
          <p:cNvPr id="5" name="Rectangle 4">
            <a:extLst>
              <a:ext uri="{FF2B5EF4-FFF2-40B4-BE49-F238E27FC236}">
                <a16:creationId xmlns:a16="http://schemas.microsoft.com/office/drawing/2014/main" id="{8B9AD218-8534-429C-8E89-85BD0E45534A}"/>
              </a:ext>
            </a:extLst>
          </p:cNvPr>
          <p:cNvSpPr/>
          <p:nvPr/>
        </p:nvSpPr>
        <p:spPr>
          <a:xfrm>
            <a:off x="3023165" y="2011510"/>
            <a:ext cx="2019300" cy="11906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Model</a:t>
            </a:r>
            <a:endParaRPr lang="th-TH" dirty="0"/>
          </a:p>
        </p:txBody>
      </p:sp>
      <p:sp>
        <p:nvSpPr>
          <p:cNvPr id="6" name="Flowchart: Magnetic Disk 5">
            <a:extLst>
              <a:ext uri="{FF2B5EF4-FFF2-40B4-BE49-F238E27FC236}">
                <a16:creationId xmlns:a16="http://schemas.microsoft.com/office/drawing/2014/main" id="{A41C5D22-61E4-4B18-B28B-840CFD56FDA4}"/>
              </a:ext>
            </a:extLst>
          </p:cNvPr>
          <p:cNvSpPr/>
          <p:nvPr/>
        </p:nvSpPr>
        <p:spPr>
          <a:xfrm>
            <a:off x="381258" y="2158754"/>
            <a:ext cx="1300899" cy="91152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Database</a:t>
            </a:r>
            <a:endParaRPr lang="th-TH" dirty="0"/>
          </a:p>
        </p:txBody>
      </p:sp>
      <p:sp>
        <p:nvSpPr>
          <p:cNvPr id="7" name="Rectangle 6">
            <a:extLst>
              <a:ext uri="{FF2B5EF4-FFF2-40B4-BE49-F238E27FC236}">
                <a16:creationId xmlns:a16="http://schemas.microsoft.com/office/drawing/2014/main" id="{0E645C17-0AA7-44F2-A2C1-DD0E7DC0788C}"/>
              </a:ext>
            </a:extLst>
          </p:cNvPr>
          <p:cNvSpPr/>
          <p:nvPr/>
        </p:nvSpPr>
        <p:spPr>
          <a:xfrm>
            <a:off x="6776604" y="2011510"/>
            <a:ext cx="2019300" cy="11906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View</a:t>
            </a:r>
            <a:endParaRPr lang="th-TH" dirty="0"/>
          </a:p>
        </p:txBody>
      </p:sp>
      <p:sp>
        <p:nvSpPr>
          <p:cNvPr id="8" name="Rectangle 7">
            <a:extLst>
              <a:ext uri="{FF2B5EF4-FFF2-40B4-BE49-F238E27FC236}">
                <a16:creationId xmlns:a16="http://schemas.microsoft.com/office/drawing/2014/main" id="{FFB4D8F8-4438-4CE4-8935-7F1682E2ECA0}"/>
              </a:ext>
            </a:extLst>
          </p:cNvPr>
          <p:cNvSpPr/>
          <p:nvPr/>
        </p:nvSpPr>
        <p:spPr>
          <a:xfrm>
            <a:off x="5109140" y="4284745"/>
            <a:ext cx="2019300" cy="11906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Controller</a:t>
            </a:r>
            <a:endParaRPr lang="th-TH" dirty="0"/>
          </a:p>
        </p:txBody>
      </p:sp>
      <p:sp>
        <p:nvSpPr>
          <p:cNvPr id="9" name="Arrow: Down 8">
            <a:extLst>
              <a:ext uri="{FF2B5EF4-FFF2-40B4-BE49-F238E27FC236}">
                <a16:creationId xmlns:a16="http://schemas.microsoft.com/office/drawing/2014/main" id="{AC65884D-728C-487A-A681-746FBCA6736C}"/>
              </a:ext>
            </a:extLst>
          </p:cNvPr>
          <p:cNvSpPr/>
          <p:nvPr/>
        </p:nvSpPr>
        <p:spPr>
          <a:xfrm rot="12834303">
            <a:off x="7440350" y="3531026"/>
            <a:ext cx="353014" cy="71496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11" name="Arrow: Down 10">
            <a:extLst>
              <a:ext uri="{FF2B5EF4-FFF2-40B4-BE49-F238E27FC236}">
                <a16:creationId xmlns:a16="http://schemas.microsoft.com/office/drawing/2014/main" id="{55CEBC7B-B8BF-4C5F-8397-069BACA5BADE}"/>
              </a:ext>
            </a:extLst>
          </p:cNvPr>
          <p:cNvSpPr/>
          <p:nvPr/>
        </p:nvSpPr>
        <p:spPr>
          <a:xfrm rot="8360819">
            <a:off x="4148089" y="3698371"/>
            <a:ext cx="353014" cy="71496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12" name="Arrow: Down 11">
            <a:extLst>
              <a:ext uri="{FF2B5EF4-FFF2-40B4-BE49-F238E27FC236}">
                <a16:creationId xmlns:a16="http://schemas.microsoft.com/office/drawing/2014/main" id="{56BCEC70-97C6-413D-9F06-8C56EF6CEBE7}"/>
              </a:ext>
            </a:extLst>
          </p:cNvPr>
          <p:cNvSpPr/>
          <p:nvPr/>
        </p:nvSpPr>
        <p:spPr>
          <a:xfrm rot="19095848">
            <a:off x="4565165" y="3517774"/>
            <a:ext cx="353014" cy="71496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16" name="Arrow: Down 15">
            <a:extLst>
              <a:ext uri="{FF2B5EF4-FFF2-40B4-BE49-F238E27FC236}">
                <a16:creationId xmlns:a16="http://schemas.microsoft.com/office/drawing/2014/main" id="{2ECF89C9-2CDC-4EBE-8FB7-AEC59C215B8D}"/>
              </a:ext>
            </a:extLst>
          </p:cNvPr>
          <p:cNvSpPr/>
          <p:nvPr/>
        </p:nvSpPr>
        <p:spPr>
          <a:xfrm rot="2012984">
            <a:off x="6949713" y="3425678"/>
            <a:ext cx="353014" cy="71496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19" name="Arrow: Down 18">
            <a:extLst>
              <a:ext uri="{FF2B5EF4-FFF2-40B4-BE49-F238E27FC236}">
                <a16:creationId xmlns:a16="http://schemas.microsoft.com/office/drawing/2014/main" id="{C502A680-A672-4E8A-841B-0AA60B631EF0}"/>
              </a:ext>
            </a:extLst>
          </p:cNvPr>
          <p:cNvSpPr/>
          <p:nvPr/>
        </p:nvSpPr>
        <p:spPr>
          <a:xfrm rot="5400000">
            <a:off x="2151004" y="2495631"/>
            <a:ext cx="353014" cy="71496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20" name="Arrow: Down 19">
            <a:extLst>
              <a:ext uri="{FF2B5EF4-FFF2-40B4-BE49-F238E27FC236}">
                <a16:creationId xmlns:a16="http://schemas.microsoft.com/office/drawing/2014/main" id="{23EA2373-9758-4BB9-ADB3-7509268E18E3}"/>
              </a:ext>
            </a:extLst>
          </p:cNvPr>
          <p:cNvSpPr/>
          <p:nvPr/>
        </p:nvSpPr>
        <p:spPr>
          <a:xfrm rot="16135029">
            <a:off x="2154277" y="2059110"/>
            <a:ext cx="353014" cy="71496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21" name="Rectangle 20">
            <a:extLst>
              <a:ext uri="{FF2B5EF4-FFF2-40B4-BE49-F238E27FC236}">
                <a16:creationId xmlns:a16="http://schemas.microsoft.com/office/drawing/2014/main" id="{F1048E5A-70A5-49EB-AC45-1F8E739134A0}"/>
              </a:ext>
            </a:extLst>
          </p:cNvPr>
          <p:cNvSpPr/>
          <p:nvPr/>
        </p:nvSpPr>
        <p:spPr>
          <a:xfrm>
            <a:off x="8890368" y="4259519"/>
            <a:ext cx="2019300" cy="12158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Routing</a:t>
            </a:r>
            <a:endParaRPr lang="th-TH" dirty="0"/>
          </a:p>
        </p:txBody>
      </p:sp>
      <p:pic>
        <p:nvPicPr>
          <p:cNvPr id="23" name="Picture 22">
            <a:extLst>
              <a:ext uri="{FF2B5EF4-FFF2-40B4-BE49-F238E27FC236}">
                <a16:creationId xmlns:a16="http://schemas.microsoft.com/office/drawing/2014/main" id="{8C3745B2-F759-4B71-B8E4-842E3466C58F}"/>
              </a:ext>
            </a:extLst>
          </p:cNvPr>
          <p:cNvPicPr>
            <a:picLocks noChangeAspect="1"/>
          </p:cNvPicPr>
          <p:nvPr/>
        </p:nvPicPr>
        <p:blipFill>
          <a:blip r:embed="rId2"/>
          <a:stretch>
            <a:fillRect/>
          </a:stretch>
        </p:blipFill>
        <p:spPr>
          <a:xfrm>
            <a:off x="9578387" y="1996051"/>
            <a:ext cx="1775413" cy="1215851"/>
          </a:xfrm>
          <a:prstGeom prst="rect">
            <a:avLst/>
          </a:prstGeom>
        </p:spPr>
      </p:pic>
      <p:sp>
        <p:nvSpPr>
          <p:cNvPr id="24" name="TextBox 23">
            <a:extLst>
              <a:ext uri="{FF2B5EF4-FFF2-40B4-BE49-F238E27FC236}">
                <a16:creationId xmlns:a16="http://schemas.microsoft.com/office/drawing/2014/main" id="{FB47843A-8D13-4FF0-B5CC-9C3D544FC739}"/>
              </a:ext>
            </a:extLst>
          </p:cNvPr>
          <p:cNvSpPr txBox="1"/>
          <p:nvPr/>
        </p:nvSpPr>
        <p:spPr>
          <a:xfrm>
            <a:off x="9544608" y="1664591"/>
            <a:ext cx="1271865" cy="338554"/>
          </a:xfrm>
          <a:prstGeom prst="rect">
            <a:avLst/>
          </a:prstGeom>
          <a:noFill/>
        </p:spPr>
        <p:txBody>
          <a:bodyPr wrap="square" rtlCol="0">
            <a:spAutoFit/>
          </a:bodyPr>
          <a:lstStyle/>
          <a:p>
            <a:r>
              <a:rPr lang="en-US" sz="1600" dirty="0"/>
              <a:t>1. Request URL</a:t>
            </a:r>
            <a:endParaRPr lang="th-TH" sz="1600" dirty="0"/>
          </a:p>
        </p:txBody>
      </p:sp>
      <p:sp>
        <p:nvSpPr>
          <p:cNvPr id="25" name="TextBox 24">
            <a:extLst>
              <a:ext uri="{FF2B5EF4-FFF2-40B4-BE49-F238E27FC236}">
                <a16:creationId xmlns:a16="http://schemas.microsoft.com/office/drawing/2014/main" id="{23F555DD-57AF-44A5-8F10-F4FBAA5D5EE0}"/>
              </a:ext>
            </a:extLst>
          </p:cNvPr>
          <p:cNvSpPr txBox="1"/>
          <p:nvPr/>
        </p:nvSpPr>
        <p:spPr>
          <a:xfrm>
            <a:off x="7126220" y="4866365"/>
            <a:ext cx="1761928" cy="584775"/>
          </a:xfrm>
          <a:prstGeom prst="rect">
            <a:avLst/>
          </a:prstGeom>
          <a:noFill/>
        </p:spPr>
        <p:txBody>
          <a:bodyPr wrap="square" rtlCol="0">
            <a:spAutoFit/>
          </a:bodyPr>
          <a:lstStyle/>
          <a:p>
            <a:pPr algn="ctr"/>
            <a:r>
              <a:rPr lang="en-US" sz="1600" dirty="0"/>
              <a:t>2. Re-route to </a:t>
            </a:r>
          </a:p>
          <a:p>
            <a:pPr algn="ctr"/>
            <a:r>
              <a:rPr lang="en-US" sz="1600" dirty="0"/>
              <a:t>correct Laravel Controller</a:t>
            </a:r>
            <a:endParaRPr lang="th-TH" sz="1600" dirty="0"/>
          </a:p>
        </p:txBody>
      </p:sp>
      <p:sp>
        <p:nvSpPr>
          <p:cNvPr id="27" name="TextBox 26">
            <a:extLst>
              <a:ext uri="{FF2B5EF4-FFF2-40B4-BE49-F238E27FC236}">
                <a16:creationId xmlns:a16="http://schemas.microsoft.com/office/drawing/2014/main" id="{9EAB9B20-F939-4671-BFE9-A62D296CF3BF}"/>
              </a:ext>
            </a:extLst>
          </p:cNvPr>
          <p:cNvSpPr txBox="1"/>
          <p:nvPr/>
        </p:nvSpPr>
        <p:spPr>
          <a:xfrm>
            <a:off x="3186260" y="4378885"/>
            <a:ext cx="1919160" cy="338554"/>
          </a:xfrm>
          <a:prstGeom prst="rect">
            <a:avLst/>
          </a:prstGeom>
          <a:noFill/>
        </p:spPr>
        <p:txBody>
          <a:bodyPr wrap="square" rtlCol="0">
            <a:spAutoFit/>
          </a:bodyPr>
          <a:lstStyle/>
          <a:p>
            <a:r>
              <a:rPr lang="en-US" sz="1600" dirty="0"/>
              <a:t>3. Interact with Data Model</a:t>
            </a:r>
            <a:endParaRPr lang="th-TH" sz="1600" dirty="0"/>
          </a:p>
        </p:txBody>
      </p:sp>
      <p:sp>
        <p:nvSpPr>
          <p:cNvPr id="28" name="TextBox 27">
            <a:extLst>
              <a:ext uri="{FF2B5EF4-FFF2-40B4-BE49-F238E27FC236}">
                <a16:creationId xmlns:a16="http://schemas.microsoft.com/office/drawing/2014/main" id="{740FF9D4-9995-41B3-92E7-B33AF364728B}"/>
              </a:ext>
            </a:extLst>
          </p:cNvPr>
          <p:cNvSpPr txBox="1"/>
          <p:nvPr/>
        </p:nvSpPr>
        <p:spPr>
          <a:xfrm>
            <a:off x="7885452" y="3792428"/>
            <a:ext cx="3177160" cy="338554"/>
          </a:xfrm>
          <a:prstGeom prst="rect">
            <a:avLst/>
          </a:prstGeom>
          <a:noFill/>
        </p:spPr>
        <p:txBody>
          <a:bodyPr wrap="square" rtlCol="0">
            <a:spAutoFit/>
          </a:bodyPr>
          <a:lstStyle/>
          <a:p>
            <a:r>
              <a:rPr lang="en-US" sz="1600" dirty="0"/>
              <a:t>4. Controller get Result View</a:t>
            </a:r>
            <a:endParaRPr lang="th-TH" sz="1600" dirty="0"/>
          </a:p>
        </p:txBody>
      </p:sp>
      <p:sp>
        <p:nvSpPr>
          <p:cNvPr id="29" name="TextBox 28">
            <a:extLst>
              <a:ext uri="{FF2B5EF4-FFF2-40B4-BE49-F238E27FC236}">
                <a16:creationId xmlns:a16="http://schemas.microsoft.com/office/drawing/2014/main" id="{CEF741F3-92F3-4A37-9151-4C0241252B80}"/>
              </a:ext>
            </a:extLst>
          </p:cNvPr>
          <p:cNvSpPr txBox="1"/>
          <p:nvPr/>
        </p:nvSpPr>
        <p:spPr>
          <a:xfrm>
            <a:off x="8737590" y="2668596"/>
            <a:ext cx="2325022" cy="338554"/>
          </a:xfrm>
          <a:prstGeom prst="rect">
            <a:avLst/>
          </a:prstGeom>
          <a:noFill/>
        </p:spPr>
        <p:txBody>
          <a:bodyPr wrap="square" rtlCol="0">
            <a:spAutoFit/>
          </a:bodyPr>
          <a:lstStyle/>
          <a:p>
            <a:r>
              <a:rPr lang="en-US" sz="1600" dirty="0"/>
              <a:t>5. Render view in browser</a:t>
            </a:r>
            <a:endParaRPr lang="th-TH" sz="1600" dirty="0"/>
          </a:p>
        </p:txBody>
      </p:sp>
      <p:cxnSp>
        <p:nvCxnSpPr>
          <p:cNvPr id="33" name="Straight Arrow Connector 32">
            <a:extLst>
              <a:ext uri="{FF2B5EF4-FFF2-40B4-BE49-F238E27FC236}">
                <a16:creationId xmlns:a16="http://schemas.microsoft.com/office/drawing/2014/main" id="{6F772C0E-D6D2-42B0-8827-1B0268E38464}"/>
              </a:ext>
            </a:extLst>
          </p:cNvPr>
          <p:cNvCxnSpPr>
            <a:cxnSpLocks/>
            <a:stCxn id="21" idx="1"/>
            <a:endCxn id="8" idx="3"/>
          </p:cNvCxnSpPr>
          <p:nvPr/>
        </p:nvCxnSpPr>
        <p:spPr>
          <a:xfrm flipH="1">
            <a:off x="7128440" y="4867445"/>
            <a:ext cx="1761928" cy="126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Connector: Elbow 36">
            <a:extLst>
              <a:ext uri="{FF2B5EF4-FFF2-40B4-BE49-F238E27FC236}">
                <a16:creationId xmlns:a16="http://schemas.microsoft.com/office/drawing/2014/main" id="{18AD69C8-D426-49D5-8D7C-2A33FD9755C5}"/>
              </a:ext>
            </a:extLst>
          </p:cNvPr>
          <p:cNvCxnSpPr>
            <a:cxnSpLocks/>
            <a:stCxn id="23" idx="3"/>
            <a:endCxn id="21" idx="3"/>
          </p:cNvCxnSpPr>
          <p:nvPr/>
        </p:nvCxnSpPr>
        <p:spPr>
          <a:xfrm flipH="1">
            <a:off x="10909668" y="2603977"/>
            <a:ext cx="444132" cy="2263468"/>
          </a:xfrm>
          <a:prstGeom prst="bentConnector3">
            <a:avLst>
              <a:gd name="adj1" fmla="val -51471"/>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A4855E4E-79E6-421B-84C0-0F4FA4AB44A1}"/>
              </a:ext>
            </a:extLst>
          </p:cNvPr>
          <p:cNvSpPr/>
          <p:nvPr/>
        </p:nvSpPr>
        <p:spPr>
          <a:xfrm>
            <a:off x="7774280" y="4159884"/>
            <a:ext cx="868680" cy="27820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a:solidFill>
                  <a:schemeClr val="tx1"/>
                </a:solidFill>
              </a:rPr>
              <a:t>Return View</a:t>
            </a:r>
            <a:endParaRPr lang="th-TH" sz="1400" dirty="0">
              <a:solidFill>
                <a:schemeClr val="tx1"/>
              </a:solidFill>
            </a:endParaRPr>
          </a:p>
        </p:txBody>
      </p:sp>
      <p:sp>
        <p:nvSpPr>
          <p:cNvPr id="39" name="Rectangle 38">
            <a:extLst>
              <a:ext uri="{FF2B5EF4-FFF2-40B4-BE49-F238E27FC236}">
                <a16:creationId xmlns:a16="http://schemas.microsoft.com/office/drawing/2014/main" id="{C62D0018-8AEA-4D77-97F7-1A61B465D543}"/>
              </a:ext>
            </a:extLst>
          </p:cNvPr>
          <p:cNvSpPr/>
          <p:nvPr/>
        </p:nvSpPr>
        <p:spPr>
          <a:xfrm>
            <a:off x="8909961" y="5555528"/>
            <a:ext cx="2019300" cy="56428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sz="1400" dirty="0">
                <a:solidFill>
                  <a:schemeClr val="tx1"/>
                </a:solidFill>
              </a:rPr>
              <a:t>routes/web.php</a:t>
            </a:r>
          </a:p>
          <a:p>
            <a:r>
              <a:rPr lang="en-US" sz="1400" dirty="0">
                <a:solidFill>
                  <a:schemeClr val="tx1"/>
                </a:solidFill>
              </a:rPr>
              <a:t>View (get) index, show, edit, new</a:t>
            </a:r>
          </a:p>
        </p:txBody>
      </p:sp>
      <p:sp>
        <p:nvSpPr>
          <p:cNvPr id="40" name="Rectangle 39">
            <a:extLst>
              <a:ext uri="{FF2B5EF4-FFF2-40B4-BE49-F238E27FC236}">
                <a16:creationId xmlns:a16="http://schemas.microsoft.com/office/drawing/2014/main" id="{C9CA2EE1-166C-4451-A9D3-F4153C6FF532}"/>
              </a:ext>
            </a:extLst>
          </p:cNvPr>
          <p:cNvSpPr/>
          <p:nvPr/>
        </p:nvSpPr>
        <p:spPr>
          <a:xfrm>
            <a:off x="5105421" y="5563537"/>
            <a:ext cx="2020800" cy="2782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a:solidFill>
                  <a:schemeClr val="tx1"/>
                </a:solidFill>
              </a:rPr>
              <a:t>App/Controllers/FlightController.php</a:t>
            </a:r>
            <a:endParaRPr lang="th-TH" sz="1400" dirty="0">
              <a:solidFill>
                <a:schemeClr val="tx1"/>
              </a:solidFill>
            </a:endParaRPr>
          </a:p>
        </p:txBody>
      </p:sp>
      <p:sp>
        <p:nvSpPr>
          <p:cNvPr id="41" name="Rectangle 40">
            <a:extLst>
              <a:ext uri="{FF2B5EF4-FFF2-40B4-BE49-F238E27FC236}">
                <a16:creationId xmlns:a16="http://schemas.microsoft.com/office/drawing/2014/main" id="{EECEA44B-2A8A-4AE6-8DF7-3BCAB3ADE0FF}"/>
              </a:ext>
            </a:extLst>
          </p:cNvPr>
          <p:cNvSpPr/>
          <p:nvPr/>
        </p:nvSpPr>
        <p:spPr>
          <a:xfrm>
            <a:off x="3023166" y="1550769"/>
            <a:ext cx="2019300" cy="2782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a:solidFill>
                  <a:schemeClr val="tx1"/>
                </a:solidFill>
              </a:rPr>
              <a:t>App/Models/Flight.php</a:t>
            </a:r>
            <a:endParaRPr lang="th-TH" sz="1400" dirty="0">
              <a:solidFill>
                <a:schemeClr val="tx1"/>
              </a:solidFill>
            </a:endParaRPr>
          </a:p>
        </p:txBody>
      </p:sp>
      <p:cxnSp>
        <p:nvCxnSpPr>
          <p:cNvPr id="43" name="Straight Arrow Connector 42">
            <a:extLst>
              <a:ext uri="{FF2B5EF4-FFF2-40B4-BE49-F238E27FC236}">
                <a16:creationId xmlns:a16="http://schemas.microsoft.com/office/drawing/2014/main" id="{E384C269-79C2-4007-8C64-0355EECDA182}"/>
              </a:ext>
            </a:extLst>
          </p:cNvPr>
          <p:cNvCxnSpPr>
            <a:cxnSpLocks/>
            <a:stCxn id="7" idx="3"/>
            <a:endCxn id="23" idx="1"/>
          </p:cNvCxnSpPr>
          <p:nvPr/>
        </p:nvCxnSpPr>
        <p:spPr>
          <a:xfrm flipV="1">
            <a:off x="8795904" y="2603977"/>
            <a:ext cx="782483" cy="28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920E8837-5265-4277-9442-E7F06AECD42E}"/>
              </a:ext>
            </a:extLst>
          </p:cNvPr>
          <p:cNvSpPr/>
          <p:nvPr/>
        </p:nvSpPr>
        <p:spPr>
          <a:xfrm>
            <a:off x="6096000" y="1044576"/>
            <a:ext cx="2699904" cy="83839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sz="1400" dirty="0">
                <a:solidFill>
                  <a:schemeClr val="tx1"/>
                </a:solidFill>
              </a:rPr>
              <a:t>Resources/views/flights/show.blade.php</a:t>
            </a:r>
          </a:p>
          <a:p>
            <a:r>
              <a:rPr lang="en-US" sz="1400" dirty="0">
                <a:solidFill>
                  <a:schemeClr val="tx1"/>
                </a:solidFill>
              </a:rPr>
              <a:t>Resources/views/flights/index.blade.php</a:t>
            </a:r>
          </a:p>
          <a:p>
            <a:r>
              <a:rPr lang="en-US" sz="1400" dirty="0">
                <a:solidFill>
                  <a:schemeClr val="tx1"/>
                </a:solidFill>
              </a:rPr>
              <a:t>Resources/views/flights/edit.blade.php</a:t>
            </a:r>
            <a:endParaRPr lang="th-TH" sz="1400" dirty="0">
              <a:solidFill>
                <a:schemeClr val="tx1"/>
              </a:solidFill>
            </a:endParaRPr>
          </a:p>
          <a:p>
            <a:r>
              <a:rPr lang="en-US" sz="1400" dirty="0">
                <a:solidFill>
                  <a:schemeClr val="tx1"/>
                </a:solidFill>
              </a:rPr>
              <a:t>Resources/views/ flights/new.blade.php</a:t>
            </a:r>
            <a:endParaRPr lang="th-TH" sz="1400" dirty="0">
              <a:solidFill>
                <a:schemeClr val="tx1"/>
              </a:solidFill>
            </a:endParaRPr>
          </a:p>
        </p:txBody>
      </p:sp>
      <p:sp>
        <p:nvSpPr>
          <p:cNvPr id="49" name="Rectangle 48">
            <a:extLst>
              <a:ext uri="{FF2B5EF4-FFF2-40B4-BE49-F238E27FC236}">
                <a16:creationId xmlns:a16="http://schemas.microsoft.com/office/drawing/2014/main" id="{EC25D4FD-FAC3-450B-804E-47067BE58B30}"/>
              </a:ext>
            </a:extLst>
          </p:cNvPr>
          <p:cNvSpPr/>
          <p:nvPr/>
        </p:nvSpPr>
        <p:spPr>
          <a:xfrm>
            <a:off x="7784072" y="4163851"/>
            <a:ext cx="868680" cy="27820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a:solidFill>
                  <a:schemeClr val="tx1"/>
                </a:solidFill>
              </a:rPr>
              <a:t>Return View</a:t>
            </a:r>
            <a:endParaRPr lang="th-TH" sz="1400" dirty="0">
              <a:solidFill>
                <a:schemeClr val="tx1"/>
              </a:solidFill>
            </a:endParaRPr>
          </a:p>
        </p:txBody>
      </p:sp>
      <p:sp>
        <p:nvSpPr>
          <p:cNvPr id="51" name="Rectangle 50">
            <a:extLst>
              <a:ext uri="{FF2B5EF4-FFF2-40B4-BE49-F238E27FC236}">
                <a16:creationId xmlns:a16="http://schemas.microsoft.com/office/drawing/2014/main" id="{7729AB4A-C768-447D-ACF6-13EDF91A9A14}"/>
              </a:ext>
            </a:extLst>
          </p:cNvPr>
          <p:cNvSpPr/>
          <p:nvPr/>
        </p:nvSpPr>
        <p:spPr>
          <a:xfrm>
            <a:off x="160020" y="3490995"/>
            <a:ext cx="2938463" cy="2900378"/>
          </a:xfrm>
          <a:prstGeom prst="rect">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r>
              <a:rPr lang="en-US" sz="1800" b="1" dirty="0">
                <a:solidFill>
                  <a:schemeClr val="tx1"/>
                </a:solidFill>
              </a:rPr>
              <a:t>Model</a:t>
            </a:r>
            <a:r>
              <a:rPr lang="en-US" sz="1800" dirty="0">
                <a:solidFill>
                  <a:schemeClr val="tx1"/>
                </a:solidFill>
              </a:rPr>
              <a:t>: </a:t>
            </a:r>
            <a:r>
              <a:rPr lang="en-US" sz="1800" dirty="0">
                <a:solidFill>
                  <a:srgbClr val="FF0000"/>
                </a:solidFill>
              </a:rPr>
              <a:t>Data storage</a:t>
            </a:r>
            <a:r>
              <a:rPr lang="en-US" sz="1800" dirty="0">
                <a:solidFill>
                  <a:schemeClr val="tx1"/>
                </a:solidFill>
              </a:rPr>
              <a:t>, integrity, consistency, queries</a:t>
            </a:r>
          </a:p>
          <a:p>
            <a:r>
              <a:rPr lang="en-US" sz="1800" b="1" dirty="0">
                <a:solidFill>
                  <a:schemeClr val="tx1"/>
                </a:solidFill>
              </a:rPr>
              <a:t>Controller</a:t>
            </a:r>
            <a:r>
              <a:rPr lang="en-US" sz="1800" dirty="0">
                <a:solidFill>
                  <a:schemeClr val="tx1"/>
                </a:solidFill>
              </a:rPr>
              <a:t>: Receive, Interpret &amp; </a:t>
            </a:r>
            <a:r>
              <a:rPr lang="en-US" sz="1800" dirty="0">
                <a:solidFill>
                  <a:srgbClr val="FF0000"/>
                </a:solidFill>
              </a:rPr>
              <a:t>validate</a:t>
            </a:r>
            <a:r>
              <a:rPr lang="en-US" sz="1800" dirty="0">
                <a:solidFill>
                  <a:schemeClr val="tx1"/>
                </a:solidFill>
              </a:rPr>
              <a:t> input, create &amp; </a:t>
            </a:r>
            <a:r>
              <a:rPr lang="en-US" sz="1800" dirty="0">
                <a:solidFill>
                  <a:srgbClr val="FF0000"/>
                </a:solidFill>
              </a:rPr>
              <a:t>update view</a:t>
            </a:r>
            <a:r>
              <a:rPr lang="en-US" sz="1800" dirty="0">
                <a:solidFill>
                  <a:schemeClr val="tx1"/>
                </a:solidFill>
              </a:rPr>
              <a:t>, modify model</a:t>
            </a:r>
          </a:p>
          <a:p>
            <a:r>
              <a:rPr lang="en-US" sz="1800" b="1" dirty="0">
                <a:solidFill>
                  <a:schemeClr val="tx1"/>
                </a:solidFill>
              </a:rPr>
              <a:t>View: </a:t>
            </a:r>
            <a:r>
              <a:rPr lang="en-US" sz="1800" dirty="0">
                <a:solidFill>
                  <a:schemeClr val="tx1"/>
                </a:solidFill>
              </a:rPr>
              <a:t>presentation, asset &amp; code (HTML)</a:t>
            </a:r>
            <a:endParaRPr lang="th-TH" sz="1800" dirty="0">
              <a:solidFill>
                <a:schemeClr val="tx1"/>
              </a:solidFill>
            </a:endParaRPr>
          </a:p>
        </p:txBody>
      </p:sp>
    </p:spTree>
    <p:extLst>
      <p:ext uri="{BB962C8B-B14F-4D97-AF65-F5344CB8AC3E}">
        <p14:creationId xmlns:p14="http://schemas.microsoft.com/office/powerpoint/2010/main" val="140136623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573F3E9-0D0F-4F6F-8A08-4F7E3C9B8B35}"/>
              </a:ext>
            </a:extLst>
          </p:cNvPr>
          <p:cNvSpPr txBox="1"/>
          <p:nvPr/>
        </p:nvSpPr>
        <p:spPr>
          <a:xfrm>
            <a:off x="410547" y="1539550"/>
            <a:ext cx="11467322" cy="1361911"/>
          </a:xfrm>
          <a:prstGeom prst="rect">
            <a:avLst/>
          </a:prstGeom>
          <a:noFill/>
        </p:spPr>
        <p:txBody>
          <a:bodyPr wrap="square" rtlCol="0">
            <a:spAutoFit/>
          </a:bodyPr>
          <a:lstStyle/>
          <a:p>
            <a:pPr algn="ctr">
              <a:lnSpc>
                <a:spcPct val="150000"/>
              </a:lnSpc>
            </a:pPr>
            <a:r>
              <a:rPr lang="en-US" sz="6000" dirty="0"/>
              <a:t>How to clone git</a:t>
            </a:r>
            <a:endParaRPr lang="th-TH" sz="6000" dirty="0"/>
          </a:p>
        </p:txBody>
      </p:sp>
    </p:spTree>
    <p:extLst>
      <p:ext uri="{BB962C8B-B14F-4D97-AF65-F5344CB8AC3E}">
        <p14:creationId xmlns:p14="http://schemas.microsoft.com/office/powerpoint/2010/main" val="259423619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573F3E9-0D0F-4F6F-8A08-4F7E3C9B8B35}"/>
              </a:ext>
            </a:extLst>
          </p:cNvPr>
          <p:cNvSpPr txBox="1"/>
          <p:nvPr/>
        </p:nvSpPr>
        <p:spPr>
          <a:xfrm>
            <a:off x="410547" y="1539550"/>
            <a:ext cx="11467322" cy="1361911"/>
          </a:xfrm>
          <a:prstGeom prst="rect">
            <a:avLst/>
          </a:prstGeom>
          <a:noFill/>
        </p:spPr>
        <p:txBody>
          <a:bodyPr wrap="square" rtlCol="0">
            <a:spAutoFit/>
          </a:bodyPr>
          <a:lstStyle/>
          <a:p>
            <a:pPr algn="ctr">
              <a:lnSpc>
                <a:spcPct val="150000"/>
              </a:lnSpc>
            </a:pPr>
            <a:r>
              <a:rPr lang="en-US" sz="6000" dirty="0"/>
              <a:t>Develop Web API</a:t>
            </a:r>
            <a:endParaRPr lang="th-TH" sz="6000" dirty="0"/>
          </a:p>
        </p:txBody>
      </p:sp>
    </p:spTree>
    <p:extLst>
      <p:ext uri="{BB962C8B-B14F-4D97-AF65-F5344CB8AC3E}">
        <p14:creationId xmlns:p14="http://schemas.microsoft.com/office/powerpoint/2010/main" val="27328298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1E4DBD-FDCF-D378-AB85-D9EBE85F8921}"/>
              </a:ext>
            </a:extLst>
          </p:cNvPr>
          <p:cNvSpPr>
            <a:spLocks noGrp="1"/>
          </p:cNvSpPr>
          <p:nvPr>
            <p:ph type="title"/>
          </p:nvPr>
        </p:nvSpPr>
        <p:spPr/>
        <p:txBody>
          <a:bodyPr/>
          <a:lstStyle/>
          <a:p>
            <a:r>
              <a:rPr lang="en-US" dirty="0"/>
              <a:t>Sample drill-down report (controller)</a:t>
            </a:r>
          </a:p>
        </p:txBody>
      </p:sp>
      <p:pic>
        <p:nvPicPr>
          <p:cNvPr id="4" name="Picture 3">
            <a:extLst>
              <a:ext uri="{FF2B5EF4-FFF2-40B4-BE49-F238E27FC236}">
                <a16:creationId xmlns:a16="http://schemas.microsoft.com/office/drawing/2014/main" id="{643586C2-1F55-F5CA-7D0C-AB0168FDA042}"/>
              </a:ext>
            </a:extLst>
          </p:cNvPr>
          <p:cNvPicPr>
            <a:picLocks noChangeAspect="1"/>
          </p:cNvPicPr>
          <p:nvPr/>
        </p:nvPicPr>
        <p:blipFill>
          <a:blip r:embed="rId2"/>
          <a:stretch>
            <a:fillRect/>
          </a:stretch>
        </p:blipFill>
        <p:spPr>
          <a:xfrm>
            <a:off x="0" y="3762708"/>
            <a:ext cx="12192000" cy="2609183"/>
          </a:xfrm>
          <a:prstGeom prst="rect">
            <a:avLst/>
          </a:prstGeom>
        </p:spPr>
      </p:pic>
      <p:sp>
        <p:nvSpPr>
          <p:cNvPr id="5" name="TextBox 4">
            <a:extLst>
              <a:ext uri="{FF2B5EF4-FFF2-40B4-BE49-F238E27FC236}">
                <a16:creationId xmlns:a16="http://schemas.microsoft.com/office/drawing/2014/main" id="{2FE6C447-9A04-68E6-693B-160E167A91DF}"/>
              </a:ext>
            </a:extLst>
          </p:cNvPr>
          <p:cNvSpPr txBox="1"/>
          <p:nvPr/>
        </p:nvSpPr>
        <p:spPr>
          <a:xfrm>
            <a:off x="371475" y="3257550"/>
            <a:ext cx="1962150" cy="523220"/>
          </a:xfrm>
          <a:prstGeom prst="rect">
            <a:avLst/>
          </a:prstGeom>
          <a:noFill/>
        </p:spPr>
        <p:txBody>
          <a:bodyPr wrap="square" rtlCol="0">
            <a:spAutoFit/>
          </a:bodyPr>
          <a:lstStyle/>
          <a:p>
            <a:r>
              <a:rPr lang="en-US" dirty="0"/>
              <a:t>Controller</a:t>
            </a:r>
          </a:p>
        </p:txBody>
      </p:sp>
      <p:pic>
        <p:nvPicPr>
          <p:cNvPr id="7" name="Picture 6">
            <a:extLst>
              <a:ext uri="{FF2B5EF4-FFF2-40B4-BE49-F238E27FC236}">
                <a16:creationId xmlns:a16="http://schemas.microsoft.com/office/drawing/2014/main" id="{79C1D55B-1441-3001-9E07-9DC7B78820DA}"/>
              </a:ext>
            </a:extLst>
          </p:cNvPr>
          <p:cNvPicPr>
            <a:picLocks noChangeAspect="1"/>
          </p:cNvPicPr>
          <p:nvPr/>
        </p:nvPicPr>
        <p:blipFill>
          <a:blip r:embed="rId3"/>
          <a:stretch>
            <a:fillRect/>
          </a:stretch>
        </p:blipFill>
        <p:spPr>
          <a:xfrm>
            <a:off x="0" y="933783"/>
            <a:ext cx="12192000" cy="2239778"/>
          </a:xfrm>
          <a:prstGeom prst="rect">
            <a:avLst/>
          </a:prstGeom>
        </p:spPr>
      </p:pic>
      <p:sp>
        <p:nvSpPr>
          <p:cNvPr id="8" name="TextBox 7">
            <a:extLst>
              <a:ext uri="{FF2B5EF4-FFF2-40B4-BE49-F238E27FC236}">
                <a16:creationId xmlns:a16="http://schemas.microsoft.com/office/drawing/2014/main" id="{43388C5C-9355-83B1-F922-BF55A56300A2}"/>
              </a:ext>
            </a:extLst>
          </p:cNvPr>
          <p:cNvSpPr txBox="1"/>
          <p:nvPr/>
        </p:nvSpPr>
        <p:spPr>
          <a:xfrm>
            <a:off x="371475" y="533734"/>
            <a:ext cx="1962150" cy="523220"/>
          </a:xfrm>
          <a:prstGeom prst="rect">
            <a:avLst/>
          </a:prstGeom>
          <a:noFill/>
        </p:spPr>
        <p:txBody>
          <a:bodyPr wrap="square" rtlCol="0">
            <a:spAutoFit/>
          </a:bodyPr>
          <a:lstStyle/>
          <a:p>
            <a:r>
              <a:rPr lang="en-US" dirty="0"/>
              <a:t>View</a:t>
            </a:r>
          </a:p>
        </p:txBody>
      </p:sp>
      <p:sp>
        <p:nvSpPr>
          <p:cNvPr id="9" name="Rectangle 8">
            <a:extLst>
              <a:ext uri="{FF2B5EF4-FFF2-40B4-BE49-F238E27FC236}">
                <a16:creationId xmlns:a16="http://schemas.microsoft.com/office/drawing/2014/main" id="{1454B4D9-2834-4945-F8D4-EB4567774357}"/>
              </a:ext>
            </a:extLst>
          </p:cNvPr>
          <p:cNvSpPr/>
          <p:nvPr/>
        </p:nvSpPr>
        <p:spPr>
          <a:xfrm>
            <a:off x="5162550" y="1533525"/>
            <a:ext cx="6877050" cy="238125"/>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Connector: Elbow 10">
            <a:extLst>
              <a:ext uri="{FF2B5EF4-FFF2-40B4-BE49-F238E27FC236}">
                <a16:creationId xmlns:a16="http://schemas.microsoft.com/office/drawing/2014/main" id="{17FA412F-4686-824E-DBD4-2770F401D82E}"/>
              </a:ext>
            </a:extLst>
          </p:cNvPr>
          <p:cNvCxnSpPr>
            <a:cxnSpLocks/>
            <a:stCxn id="9" idx="2"/>
            <a:endCxn id="4" idx="0"/>
          </p:cNvCxnSpPr>
          <p:nvPr/>
        </p:nvCxnSpPr>
        <p:spPr>
          <a:xfrm rot="5400000">
            <a:off x="6353009" y="1514642"/>
            <a:ext cx="1991058" cy="2505075"/>
          </a:xfrm>
          <a:prstGeom prst="bentConnector3">
            <a:avLst>
              <a:gd name="adj1" fmla="val 8540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2D2A0DDF-3FCB-7E8A-5017-1C9A487BCC1D}"/>
              </a:ext>
            </a:extLst>
          </p:cNvPr>
          <p:cNvSpPr/>
          <p:nvPr/>
        </p:nvSpPr>
        <p:spPr>
          <a:xfrm>
            <a:off x="4876800" y="5205412"/>
            <a:ext cx="7010399" cy="442913"/>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7176323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D6F607-0BEB-45DA-A363-286B80917D41}"/>
              </a:ext>
            </a:extLst>
          </p:cNvPr>
          <p:cNvSpPr>
            <a:spLocks noGrp="1"/>
          </p:cNvSpPr>
          <p:nvPr>
            <p:ph type="title"/>
          </p:nvPr>
        </p:nvSpPr>
        <p:spPr/>
        <p:txBody>
          <a:bodyPr/>
          <a:lstStyle/>
          <a:p>
            <a:r>
              <a:rPr lang="en-US" dirty="0"/>
              <a:t>Web api on Laravel</a:t>
            </a:r>
            <a:endParaRPr lang="th-TH" dirty="0"/>
          </a:p>
        </p:txBody>
      </p:sp>
      <p:sp>
        <p:nvSpPr>
          <p:cNvPr id="3" name="TextBox 2">
            <a:extLst>
              <a:ext uri="{FF2B5EF4-FFF2-40B4-BE49-F238E27FC236}">
                <a16:creationId xmlns:a16="http://schemas.microsoft.com/office/drawing/2014/main" id="{7D8739B0-19A1-477D-9CE2-DE61891DE76A}"/>
              </a:ext>
            </a:extLst>
          </p:cNvPr>
          <p:cNvSpPr txBox="1"/>
          <p:nvPr/>
        </p:nvSpPr>
        <p:spPr>
          <a:xfrm>
            <a:off x="596900" y="1016000"/>
            <a:ext cx="11112500" cy="3016210"/>
          </a:xfrm>
          <a:prstGeom prst="rect">
            <a:avLst/>
          </a:prstGeom>
          <a:noFill/>
        </p:spPr>
        <p:txBody>
          <a:bodyPr wrap="square" rtlCol="0">
            <a:spAutoFit/>
          </a:bodyPr>
          <a:lstStyle/>
          <a:p>
            <a:pPr>
              <a:lnSpc>
                <a:spcPct val="150000"/>
              </a:lnSpc>
            </a:pPr>
            <a:r>
              <a:rPr lang="en-US" sz="1600" b="0" dirty="0">
                <a:solidFill>
                  <a:srgbClr val="8B949E"/>
                </a:solidFill>
                <a:effectLst/>
                <a:latin typeface="Consolas" panose="020B0609020204030204" pitchFamily="49" charset="0"/>
              </a:rPr>
              <a:t>http://10.100.1.94:8080/wissdemo01/public/api/interface_sap_po http://10.100.1.94:8080/wissdemo01/public/api/interface_sap_po/PO19000483</a:t>
            </a:r>
            <a:endParaRPr lang="en-US" sz="1600" b="0" dirty="0">
              <a:solidFill>
                <a:srgbClr val="C9D1D9"/>
              </a:solidFill>
              <a:effectLst/>
              <a:latin typeface="Consolas" panose="020B0609020204030204" pitchFamily="49" charset="0"/>
            </a:endParaRPr>
          </a:p>
          <a:p>
            <a:pPr>
              <a:lnSpc>
                <a:spcPct val="150000"/>
              </a:lnSpc>
            </a:pPr>
            <a:r>
              <a:rPr lang="en-US" sz="1600" b="0" dirty="0">
                <a:solidFill>
                  <a:srgbClr val="8B949E"/>
                </a:solidFill>
                <a:effectLst/>
                <a:latin typeface="Consolas" panose="020B0609020204030204" pitchFamily="49" charset="0"/>
              </a:rPr>
              <a:t>http://10.100.1.94:8080/wissdemo01/public/api/interface_sap_rec</a:t>
            </a:r>
            <a:endParaRPr lang="en-US" sz="1600" b="0" dirty="0">
              <a:solidFill>
                <a:srgbClr val="C9D1D9"/>
              </a:solidFill>
              <a:effectLst/>
              <a:latin typeface="Consolas" panose="020B0609020204030204" pitchFamily="49" charset="0"/>
            </a:endParaRPr>
          </a:p>
          <a:p>
            <a:pPr>
              <a:lnSpc>
                <a:spcPct val="150000"/>
              </a:lnSpc>
            </a:pPr>
            <a:r>
              <a:rPr lang="en-US" sz="1600" b="0" dirty="0">
                <a:solidFill>
                  <a:srgbClr val="8B949E"/>
                </a:solidFill>
                <a:effectLst/>
                <a:latin typeface="Consolas" panose="020B0609020204030204" pitchFamily="49" charset="0"/>
              </a:rPr>
              <a:t>http://10.100.1.94:8080/wissdemo01/public/api/interface_sap_rec/PO19002270</a:t>
            </a:r>
            <a:endParaRPr lang="en-US" sz="1600" b="0" dirty="0">
              <a:solidFill>
                <a:srgbClr val="C9D1D9"/>
              </a:solidFill>
              <a:effectLst/>
              <a:latin typeface="Consolas" panose="020B0609020204030204" pitchFamily="49" charset="0"/>
            </a:endParaRPr>
          </a:p>
          <a:p>
            <a:pPr>
              <a:lnSpc>
                <a:spcPct val="150000"/>
              </a:lnSpc>
            </a:pPr>
            <a:r>
              <a:rPr lang="en-US" sz="1600" b="0" dirty="0">
                <a:solidFill>
                  <a:srgbClr val="8B949E"/>
                </a:solidFill>
                <a:effectLst/>
                <a:latin typeface="Consolas" panose="020B0609020204030204" pitchFamily="49" charset="0"/>
              </a:rPr>
              <a:t>http://10.100.1.94:8080/wissdemo01/public/api/interface_sap_inv</a:t>
            </a:r>
            <a:endParaRPr lang="en-US" sz="1600" b="0" dirty="0">
              <a:solidFill>
                <a:srgbClr val="C9D1D9"/>
              </a:solidFill>
              <a:effectLst/>
              <a:latin typeface="Consolas" panose="020B0609020204030204" pitchFamily="49" charset="0"/>
            </a:endParaRPr>
          </a:p>
          <a:p>
            <a:pPr>
              <a:lnSpc>
                <a:spcPct val="150000"/>
              </a:lnSpc>
            </a:pPr>
            <a:r>
              <a:rPr lang="en-US" sz="1600" b="0" dirty="0">
                <a:solidFill>
                  <a:srgbClr val="8B949E"/>
                </a:solidFill>
                <a:effectLst/>
                <a:latin typeface="Consolas" panose="020B0609020204030204" pitchFamily="49" charset="0"/>
              </a:rPr>
              <a:t>http://10.100.1.94:8080/wissdemo01/public/api/interface_sap_inv/PO19000483</a:t>
            </a:r>
            <a:endParaRPr lang="en-US" sz="1600" b="0" dirty="0">
              <a:solidFill>
                <a:srgbClr val="C9D1D9"/>
              </a:solidFill>
              <a:effectLst/>
              <a:latin typeface="Consolas" panose="020B0609020204030204" pitchFamily="49" charset="0"/>
            </a:endParaRPr>
          </a:p>
          <a:p>
            <a:pPr>
              <a:lnSpc>
                <a:spcPct val="150000"/>
              </a:lnSpc>
            </a:pPr>
            <a:endParaRPr lang="en-US" sz="1600" b="0" dirty="0">
              <a:solidFill>
                <a:srgbClr val="C9D1D9"/>
              </a:solidFill>
              <a:effectLst/>
              <a:latin typeface="Consolas" panose="020B0609020204030204" pitchFamily="49" charset="0"/>
            </a:endParaRPr>
          </a:p>
          <a:p>
            <a:pPr>
              <a:lnSpc>
                <a:spcPct val="150000"/>
              </a:lnSpc>
            </a:pPr>
            <a:endParaRPr lang="th-TH" sz="1600" dirty="0"/>
          </a:p>
        </p:txBody>
      </p:sp>
    </p:spTree>
    <p:extLst>
      <p:ext uri="{BB962C8B-B14F-4D97-AF65-F5344CB8AC3E}">
        <p14:creationId xmlns:p14="http://schemas.microsoft.com/office/powerpoint/2010/main" val="15626005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D6F607-0BEB-45DA-A363-286B80917D41}"/>
              </a:ext>
            </a:extLst>
          </p:cNvPr>
          <p:cNvSpPr>
            <a:spLocks noGrp="1"/>
          </p:cNvSpPr>
          <p:nvPr>
            <p:ph type="title"/>
          </p:nvPr>
        </p:nvSpPr>
        <p:spPr/>
        <p:txBody>
          <a:bodyPr/>
          <a:lstStyle/>
          <a:p>
            <a:r>
              <a:rPr lang="en-US" dirty="0"/>
              <a:t>Web api on Laravel</a:t>
            </a:r>
            <a:endParaRPr lang="th-TH" dirty="0"/>
          </a:p>
        </p:txBody>
      </p:sp>
      <p:sp>
        <p:nvSpPr>
          <p:cNvPr id="3" name="TextBox 2">
            <a:extLst>
              <a:ext uri="{FF2B5EF4-FFF2-40B4-BE49-F238E27FC236}">
                <a16:creationId xmlns:a16="http://schemas.microsoft.com/office/drawing/2014/main" id="{7D8739B0-19A1-477D-9CE2-DE61891DE76A}"/>
              </a:ext>
            </a:extLst>
          </p:cNvPr>
          <p:cNvSpPr txBox="1"/>
          <p:nvPr/>
        </p:nvSpPr>
        <p:spPr>
          <a:xfrm>
            <a:off x="596900" y="1016000"/>
            <a:ext cx="11112500" cy="4154984"/>
          </a:xfrm>
          <a:prstGeom prst="rect">
            <a:avLst/>
          </a:prstGeom>
          <a:noFill/>
        </p:spPr>
        <p:txBody>
          <a:bodyPr wrap="square" rtlCol="0">
            <a:spAutoFit/>
          </a:bodyPr>
          <a:lstStyle/>
          <a:p>
            <a:r>
              <a:rPr lang="en-US" sz="2400" b="0" dirty="0">
                <a:solidFill>
                  <a:srgbClr val="8B949E"/>
                </a:solidFill>
                <a:effectLst/>
                <a:latin typeface="Consolas" panose="020B0609020204030204" pitchFamily="49" charset="0"/>
              </a:rPr>
              <a:t>http://10.100.1.94:8080/wissdemo01/public/api/interface_sap_po</a:t>
            </a:r>
          </a:p>
          <a:p>
            <a:r>
              <a:rPr lang="en-US" sz="2400" b="0" dirty="0">
                <a:solidFill>
                  <a:srgbClr val="8B949E"/>
                </a:solidFill>
                <a:effectLst/>
                <a:latin typeface="Consolas" panose="020B0609020204030204" pitchFamily="49" charset="0"/>
              </a:rPr>
              <a:t>http://10.100.1.94:8080/wissdemo01/public/api/interface_sap_po/PO19000483</a:t>
            </a:r>
            <a:endParaRPr lang="en-US" sz="2400" b="0" dirty="0">
              <a:solidFill>
                <a:srgbClr val="C9D1D9"/>
              </a:solidFill>
              <a:effectLst/>
              <a:latin typeface="Consolas" panose="020B0609020204030204" pitchFamily="49" charset="0"/>
            </a:endParaRPr>
          </a:p>
          <a:p>
            <a:r>
              <a:rPr lang="en-US" sz="2400" b="0" dirty="0">
                <a:solidFill>
                  <a:srgbClr val="8B949E"/>
                </a:solidFill>
                <a:effectLst/>
                <a:latin typeface="Consolas" panose="020B0609020204030204" pitchFamily="49" charset="0"/>
              </a:rPr>
              <a:t>http://10.100.1.94:8080/wissdemo01/public/api/interface_sap_rec</a:t>
            </a:r>
            <a:endParaRPr lang="en-US" sz="2400" b="0" dirty="0">
              <a:solidFill>
                <a:srgbClr val="C9D1D9"/>
              </a:solidFill>
              <a:effectLst/>
              <a:latin typeface="Consolas" panose="020B0609020204030204" pitchFamily="49" charset="0"/>
            </a:endParaRPr>
          </a:p>
          <a:p>
            <a:r>
              <a:rPr lang="en-US" sz="2400" b="0" dirty="0">
                <a:solidFill>
                  <a:srgbClr val="8B949E"/>
                </a:solidFill>
                <a:effectLst/>
                <a:latin typeface="Consolas" panose="020B0609020204030204" pitchFamily="49" charset="0"/>
              </a:rPr>
              <a:t>http://10.100.1.94:8080/wissdemo01/public/api/interface_sap_rec/PO19002270</a:t>
            </a:r>
            <a:endParaRPr lang="en-US" sz="2400" b="0" dirty="0">
              <a:solidFill>
                <a:srgbClr val="C9D1D9"/>
              </a:solidFill>
              <a:effectLst/>
              <a:latin typeface="Consolas" panose="020B0609020204030204" pitchFamily="49" charset="0"/>
            </a:endParaRPr>
          </a:p>
          <a:p>
            <a:r>
              <a:rPr lang="en-US" sz="2400" b="0" dirty="0">
                <a:solidFill>
                  <a:srgbClr val="8B949E"/>
                </a:solidFill>
                <a:effectLst/>
                <a:latin typeface="Consolas" panose="020B0609020204030204" pitchFamily="49" charset="0"/>
              </a:rPr>
              <a:t>http://10.100.1.94:8080/wissdemo01/public/api/interface_sap_inv</a:t>
            </a:r>
            <a:endParaRPr lang="en-US" sz="2400" b="0" dirty="0">
              <a:solidFill>
                <a:srgbClr val="C9D1D9"/>
              </a:solidFill>
              <a:effectLst/>
              <a:latin typeface="Consolas" panose="020B0609020204030204" pitchFamily="49" charset="0"/>
            </a:endParaRPr>
          </a:p>
          <a:p>
            <a:r>
              <a:rPr lang="en-US" sz="2400" b="0" dirty="0">
                <a:solidFill>
                  <a:srgbClr val="8B949E"/>
                </a:solidFill>
                <a:effectLst/>
                <a:latin typeface="Consolas" panose="020B0609020204030204" pitchFamily="49" charset="0"/>
              </a:rPr>
              <a:t>http://10.100.1.94:8080/wissdemo01/public/api/interface_sap_inv/PO19000483</a:t>
            </a:r>
            <a:endParaRPr lang="en-US" sz="2400" b="0" dirty="0">
              <a:solidFill>
                <a:srgbClr val="C9D1D9"/>
              </a:solidFill>
              <a:effectLst/>
              <a:latin typeface="Consolas" panose="020B0609020204030204" pitchFamily="49" charset="0"/>
            </a:endParaRPr>
          </a:p>
          <a:p>
            <a:endParaRPr lang="en-US" sz="2400" b="0" dirty="0">
              <a:solidFill>
                <a:srgbClr val="C9D1D9"/>
              </a:solidFill>
              <a:effectLst/>
              <a:latin typeface="Consolas" panose="020B0609020204030204" pitchFamily="49" charset="0"/>
            </a:endParaRPr>
          </a:p>
          <a:p>
            <a:endParaRPr lang="th-TH" sz="2400" dirty="0"/>
          </a:p>
        </p:txBody>
      </p:sp>
    </p:spTree>
    <p:extLst>
      <p:ext uri="{BB962C8B-B14F-4D97-AF65-F5344CB8AC3E}">
        <p14:creationId xmlns:p14="http://schemas.microsoft.com/office/powerpoint/2010/main" val="364265164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8BA898-EDA9-4889-AAA5-27370A534F11}"/>
              </a:ext>
            </a:extLst>
          </p:cNvPr>
          <p:cNvSpPr>
            <a:spLocks noGrp="1"/>
          </p:cNvSpPr>
          <p:nvPr>
            <p:ph type="title"/>
          </p:nvPr>
        </p:nvSpPr>
        <p:spPr/>
        <p:txBody>
          <a:bodyPr/>
          <a:lstStyle/>
          <a:p>
            <a:r>
              <a:rPr lang="en-US" dirty="0"/>
              <a:t>http://10.100.1.94:8080/wissdemo01/public/interface-sap-po</a:t>
            </a:r>
            <a:endParaRPr lang="th-TH" dirty="0"/>
          </a:p>
        </p:txBody>
      </p:sp>
      <p:pic>
        <p:nvPicPr>
          <p:cNvPr id="4" name="Picture 3">
            <a:extLst>
              <a:ext uri="{FF2B5EF4-FFF2-40B4-BE49-F238E27FC236}">
                <a16:creationId xmlns:a16="http://schemas.microsoft.com/office/drawing/2014/main" id="{514E7CFD-5093-4DD0-89EC-BB9CAD5FBA26}"/>
              </a:ext>
            </a:extLst>
          </p:cNvPr>
          <p:cNvPicPr>
            <a:picLocks noChangeAspect="1"/>
          </p:cNvPicPr>
          <p:nvPr/>
        </p:nvPicPr>
        <p:blipFill>
          <a:blip r:embed="rId2"/>
          <a:stretch>
            <a:fillRect/>
          </a:stretch>
        </p:blipFill>
        <p:spPr>
          <a:xfrm>
            <a:off x="838200" y="768878"/>
            <a:ext cx="10350500" cy="5606521"/>
          </a:xfrm>
          <a:prstGeom prst="rect">
            <a:avLst/>
          </a:prstGeom>
        </p:spPr>
      </p:pic>
    </p:spTree>
    <p:extLst>
      <p:ext uri="{BB962C8B-B14F-4D97-AF65-F5344CB8AC3E}">
        <p14:creationId xmlns:p14="http://schemas.microsoft.com/office/powerpoint/2010/main" val="35309874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00A0E7-4DA5-45F9-B508-A305B1D8E002}"/>
              </a:ext>
            </a:extLst>
          </p:cNvPr>
          <p:cNvSpPr>
            <a:spLocks noGrp="1"/>
          </p:cNvSpPr>
          <p:nvPr>
            <p:ph type="title"/>
          </p:nvPr>
        </p:nvSpPr>
        <p:spPr/>
        <p:txBody>
          <a:bodyPr/>
          <a:lstStyle/>
          <a:p>
            <a:r>
              <a:rPr lang="en-US" dirty="0"/>
              <a:t>steps</a:t>
            </a:r>
            <a:endParaRPr lang="th-TH" dirty="0"/>
          </a:p>
        </p:txBody>
      </p:sp>
      <p:graphicFrame>
        <p:nvGraphicFramePr>
          <p:cNvPr id="4" name="Table 4">
            <a:extLst>
              <a:ext uri="{FF2B5EF4-FFF2-40B4-BE49-F238E27FC236}">
                <a16:creationId xmlns:a16="http://schemas.microsoft.com/office/drawing/2014/main" id="{2C365BC1-254A-48FC-B251-F0C49B9040B0}"/>
              </a:ext>
            </a:extLst>
          </p:cNvPr>
          <p:cNvGraphicFramePr>
            <a:graphicFrameLocks noGrp="1"/>
          </p:cNvGraphicFramePr>
          <p:nvPr>
            <p:extLst>
              <p:ext uri="{D42A27DB-BD31-4B8C-83A1-F6EECF244321}">
                <p14:modId xmlns:p14="http://schemas.microsoft.com/office/powerpoint/2010/main" val="2516406914"/>
              </p:ext>
            </p:extLst>
          </p:nvPr>
        </p:nvGraphicFramePr>
        <p:xfrm>
          <a:off x="596900" y="600075"/>
          <a:ext cx="11290300" cy="5943600"/>
        </p:xfrm>
        <a:graphic>
          <a:graphicData uri="http://schemas.openxmlformats.org/drawingml/2006/table">
            <a:tbl>
              <a:tblPr firstRow="1" bandRow="1">
                <a:tableStyleId>{5C22544A-7EE6-4342-B048-85BDC9FD1C3A}</a:tableStyleId>
              </a:tblPr>
              <a:tblGrid>
                <a:gridCol w="3123738">
                  <a:extLst>
                    <a:ext uri="{9D8B030D-6E8A-4147-A177-3AD203B41FA5}">
                      <a16:colId xmlns:a16="http://schemas.microsoft.com/office/drawing/2014/main" val="2132421367"/>
                    </a:ext>
                  </a:extLst>
                </a:gridCol>
                <a:gridCol w="8166562">
                  <a:extLst>
                    <a:ext uri="{9D8B030D-6E8A-4147-A177-3AD203B41FA5}">
                      <a16:colId xmlns:a16="http://schemas.microsoft.com/office/drawing/2014/main" val="378441128"/>
                    </a:ext>
                  </a:extLst>
                </a:gridCol>
              </a:tblGrid>
              <a:tr h="211773">
                <a:tc>
                  <a:txBody>
                    <a:bodyPr/>
                    <a:lstStyle/>
                    <a:p>
                      <a:endParaRPr lang="th-TH" sz="1200" dirty="0">
                        <a:latin typeface="+mj-lt"/>
                        <a:ea typeface="Tahoma" panose="020B0604030504040204" pitchFamily="34" charset="0"/>
                        <a:cs typeface="Tahoma" panose="020B0604030504040204" pitchFamily="34" charset="0"/>
                      </a:endParaRPr>
                    </a:p>
                  </a:txBody>
                  <a:tcPr/>
                </a:tc>
                <a:tc>
                  <a:txBody>
                    <a:bodyPr/>
                    <a:lstStyle/>
                    <a:p>
                      <a:endParaRPr lang="th-TH" sz="1200">
                        <a:latin typeface="+mj-lt"/>
                        <a:ea typeface="Tahoma" panose="020B0604030504040204" pitchFamily="34" charset="0"/>
                        <a:cs typeface="Tahoma" panose="020B0604030504040204" pitchFamily="34" charset="0"/>
                      </a:endParaRPr>
                    </a:p>
                  </a:txBody>
                  <a:tcPr/>
                </a:tc>
                <a:extLst>
                  <a:ext uri="{0D108BD9-81ED-4DB2-BD59-A6C34878D82A}">
                    <a16:rowId xmlns:a16="http://schemas.microsoft.com/office/drawing/2014/main" val="2659769754"/>
                  </a:ext>
                </a:extLst>
              </a:tr>
              <a:tr h="211773">
                <a:tc>
                  <a:txBody>
                    <a:bodyPr/>
                    <a:lstStyle/>
                    <a:p>
                      <a:pPr algn="l" rtl="0" fontAlgn="ctr">
                        <a:buClr>
                          <a:srgbClr val="000000"/>
                        </a:buClr>
                        <a:buSzPts val="2800"/>
                        <a:buFont typeface="Tahoma" panose="020B0604030504040204" pitchFamily="34" charset="0"/>
                        <a:buNone/>
                      </a:pPr>
                      <a:r>
                        <a:rPr lang="en-US" sz="1200" b="0" i="0" u="none" strike="noStrike" dirty="0">
                          <a:solidFill>
                            <a:srgbClr val="000000"/>
                          </a:solidFill>
                          <a:effectLst/>
                          <a:latin typeface="+mj-lt"/>
                          <a:ea typeface="Tahoma" panose="020B0604030504040204" pitchFamily="34" charset="0"/>
                          <a:cs typeface="Tahoma" panose="020B0604030504040204" pitchFamily="34" charset="0"/>
                        </a:rPr>
                        <a:t>Download driver file</a:t>
                      </a:r>
                    </a:p>
                  </a:txBody>
                  <a:tcPr marL="428625" marR="9525" marT="9525"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hlinkClick r:id="rId2"/>
                        </a:rPr>
                        <a:t>https:/medium.com/@anurat/%E0%B9%80%E0%B8%8A%E0%B8%B7%E0%B9%88%E0%B8%AD%E0%B8%A1%E0%B8%95%E0%B9%88%E0%B8%AD-sql-server-%E0%B8%81%E0%B8%B1%E0%B8%9A-laravel-%E0%B8%9A%E0%B8%99-windows-d724aec1ea02</a:t>
                      </a:r>
                      <a:endParaRPr lang="en-US" sz="1200" dirty="0"/>
                    </a:p>
                  </a:txBody>
                  <a:tcPr/>
                </a:tc>
                <a:extLst>
                  <a:ext uri="{0D108BD9-81ED-4DB2-BD59-A6C34878D82A}">
                    <a16:rowId xmlns:a16="http://schemas.microsoft.com/office/drawing/2014/main" val="2344710533"/>
                  </a:ext>
                </a:extLst>
              </a:tr>
              <a:tr h="211773">
                <a:tc>
                  <a:txBody>
                    <a:bodyPr/>
                    <a:lstStyle/>
                    <a:p>
                      <a:pPr algn="l" rtl="0" fontAlgn="ctr">
                        <a:buClr>
                          <a:srgbClr val="000000"/>
                        </a:buClr>
                        <a:buSzPts val="2800"/>
                        <a:buFont typeface="Tahoma" panose="020B0604030504040204" pitchFamily="34" charset="0"/>
                        <a:buNone/>
                      </a:pPr>
                      <a:r>
                        <a:rPr lang="en-US" sz="1200" b="0" i="0" u="none" strike="noStrike" dirty="0">
                          <a:solidFill>
                            <a:srgbClr val="000000"/>
                          </a:solidFill>
                          <a:effectLst/>
                          <a:latin typeface="+mj-lt"/>
                          <a:ea typeface="Tahoma" panose="020B0604030504040204" pitchFamily="34" charset="0"/>
                          <a:cs typeface="Tahoma" panose="020B0604030504040204" pitchFamily="34" charset="0"/>
                        </a:rPr>
                        <a:t>Copy file to php/</a:t>
                      </a:r>
                      <a:r>
                        <a:rPr lang="en-US" sz="1200" b="0" i="0" u="none" strike="noStrike" dirty="0" err="1">
                          <a:solidFill>
                            <a:srgbClr val="000000"/>
                          </a:solidFill>
                          <a:effectLst/>
                          <a:latin typeface="+mj-lt"/>
                          <a:ea typeface="Tahoma" panose="020B0604030504040204" pitchFamily="34" charset="0"/>
                          <a:cs typeface="Tahoma" panose="020B0604030504040204" pitchFamily="34" charset="0"/>
                        </a:rPr>
                        <a:t>ext</a:t>
                      </a:r>
                      <a:endParaRPr lang="en-US" sz="1200" b="0" i="0" u="none" strike="noStrike" dirty="0">
                        <a:solidFill>
                          <a:srgbClr val="000000"/>
                        </a:solidFill>
                        <a:effectLst/>
                        <a:latin typeface="+mj-lt"/>
                        <a:ea typeface="Tahoma" panose="020B0604030504040204" pitchFamily="34" charset="0"/>
                        <a:cs typeface="Tahoma" panose="020B0604030504040204" pitchFamily="34" charset="0"/>
                      </a:endParaRPr>
                    </a:p>
                  </a:txBody>
                  <a:tcPr marL="428625" marR="9525" marT="9525" marB="0" anchor="ctr"/>
                </a:tc>
                <a:tc>
                  <a:txBody>
                    <a:bodyPr/>
                    <a:lstStyle/>
                    <a:p>
                      <a:r>
                        <a:rPr lang="en-US" sz="1200" dirty="0">
                          <a:latin typeface="+mj-lt"/>
                          <a:ea typeface="Tahoma" panose="020B0604030504040204" pitchFamily="34" charset="0"/>
                          <a:cs typeface="Tahoma" panose="020B0604030504040204" pitchFamily="34" charset="0"/>
                        </a:rPr>
                        <a:t>C:\xampp\php\ext\php_pdo_sqlsrv_81_ts_x64.dll</a:t>
                      </a:r>
                      <a:endParaRPr lang="th-TH" sz="1200" dirty="0">
                        <a:latin typeface="+mj-lt"/>
                        <a:ea typeface="Tahoma" panose="020B0604030504040204" pitchFamily="34" charset="0"/>
                        <a:cs typeface="Tahoma" panose="020B0604030504040204" pitchFamily="34" charset="0"/>
                      </a:endParaRPr>
                    </a:p>
                  </a:txBody>
                  <a:tcPr/>
                </a:tc>
                <a:extLst>
                  <a:ext uri="{0D108BD9-81ED-4DB2-BD59-A6C34878D82A}">
                    <a16:rowId xmlns:a16="http://schemas.microsoft.com/office/drawing/2014/main" val="3066196933"/>
                  </a:ext>
                </a:extLst>
              </a:tr>
              <a:tr h="211773">
                <a:tc>
                  <a:txBody>
                    <a:bodyPr/>
                    <a:lstStyle/>
                    <a:p>
                      <a:pPr algn="l" rtl="0" fontAlgn="ctr">
                        <a:buClr>
                          <a:srgbClr val="000000"/>
                        </a:buClr>
                        <a:buSzPts val="2800"/>
                        <a:buFont typeface="Tahoma" panose="020B0604030504040204" pitchFamily="34" charset="0"/>
                        <a:buNone/>
                      </a:pPr>
                      <a:r>
                        <a:rPr lang="en-US" sz="1200" b="0" i="0" u="none" strike="noStrike" dirty="0">
                          <a:solidFill>
                            <a:srgbClr val="000000"/>
                          </a:solidFill>
                          <a:effectLst/>
                          <a:latin typeface="+mj-lt"/>
                          <a:ea typeface="Tahoma" panose="020B0604030504040204" pitchFamily="34" charset="0"/>
                          <a:cs typeface="Tahoma" panose="020B0604030504040204" pitchFamily="34" charset="0"/>
                        </a:rPr>
                        <a:t>Add link in Php.ini </a:t>
                      </a:r>
                    </a:p>
                  </a:txBody>
                  <a:tcPr marL="428625" marR="9525" marT="9525" marB="0" anchor="ctr"/>
                </a:tc>
                <a:tc>
                  <a:txBody>
                    <a:bodyPr/>
                    <a:lstStyle/>
                    <a:p>
                      <a:r>
                        <a:rPr lang="en-US" sz="1200" dirty="0">
                          <a:latin typeface="+mj-lt"/>
                          <a:ea typeface="Tahoma" panose="020B0604030504040204" pitchFamily="34" charset="0"/>
                          <a:cs typeface="Tahoma" panose="020B0604030504040204" pitchFamily="34" charset="0"/>
                        </a:rPr>
                        <a:t>extension=php_pdo_sqlsrv_81_ts_x64</a:t>
                      </a:r>
                      <a:endParaRPr lang="th-TH" sz="1200" dirty="0">
                        <a:latin typeface="+mj-lt"/>
                        <a:ea typeface="Tahoma" panose="020B0604030504040204" pitchFamily="34" charset="0"/>
                        <a:cs typeface="Tahoma" panose="020B0604030504040204" pitchFamily="34" charset="0"/>
                      </a:endParaRPr>
                    </a:p>
                  </a:txBody>
                  <a:tcPr/>
                </a:tc>
                <a:extLst>
                  <a:ext uri="{0D108BD9-81ED-4DB2-BD59-A6C34878D82A}">
                    <a16:rowId xmlns:a16="http://schemas.microsoft.com/office/drawing/2014/main" val="3722945713"/>
                  </a:ext>
                </a:extLst>
              </a:tr>
              <a:tr h="211773">
                <a:tc>
                  <a:txBody>
                    <a:bodyPr/>
                    <a:lstStyle/>
                    <a:p>
                      <a:pPr algn="l" rtl="0" fontAlgn="ctr">
                        <a:buClr>
                          <a:srgbClr val="000000"/>
                        </a:buClr>
                        <a:buSzPts val="2800"/>
                        <a:buFont typeface="Tahoma" panose="020B0604030504040204" pitchFamily="34" charset="0"/>
                        <a:buNone/>
                      </a:pPr>
                      <a:r>
                        <a:rPr lang="en-US" sz="1200" b="0" i="0" u="none" strike="noStrike" dirty="0">
                          <a:solidFill>
                            <a:srgbClr val="000000"/>
                          </a:solidFill>
                          <a:effectLst/>
                          <a:latin typeface="+mj-lt"/>
                          <a:ea typeface="Tahoma" panose="020B0604030504040204" pitchFamily="34" charset="0"/>
                          <a:cs typeface="Tahoma" panose="020B0604030504040204" pitchFamily="34" charset="0"/>
                        </a:rPr>
                        <a:t>Open </a:t>
                      </a:r>
                      <a:r>
                        <a:rPr lang="en-US" sz="1200" b="0" i="0" u="none" strike="noStrike" dirty="0" err="1">
                          <a:solidFill>
                            <a:srgbClr val="000000"/>
                          </a:solidFill>
                          <a:effectLst/>
                          <a:latin typeface="+mj-lt"/>
                          <a:ea typeface="Tahoma" panose="020B0604030504040204" pitchFamily="34" charset="0"/>
                          <a:cs typeface="Tahoma" panose="020B0604030504040204" pitchFamily="34" charset="0"/>
                        </a:rPr>
                        <a:t>xamp</a:t>
                      </a:r>
                      <a:r>
                        <a:rPr lang="en-US" sz="1200" b="0" i="0" u="none" strike="noStrike" dirty="0">
                          <a:solidFill>
                            <a:srgbClr val="000000"/>
                          </a:solidFill>
                          <a:effectLst/>
                          <a:latin typeface="+mj-lt"/>
                          <a:ea typeface="Tahoma" panose="020B0604030504040204" pitchFamily="34" charset="0"/>
                          <a:cs typeface="Tahoma" panose="020B0604030504040204" pitchFamily="34" charset="0"/>
                        </a:rPr>
                        <a:t>, </a:t>
                      </a:r>
                      <a:r>
                        <a:rPr lang="en-US" sz="1200" b="0" i="0" u="none" strike="noStrike" dirty="0" err="1">
                          <a:solidFill>
                            <a:srgbClr val="000000"/>
                          </a:solidFill>
                          <a:effectLst/>
                          <a:latin typeface="+mj-lt"/>
                          <a:ea typeface="Tahoma" panose="020B0604030504040204" pitchFamily="34" charset="0"/>
                          <a:cs typeface="Tahoma" panose="020B0604030504040204" pitchFamily="34" charset="0"/>
                        </a:rPr>
                        <a:t>phpinfo</a:t>
                      </a:r>
                      <a:r>
                        <a:rPr lang="en-US" sz="1200" b="0" i="0" u="none" strike="noStrike" dirty="0">
                          <a:solidFill>
                            <a:srgbClr val="000000"/>
                          </a:solidFill>
                          <a:effectLst/>
                          <a:latin typeface="+mj-lt"/>
                          <a:ea typeface="Tahoma" panose="020B0604030504040204" pitchFamily="34" charset="0"/>
                          <a:cs typeface="Tahoma" panose="020B0604030504040204" pitchFamily="34" charset="0"/>
                        </a:rPr>
                        <a:t>(), find </a:t>
                      </a:r>
                      <a:r>
                        <a:rPr lang="en-US" sz="1200" b="0" i="0" u="none" strike="noStrike" dirty="0" err="1">
                          <a:solidFill>
                            <a:srgbClr val="000000"/>
                          </a:solidFill>
                          <a:effectLst/>
                          <a:latin typeface="+mj-lt"/>
                          <a:ea typeface="Tahoma" panose="020B0604030504040204" pitchFamily="34" charset="0"/>
                          <a:cs typeface="Tahoma" panose="020B0604030504040204" pitchFamily="34" charset="0"/>
                        </a:rPr>
                        <a:t>sqlsrv</a:t>
                      </a:r>
                      <a:endParaRPr lang="en-US" sz="1200" b="0" i="0" u="none" strike="noStrike" dirty="0">
                        <a:solidFill>
                          <a:srgbClr val="000000"/>
                        </a:solidFill>
                        <a:effectLst/>
                        <a:latin typeface="+mj-lt"/>
                        <a:ea typeface="Tahoma" panose="020B0604030504040204" pitchFamily="34" charset="0"/>
                        <a:cs typeface="Tahoma" panose="020B0604030504040204" pitchFamily="34" charset="0"/>
                      </a:endParaRPr>
                    </a:p>
                  </a:txBody>
                  <a:tcPr marL="428625" marR="9525" marT="9525" marB="0" anchor="ctr"/>
                </a:tc>
                <a:tc>
                  <a:txBody>
                    <a:bodyPr/>
                    <a:lstStyle/>
                    <a:p>
                      <a:r>
                        <a:rPr lang="en-US" sz="1200" dirty="0">
                          <a:latin typeface="+mj-lt"/>
                          <a:ea typeface="Tahoma" panose="020B0604030504040204" pitchFamily="34" charset="0"/>
                          <a:cs typeface="Tahoma" panose="020B0604030504040204" pitchFamily="34" charset="0"/>
                        </a:rPr>
                        <a:t>http://localhost:8080/dashboard/phpinfo.php</a:t>
                      </a:r>
                      <a:endParaRPr lang="th-TH" sz="1200" dirty="0">
                        <a:latin typeface="+mj-lt"/>
                        <a:ea typeface="Tahoma" panose="020B0604030504040204" pitchFamily="34" charset="0"/>
                        <a:cs typeface="Tahoma" panose="020B0604030504040204" pitchFamily="34" charset="0"/>
                      </a:endParaRPr>
                    </a:p>
                  </a:txBody>
                  <a:tcPr/>
                </a:tc>
                <a:extLst>
                  <a:ext uri="{0D108BD9-81ED-4DB2-BD59-A6C34878D82A}">
                    <a16:rowId xmlns:a16="http://schemas.microsoft.com/office/drawing/2014/main" val="1153938270"/>
                  </a:ext>
                </a:extLst>
              </a:tr>
              <a:tr h="1058863">
                <a:tc>
                  <a:txBody>
                    <a:bodyPr/>
                    <a:lstStyle/>
                    <a:p>
                      <a:pPr algn="l" rtl="0" fontAlgn="ctr">
                        <a:buClr>
                          <a:srgbClr val="000000"/>
                        </a:buClr>
                        <a:buSzPts val="2800"/>
                        <a:buFont typeface="Tahoma" panose="020B0604030504040204" pitchFamily="34" charset="0"/>
                        <a:buNone/>
                      </a:pPr>
                      <a:r>
                        <a:rPr lang="en-US" sz="1200" b="0" i="0" u="none" strike="noStrike" dirty="0">
                          <a:solidFill>
                            <a:srgbClr val="000000"/>
                          </a:solidFill>
                          <a:effectLst/>
                          <a:latin typeface="+mj-lt"/>
                          <a:ea typeface="Tahoma" panose="020B0604030504040204" pitchFamily="34" charset="0"/>
                          <a:cs typeface="Tahoma" panose="020B0604030504040204" pitchFamily="34" charset="0"/>
                        </a:rPr>
                        <a:t>Config .env file</a:t>
                      </a:r>
                    </a:p>
                  </a:txBody>
                  <a:tcPr marL="428625" marR="9525" marT="9525" marB="0" anchor="ctr"/>
                </a:tc>
                <a:tc>
                  <a:txBody>
                    <a:bodyPr/>
                    <a:lstStyle/>
                    <a:p>
                      <a:r>
                        <a:rPr lang="en-US" sz="1200" b="0" kern="1200" dirty="0">
                          <a:solidFill>
                            <a:schemeClr val="dk1"/>
                          </a:solidFill>
                          <a:effectLst/>
                          <a:latin typeface="+mn-lt"/>
                          <a:ea typeface="+mn-ea"/>
                          <a:cs typeface="+mn-cs"/>
                        </a:rPr>
                        <a:t>DB_CONNECTION=</a:t>
                      </a:r>
                      <a:r>
                        <a:rPr lang="en-US" sz="1200" b="0" kern="1200" dirty="0" err="1">
                          <a:solidFill>
                            <a:schemeClr val="dk1"/>
                          </a:solidFill>
                          <a:effectLst/>
                          <a:latin typeface="+mn-lt"/>
                          <a:ea typeface="+mn-ea"/>
                          <a:cs typeface="+mn-cs"/>
                        </a:rPr>
                        <a:t>sqlsrv</a:t>
                      </a:r>
                      <a:endParaRPr lang="en-US" sz="1200" b="0" kern="1200" dirty="0">
                        <a:solidFill>
                          <a:schemeClr val="dk1"/>
                        </a:solidFill>
                        <a:effectLst/>
                        <a:latin typeface="+mn-lt"/>
                        <a:ea typeface="+mn-ea"/>
                        <a:cs typeface="+mn-cs"/>
                      </a:endParaRPr>
                    </a:p>
                    <a:p>
                      <a:r>
                        <a:rPr lang="en-US" sz="1200" b="0" kern="1200" dirty="0">
                          <a:solidFill>
                            <a:schemeClr val="dk1"/>
                          </a:solidFill>
                          <a:effectLst/>
                          <a:latin typeface="+mn-lt"/>
                          <a:ea typeface="+mn-ea"/>
                          <a:cs typeface="+mn-cs"/>
                        </a:rPr>
                        <a:t>DB_HOST=10.100.1.47</a:t>
                      </a:r>
                    </a:p>
                    <a:p>
                      <a:r>
                        <a:rPr lang="en-US" sz="1200" b="0" kern="1200" dirty="0">
                          <a:solidFill>
                            <a:schemeClr val="dk1"/>
                          </a:solidFill>
                          <a:effectLst/>
                          <a:latin typeface="+mn-lt"/>
                          <a:ea typeface="+mn-ea"/>
                          <a:cs typeface="+mn-cs"/>
                        </a:rPr>
                        <a:t>DB_PORT=49382</a:t>
                      </a:r>
                    </a:p>
                    <a:p>
                      <a:r>
                        <a:rPr lang="en-US" sz="1200" b="0" kern="1200" dirty="0">
                          <a:solidFill>
                            <a:schemeClr val="dk1"/>
                          </a:solidFill>
                          <a:effectLst/>
                          <a:latin typeface="+mn-lt"/>
                          <a:ea typeface="+mn-ea"/>
                          <a:cs typeface="+mn-cs"/>
                        </a:rPr>
                        <a:t>DB_DATABASE=SIAM_EPSINFDB</a:t>
                      </a:r>
                    </a:p>
                    <a:p>
                      <a:r>
                        <a:rPr lang="en-US" sz="1200" b="0" kern="1200" dirty="0">
                          <a:solidFill>
                            <a:schemeClr val="dk1"/>
                          </a:solidFill>
                          <a:effectLst/>
                          <a:latin typeface="+mn-lt"/>
                          <a:ea typeface="+mn-ea"/>
                          <a:cs typeface="+mn-cs"/>
                        </a:rPr>
                        <a:t>DB_USERNAME=wiss01</a:t>
                      </a:r>
                    </a:p>
                    <a:p>
                      <a:r>
                        <a:rPr lang="en-US" sz="1200" b="0" kern="1200" dirty="0">
                          <a:solidFill>
                            <a:schemeClr val="dk1"/>
                          </a:solidFill>
                          <a:effectLst/>
                          <a:latin typeface="+mn-lt"/>
                          <a:ea typeface="+mn-ea"/>
                          <a:cs typeface="+mn-cs"/>
                        </a:rPr>
                        <a:t>DB_PASSWORD=wiss01@app</a:t>
                      </a:r>
                    </a:p>
                  </a:txBody>
                  <a:tcPr/>
                </a:tc>
                <a:extLst>
                  <a:ext uri="{0D108BD9-81ED-4DB2-BD59-A6C34878D82A}">
                    <a16:rowId xmlns:a16="http://schemas.microsoft.com/office/drawing/2014/main" val="2985635898"/>
                  </a:ext>
                </a:extLst>
              </a:tr>
              <a:tr h="211773">
                <a:tc>
                  <a:txBody>
                    <a:bodyPr/>
                    <a:lstStyle/>
                    <a:p>
                      <a:pPr algn="l" rtl="0" fontAlgn="ctr">
                        <a:buClr>
                          <a:srgbClr val="000000"/>
                        </a:buClr>
                        <a:buSzPts val="2800"/>
                        <a:buFont typeface="Tahoma" panose="020B0604030504040204" pitchFamily="34" charset="0"/>
                        <a:buNone/>
                      </a:pPr>
                      <a:r>
                        <a:rPr lang="en-US" sz="1200" b="0" i="0" u="none" strike="noStrike" dirty="0">
                          <a:solidFill>
                            <a:srgbClr val="000000"/>
                          </a:solidFill>
                          <a:effectLst/>
                          <a:latin typeface="+mj-lt"/>
                          <a:ea typeface="Tahoma" panose="020B0604030504040204" pitchFamily="34" charset="0"/>
                          <a:cs typeface="Tahoma" panose="020B0604030504040204" pitchFamily="34" charset="0"/>
                        </a:rPr>
                        <a:t>Create controller</a:t>
                      </a:r>
                    </a:p>
                  </a:txBody>
                  <a:tcPr marL="428625" marR="9525" marT="9525"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dk1"/>
                          </a:solidFill>
                          <a:effectLst/>
                          <a:latin typeface="+mj-lt"/>
                          <a:ea typeface="Tahoma" panose="020B0604030504040204" pitchFamily="34" charset="0"/>
                          <a:cs typeface="Tahoma" panose="020B0604030504040204" pitchFamily="34" charset="0"/>
                        </a:rPr>
                        <a:t>php artisan </a:t>
                      </a:r>
                      <a:r>
                        <a:rPr lang="en-US" sz="1200" b="0" i="0" kern="1200" dirty="0" err="1">
                          <a:solidFill>
                            <a:schemeClr val="dk1"/>
                          </a:solidFill>
                          <a:effectLst/>
                          <a:latin typeface="+mj-lt"/>
                          <a:ea typeface="Tahoma" panose="020B0604030504040204" pitchFamily="34" charset="0"/>
                          <a:cs typeface="Tahoma" panose="020B0604030504040204" pitchFamily="34" charset="0"/>
                        </a:rPr>
                        <a:t>make:controller</a:t>
                      </a:r>
                      <a:r>
                        <a:rPr lang="en-US" sz="1200" b="0" i="0" kern="1200" dirty="0">
                          <a:solidFill>
                            <a:schemeClr val="dk1"/>
                          </a:solidFill>
                          <a:effectLst/>
                          <a:latin typeface="+mj-lt"/>
                          <a:ea typeface="Tahoma" panose="020B0604030504040204" pitchFamily="34" charset="0"/>
                          <a:cs typeface="Tahoma" panose="020B0604030504040204" pitchFamily="34" charset="0"/>
                        </a:rPr>
                        <a:t> </a:t>
                      </a:r>
                      <a:r>
                        <a:rPr lang="en-US" sz="1200" b="0" i="0" kern="1200" dirty="0" err="1">
                          <a:solidFill>
                            <a:schemeClr val="dk1"/>
                          </a:solidFill>
                          <a:effectLst/>
                          <a:latin typeface="+mj-lt"/>
                          <a:ea typeface="Tahoma" panose="020B0604030504040204" pitchFamily="34" charset="0"/>
                          <a:cs typeface="Tahoma" panose="020B0604030504040204" pitchFamily="34" charset="0"/>
                        </a:rPr>
                        <a:t>PhotoController</a:t>
                      </a:r>
                      <a:r>
                        <a:rPr lang="en-US" sz="1200" b="0" i="0" kern="1200" dirty="0">
                          <a:solidFill>
                            <a:schemeClr val="dk1"/>
                          </a:solidFill>
                          <a:effectLst/>
                          <a:latin typeface="+mj-lt"/>
                          <a:ea typeface="Tahoma" panose="020B0604030504040204" pitchFamily="34" charset="0"/>
                          <a:cs typeface="Tahoma" panose="020B0604030504040204" pitchFamily="34" charset="0"/>
                        </a:rPr>
                        <a:t> –resource</a:t>
                      </a:r>
                    </a:p>
                  </a:txBody>
                  <a:tcPr/>
                </a:tc>
                <a:extLst>
                  <a:ext uri="{0D108BD9-81ED-4DB2-BD59-A6C34878D82A}">
                    <a16:rowId xmlns:a16="http://schemas.microsoft.com/office/drawing/2014/main" val="2358633436"/>
                  </a:ext>
                </a:extLst>
              </a:tr>
              <a:tr h="2188316">
                <a:tc>
                  <a:txBody>
                    <a:bodyPr/>
                    <a:lstStyle/>
                    <a:p>
                      <a:pPr algn="l" rtl="0" fontAlgn="ctr">
                        <a:buClr>
                          <a:srgbClr val="000000"/>
                        </a:buClr>
                        <a:buSzPts val="2800"/>
                        <a:buFont typeface="Tahoma" panose="020B0604030504040204" pitchFamily="34" charset="0"/>
                        <a:buNone/>
                      </a:pPr>
                      <a:r>
                        <a:rPr lang="en-US" sz="1200" b="0" i="0" u="none" strike="noStrike" dirty="0">
                          <a:solidFill>
                            <a:srgbClr val="000000"/>
                          </a:solidFill>
                          <a:effectLst/>
                          <a:latin typeface="+mj-lt"/>
                          <a:ea typeface="Tahoma" panose="020B0604030504040204" pitchFamily="34" charset="0"/>
                          <a:cs typeface="Tahoma" panose="020B0604030504040204" pitchFamily="34" charset="0"/>
                        </a:rPr>
                        <a:t>Add controller code</a:t>
                      </a:r>
                    </a:p>
                  </a:txBody>
                  <a:tcPr marL="428625" marR="9525" marT="9525" marB="0" anchor="ctr"/>
                </a:tc>
                <a:tc>
                  <a:txBody>
                    <a:bodyPr/>
                    <a:lstStyle/>
                    <a:p>
                      <a:r>
                        <a:rPr lang="en-US" sz="1200" b="0" kern="1200" dirty="0">
                          <a:solidFill>
                            <a:schemeClr val="dk1"/>
                          </a:solidFill>
                          <a:effectLst/>
                          <a:latin typeface="+mj-lt"/>
                          <a:ea typeface="Tahoma" panose="020B0604030504040204" pitchFamily="34" charset="0"/>
                          <a:cs typeface="Tahoma" panose="020B0604030504040204" pitchFamily="34" charset="0"/>
                        </a:rPr>
                        <a:t>     public function index()</a:t>
                      </a:r>
                    </a:p>
                    <a:p>
                      <a:r>
                        <a:rPr lang="en-US" sz="1200" b="0" kern="1200" dirty="0">
                          <a:solidFill>
                            <a:schemeClr val="dk1"/>
                          </a:solidFill>
                          <a:effectLst/>
                          <a:latin typeface="+mj-lt"/>
                          <a:ea typeface="Tahoma" panose="020B0604030504040204" pitchFamily="34" charset="0"/>
                          <a:cs typeface="Tahoma" panose="020B0604030504040204" pitchFamily="34" charset="0"/>
                        </a:rPr>
                        <a:t>    {</a:t>
                      </a:r>
                    </a:p>
                    <a:p>
                      <a:r>
                        <a:rPr lang="en-US" sz="1200" b="0" kern="1200" dirty="0">
                          <a:solidFill>
                            <a:schemeClr val="dk1"/>
                          </a:solidFill>
                          <a:effectLst/>
                          <a:latin typeface="+mj-lt"/>
                          <a:ea typeface="Tahoma" panose="020B0604030504040204" pitchFamily="34" charset="0"/>
                          <a:cs typeface="Tahoma" panose="020B0604030504040204" pitchFamily="34" charset="0"/>
                        </a:rPr>
                        <a:t>         /curl http://10.100.1.94:8080/wissdemo01/public/api/wiss-apis</a:t>
                      </a:r>
                    </a:p>
                    <a:p>
                      <a:r>
                        <a:rPr lang="en-US" sz="1200" b="0" kern="1200" dirty="0">
                          <a:solidFill>
                            <a:schemeClr val="dk1"/>
                          </a:solidFill>
                          <a:effectLst/>
                          <a:latin typeface="+mj-lt"/>
                          <a:ea typeface="Tahoma" panose="020B0604030504040204" pitchFamily="34" charset="0"/>
                          <a:cs typeface="Tahoma" panose="020B0604030504040204" pitchFamily="34" charset="0"/>
                        </a:rPr>
                        <a:t>        result = DB::select('select * from TMIFIO');</a:t>
                      </a:r>
                    </a:p>
                    <a:p>
                      <a:r>
                        <a:rPr lang="en-US" sz="1200" b="0" kern="1200" dirty="0">
                          <a:solidFill>
                            <a:schemeClr val="dk1"/>
                          </a:solidFill>
                          <a:effectLst/>
                          <a:latin typeface="+mj-lt"/>
                          <a:ea typeface="Tahoma" panose="020B0604030504040204" pitchFamily="34" charset="0"/>
                          <a:cs typeface="Tahoma" panose="020B0604030504040204" pitchFamily="34" charset="0"/>
                        </a:rPr>
                        <a:t>        return </a:t>
                      </a:r>
                      <a:r>
                        <a:rPr lang="en-US" sz="1200" b="0" kern="1200" dirty="0" err="1">
                          <a:solidFill>
                            <a:schemeClr val="dk1"/>
                          </a:solidFill>
                          <a:effectLst/>
                          <a:latin typeface="+mj-lt"/>
                          <a:ea typeface="Tahoma" panose="020B0604030504040204" pitchFamily="34" charset="0"/>
                          <a:cs typeface="Tahoma" panose="020B0604030504040204" pitchFamily="34" charset="0"/>
                        </a:rPr>
                        <a:t>json_encode</a:t>
                      </a:r>
                      <a:r>
                        <a:rPr lang="en-US" sz="1200" b="0" kern="1200" dirty="0">
                          <a:solidFill>
                            <a:schemeClr val="dk1"/>
                          </a:solidFill>
                          <a:effectLst/>
                          <a:latin typeface="+mj-lt"/>
                          <a:ea typeface="Tahoma" panose="020B0604030504040204" pitchFamily="34" charset="0"/>
                          <a:cs typeface="Tahoma" panose="020B0604030504040204" pitchFamily="34" charset="0"/>
                        </a:rPr>
                        <a:t>(result);</a:t>
                      </a:r>
                    </a:p>
                    <a:p>
                      <a:r>
                        <a:rPr lang="en-US" sz="1200" b="0" kern="1200" dirty="0">
                          <a:solidFill>
                            <a:schemeClr val="dk1"/>
                          </a:solidFill>
                          <a:effectLst/>
                          <a:latin typeface="+mj-lt"/>
                          <a:ea typeface="Tahoma" panose="020B0604030504040204" pitchFamily="34" charset="0"/>
                          <a:cs typeface="Tahoma" panose="020B0604030504040204" pitchFamily="34" charset="0"/>
                        </a:rPr>
                        <a:t>    }</a:t>
                      </a:r>
                      <a:br>
                        <a:rPr lang="en-US" sz="1200" b="0" kern="1200" dirty="0">
                          <a:solidFill>
                            <a:schemeClr val="dk1"/>
                          </a:solidFill>
                          <a:effectLst/>
                          <a:latin typeface="+mj-lt"/>
                          <a:ea typeface="Tahoma" panose="020B0604030504040204" pitchFamily="34" charset="0"/>
                          <a:cs typeface="Tahoma" panose="020B0604030504040204" pitchFamily="34" charset="0"/>
                        </a:rPr>
                      </a:br>
                      <a:r>
                        <a:rPr lang="en-US" sz="1200" b="0" kern="1200" dirty="0">
                          <a:solidFill>
                            <a:schemeClr val="dk1"/>
                          </a:solidFill>
                          <a:effectLst/>
                          <a:latin typeface="+mj-lt"/>
                          <a:ea typeface="Tahoma" panose="020B0604030504040204" pitchFamily="34" charset="0"/>
                          <a:cs typeface="Tahoma" panose="020B0604030504040204" pitchFamily="34" charset="0"/>
                        </a:rPr>
                        <a:t>    public function show(id)</a:t>
                      </a:r>
                    </a:p>
                    <a:p>
                      <a:r>
                        <a:rPr lang="en-US" sz="1200" b="0" kern="1200" dirty="0">
                          <a:solidFill>
                            <a:schemeClr val="dk1"/>
                          </a:solidFill>
                          <a:effectLst/>
                          <a:latin typeface="+mj-lt"/>
                          <a:ea typeface="Tahoma" panose="020B0604030504040204" pitchFamily="34" charset="0"/>
                          <a:cs typeface="Tahoma" panose="020B0604030504040204" pitchFamily="34" charset="0"/>
                        </a:rPr>
                        <a:t>    {</a:t>
                      </a:r>
                    </a:p>
                    <a:p>
                      <a:r>
                        <a:rPr lang="en-US" sz="1200" b="0" kern="1200" dirty="0">
                          <a:solidFill>
                            <a:schemeClr val="dk1"/>
                          </a:solidFill>
                          <a:effectLst/>
                          <a:latin typeface="+mj-lt"/>
                          <a:ea typeface="Tahoma" panose="020B0604030504040204" pitchFamily="34" charset="0"/>
                          <a:cs typeface="Tahoma" panose="020B0604030504040204" pitchFamily="34" charset="0"/>
                        </a:rPr>
                        <a:t>        if (id == 'a') {result = DB::select('select TOP 10 * from TMIFIO');}      /curl http://10.100.1.94:8080/wissdemo01/public/api/wiss-apis/a</a:t>
                      </a:r>
                    </a:p>
                    <a:p>
                      <a:r>
                        <a:rPr lang="en-US" sz="1200" b="0" kern="1200" dirty="0">
                          <a:solidFill>
                            <a:schemeClr val="dk1"/>
                          </a:solidFill>
                          <a:effectLst/>
                          <a:latin typeface="+mj-lt"/>
                          <a:ea typeface="Tahoma" panose="020B0604030504040204" pitchFamily="34" charset="0"/>
                          <a:cs typeface="Tahoma" panose="020B0604030504040204" pitchFamily="34" charset="0"/>
                        </a:rPr>
                        <a:t>        if (id == 'b') {result = DB::select('select TOP 10 * from TMIFMAT');}     /curl http://10.100.1.94:8080/wissdemo01/public/api/wiss-apis/b</a:t>
                      </a:r>
                    </a:p>
                    <a:p>
                      <a:r>
                        <a:rPr lang="en-US" sz="1200" b="0" kern="1200" dirty="0">
                          <a:solidFill>
                            <a:schemeClr val="dk1"/>
                          </a:solidFill>
                          <a:effectLst/>
                          <a:latin typeface="+mj-lt"/>
                          <a:ea typeface="Tahoma" panose="020B0604030504040204" pitchFamily="34" charset="0"/>
                          <a:cs typeface="Tahoma" panose="020B0604030504040204" pitchFamily="34" charset="0"/>
                        </a:rPr>
                        <a:t>        if (id == 'c') {result = DB::select('select TOP 10 * from TMIFVEN');}      /curl http://10.100.1.94:8080/wissdemo01/public/api/wiss-apis/c</a:t>
                      </a:r>
                    </a:p>
                    <a:p>
                      <a:r>
                        <a:rPr lang="en-US" sz="1200" b="0" kern="1200" dirty="0">
                          <a:solidFill>
                            <a:schemeClr val="dk1"/>
                          </a:solidFill>
                          <a:effectLst/>
                          <a:latin typeface="+mj-lt"/>
                          <a:ea typeface="Tahoma" panose="020B0604030504040204" pitchFamily="34" charset="0"/>
                          <a:cs typeface="Tahoma" panose="020B0604030504040204" pitchFamily="34" charset="0"/>
                        </a:rPr>
                        <a:t>        return </a:t>
                      </a:r>
                      <a:r>
                        <a:rPr lang="en-US" sz="1200" b="0" kern="1200" dirty="0" err="1">
                          <a:solidFill>
                            <a:schemeClr val="dk1"/>
                          </a:solidFill>
                          <a:effectLst/>
                          <a:latin typeface="+mj-lt"/>
                          <a:ea typeface="Tahoma" panose="020B0604030504040204" pitchFamily="34" charset="0"/>
                          <a:cs typeface="Tahoma" panose="020B0604030504040204" pitchFamily="34" charset="0"/>
                        </a:rPr>
                        <a:t>json_encode</a:t>
                      </a:r>
                      <a:r>
                        <a:rPr lang="en-US" sz="1200" b="0" kern="1200" dirty="0">
                          <a:solidFill>
                            <a:schemeClr val="dk1"/>
                          </a:solidFill>
                          <a:effectLst/>
                          <a:latin typeface="+mj-lt"/>
                          <a:ea typeface="Tahoma" panose="020B0604030504040204" pitchFamily="34" charset="0"/>
                          <a:cs typeface="Tahoma" panose="020B0604030504040204" pitchFamily="34" charset="0"/>
                        </a:rPr>
                        <a:t>(result);</a:t>
                      </a:r>
                    </a:p>
                    <a:p>
                      <a:r>
                        <a:rPr lang="en-US" sz="1200" b="0" kern="1200" dirty="0">
                          <a:solidFill>
                            <a:schemeClr val="dk1"/>
                          </a:solidFill>
                          <a:effectLst/>
                          <a:latin typeface="+mj-lt"/>
                          <a:ea typeface="Tahoma" panose="020B0604030504040204" pitchFamily="34" charset="0"/>
                          <a:cs typeface="Tahoma" panose="020B0604030504040204" pitchFamily="34" charset="0"/>
                        </a:rPr>
                        <a:t>    }</a:t>
                      </a:r>
                    </a:p>
                  </a:txBody>
                  <a:tcPr/>
                </a:tc>
                <a:extLst>
                  <a:ext uri="{0D108BD9-81ED-4DB2-BD59-A6C34878D82A}">
                    <a16:rowId xmlns:a16="http://schemas.microsoft.com/office/drawing/2014/main" val="1492897139"/>
                  </a:ext>
                </a:extLst>
              </a:tr>
              <a:tr h="211773">
                <a:tc>
                  <a:txBody>
                    <a:bodyPr/>
                    <a:lstStyle/>
                    <a:p>
                      <a:pPr algn="l" rtl="0" fontAlgn="ctr">
                        <a:buClr>
                          <a:srgbClr val="000000"/>
                        </a:buClr>
                        <a:buSzPts val="2800"/>
                        <a:buFont typeface="Tahoma" panose="020B0604030504040204" pitchFamily="34" charset="0"/>
                        <a:buNone/>
                      </a:pPr>
                      <a:r>
                        <a:rPr lang="en-US" sz="1200" b="0" i="0" u="none" strike="noStrike" dirty="0">
                          <a:solidFill>
                            <a:srgbClr val="000000"/>
                          </a:solidFill>
                          <a:effectLst/>
                          <a:latin typeface="+mj-lt"/>
                          <a:ea typeface="Tahoma" panose="020B0604030504040204" pitchFamily="34" charset="0"/>
                          <a:cs typeface="Tahoma" panose="020B0604030504040204" pitchFamily="34" charset="0"/>
                        </a:rPr>
                        <a:t>Test by curl </a:t>
                      </a:r>
                    </a:p>
                  </a:txBody>
                  <a:tcPr marL="428625" marR="9525" marT="9525"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rgbClr val="000000"/>
                          </a:solidFill>
                          <a:effectLst/>
                          <a:latin typeface="+mn-lt"/>
                          <a:ea typeface="Tahoma" panose="020B0604030504040204" pitchFamily="34" charset="0"/>
                          <a:cs typeface="Tahoma" panose="020B0604030504040204" pitchFamily="34" charset="0"/>
                        </a:rPr>
                        <a:t>Php artisan serve</a:t>
                      </a:r>
                      <a:endParaRPr lang="en-US" sz="1200" dirty="0">
                        <a:latin typeface="+mj-lt"/>
                        <a:ea typeface="Tahoma" panose="020B0604030504040204" pitchFamily="34" charset="0"/>
                        <a:cs typeface="Tahoma" panose="020B0604030504040204" pitchFamily="34" charset="0"/>
                      </a:endParaRPr>
                    </a:p>
                    <a:p>
                      <a:r>
                        <a:rPr lang="en-US" sz="1200" dirty="0">
                          <a:latin typeface="+mj-lt"/>
                          <a:ea typeface="Tahoma" panose="020B0604030504040204" pitchFamily="34" charset="0"/>
                          <a:cs typeface="Tahoma" panose="020B0604030504040204" pitchFamily="34" charset="0"/>
                        </a:rPr>
                        <a:t>curl </a:t>
                      </a:r>
                      <a:r>
                        <a:rPr lang="en-US" sz="1200" dirty="0">
                          <a:latin typeface="+mj-lt"/>
                          <a:ea typeface="Tahoma" panose="020B0604030504040204" pitchFamily="34" charset="0"/>
                          <a:cs typeface="Tahoma" panose="020B0604030504040204" pitchFamily="34" charset="0"/>
                          <a:hlinkClick r:id="rId3"/>
                        </a:rPr>
                        <a:t>http://10.100.1.94:8080/wissdemo01/public/api/wiss-apis/c</a:t>
                      </a:r>
                      <a:endParaRPr lang="th-TH" sz="1200" dirty="0">
                        <a:latin typeface="+mj-lt"/>
                        <a:ea typeface="Tahoma" panose="020B0604030504040204" pitchFamily="34" charset="0"/>
                        <a:cs typeface="Tahoma" panose="020B0604030504040204" pitchFamily="34" charset="0"/>
                      </a:endParaRPr>
                    </a:p>
                  </a:txBody>
                  <a:tcPr/>
                </a:tc>
                <a:extLst>
                  <a:ext uri="{0D108BD9-81ED-4DB2-BD59-A6C34878D82A}">
                    <a16:rowId xmlns:a16="http://schemas.microsoft.com/office/drawing/2014/main" val="3235665471"/>
                  </a:ext>
                </a:extLst>
              </a:tr>
            </a:tbl>
          </a:graphicData>
        </a:graphic>
      </p:graphicFrame>
    </p:spTree>
    <p:extLst>
      <p:ext uri="{BB962C8B-B14F-4D97-AF65-F5344CB8AC3E}">
        <p14:creationId xmlns:p14="http://schemas.microsoft.com/office/powerpoint/2010/main" val="6144268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A89D9B-A5EE-4755-BAD4-6F4D5AD01C6B}"/>
              </a:ext>
            </a:extLst>
          </p:cNvPr>
          <p:cNvSpPr>
            <a:spLocks noGrp="1"/>
          </p:cNvSpPr>
          <p:nvPr>
            <p:ph type="title"/>
          </p:nvPr>
        </p:nvSpPr>
        <p:spPr/>
        <p:txBody>
          <a:bodyPr/>
          <a:lstStyle/>
          <a:p>
            <a:endParaRPr lang="th-TH"/>
          </a:p>
        </p:txBody>
      </p:sp>
      <p:pic>
        <p:nvPicPr>
          <p:cNvPr id="4" name="Picture 3">
            <a:extLst>
              <a:ext uri="{FF2B5EF4-FFF2-40B4-BE49-F238E27FC236}">
                <a16:creationId xmlns:a16="http://schemas.microsoft.com/office/drawing/2014/main" id="{1B69034B-C257-47E8-A3F2-8B2B42D00899}"/>
              </a:ext>
            </a:extLst>
          </p:cNvPr>
          <p:cNvPicPr>
            <a:picLocks noChangeAspect="1"/>
          </p:cNvPicPr>
          <p:nvPr/>
        </p:nvPicPr>
        <p:blipFill>
          <a:blip r:embed="rId2"/>
          <a:stretch>
            <a:fillRect/>
          </a:stretch>
        </p:blipFill>
        <p:spPr>
          <a:xfrm>
            <a:off x="0" y="716620"/>
            <a:ext cx="5829300" cy="5781473"/>
          </a:xfrm>
          <a:prstGeom prst="rect">
            <a:avLst/>
          </a:prstGeom>
        </p:spPr>
      </p:pic>
      <p:sp>
        <p:nvSpPr>
          <p:cNvPr id="5" name="TextBox 4">
            <a:extLst>
              <a:ext uri="{FF2B5EF4-FFF2-40B4-BE49-F238E27FC236}">
                <a16:creationId xmlns:a16="http://schemas.microsoft.com/office/drawing/2014/main" id="{BA0AA260-EB6D-411F-9A7A-63DDD43A0A0E}"/>
              </a:ext>
            </a:extLst>
          </p:cNvPr>
          <p:cNvSpPr txBox="1"/>
          <p:nvPr/>
        </p:nvSpPr>
        <p:spPr>
          <a:xfrm>
            <a:off x="6096000" y="600075"/>
            <a:ext cx="6121398" cy="5509200"/>
          </a:xfrm>
          <a:prstGeom prst="rect">
            <a:avLst/>
          </a:prstGeom>
          <a:noFill/>
        </p:spPr>
        <p:txBody>
          <a:bodyPr wrap="square" rtlCol="0">
            <a:spAutoFit/>
          </a:bodyPr>
          <a:lstStyle/>
          <a:p>
            <a:br>
              <a:rPr lang="en-US" sz="1600" dirty="0"/>
            </a:br>
            <a:r>
              <a:rPr lang="en-US" sz="1600" dirty="0"/>
              <a:t>/ ================================================================</a:t>
            </a:r>
          </a:p>
          <a:p>
            <a:r>
              <a:rPr lang="en-US" sz="1600" dirty="0"/>
              <a:t>/ WEB API FROM SIAM_EPSINFDB</a:t>
            </a:r>
          </a:p>
          <a:p>
            <a:r>
              <a:rPr lang="en-US" sz="1600" dirty="0"/>
              <a:t>/ ================================================================</a:t>
            </a:r>
          </a:p>
          <a:p>
            <a:br>
              <a:rPr lang="en-US" sz="1600" dirty="0"/>
            </a:br>
            <a:r>
              <a:rPr lang="en-US" sz="1600" dirty="0"/>
              <a:t>/ http://10.100.1.94:8080/wissdemo01/public/api/interface_sap_po</a:t>
            </a:r>
          </a:p>
          <a:p>
            <a:r>
              <a:rPr lang="en-US" sz="1600" dirty="0"/>
              <a:t>Route::get('</a:t>
            </a:r>
            <a:r>
              <a:rPr lang="en-US" sz="1600" dirty="0" err="1"/>
              <a:t>interface_sap_po</a:t>
            </a:r>
            <a:r>
              <a:rPr lang="en-US" sz="1600" dirty="0"/>
              <a:t>', function () {</a:t>
            </a:r>
          </a:p>
          <a:p>
            <a:r>
              <a:rPr lang="en-US" sz="1600" dirty="0"/>
              <a:t>    result = DB::select("EXEC </a:t>
            </a:r>
            <a:r>
              <a:rPr lang="en-US" sz="1600" dirty="0" err="1"/>
              <a:t>interface_sap_inv</a:t>
            </a:r>
            <a:r>
              <a:rPr lang="en-US" sz="1600" dirty="0"/>
              <a:t> '20190101','20220101','',100");</a:t>
            </a:r>
          </a:p>
          <a:p>
            <a:r>
              <a:rPr lang="en-US" sz="1600" dirty="0"/>
              <a:t>    return </a:t>
            </a:r>
            <a:r>
              <a:rPr lang="en-US" sz="1600" dirty="0" err="1"/>
              <a:t>json_encode</a:t>
            </a:r>
            <a:r>
              <a:rPr lang="en-US" sz="1600" dirty="0"/>
              <a:t>(result);</a:t>
            </a:r>
          </a:p>
          <a:p>
            <a:r>
              <a:rPr lang="en-US" sz="1600" dirty="0"/>
              <a:t>});</a:t>
            </a:r>
          </a:p>
          <a:p>
            <a:br>
              <a:rPr lang="en-US" sz="1600" dirty="0"/>
            </a:br>
            <a:r>
              <a:rPr lang="en-US" sz="1600" dirty="0"/>
              <a:t>/ http://10.100.1.94:8080/wissdemo01/public/api/interface_sap_po</a:t>
            </a:r>
          </a:p>
          <a:p>
            <a:r>
              <a:rPr lang="en-US" sz="1600" dirty="0"/>
              <a:t>Route::get('</a:t>
            </a:r>
            <a:r>
              <a:rPr lang="en-US" sz="1600" dirty="0" err="1"/>
              <a:t>interface_sap_rec</a:t>
            </a:r>
            <a:r>
              <a:rPr lang="en-US" sz="1600" dirty="0"/>
              <a:t>', function () {</a:t>
            </a:r>
          </a:p>
          <a:p>
            <a:r>
              <a:rPr lang="en-US" sz="1600" dirty="0"/>
              <a:t>    result = DB::select("EXEC </a:t>
            </a:r>
            <a:r>
              <a:rPr lang="en-US" sz="1600" dirty="0" err="1"/>
              <a:t>interface_sap_inv</a:t>
            </a:r>
            <a:r>
              <a:rPr lang="en-US" sz="1600" dirty="0"/>
              <a:t> '20190101','20220101','',100");</a:t>
            </a:r>
          </a:p>
          <a:p>
            <a:r>
              <a:rPr lang="en-US" sz="1600" dirty="0"/>
              <a:t>    return </a:t>
            </a:r>
            <a:r>
              <a:rPr lang="en-US" sz="1600" dirty="0" err="1"/>
              <a:t>json_encode</a:t>
            </a:r>
            <a:r>
              <a:rPr lang="en-US" sz="1600" dirty="0"/>
              <a:t>(result);</a:t>
            </a:r>
          </a:p>
          <a:p>
            <a:r>
              <a:rPr lang="en-US" sz="1600" dirty="0"/>
              <a:t>});</a:t>
            </a:r>
          </a:p>
          <a:p>
            <a:br>
              <a:rPr lang="en-US" sz="1600" dirty="0"/>
            </a:br>
            <a:r>
              <a:rPr lang="en-US" sz="1600" dirty="0"/>
              <a:t>/ http://10.100.1.94:8080/wissdemo01/public/api/interface_sap_inv</a:t>
            </a:r>
          </a:p>
          <a:p>
            <a:r>
              <a:rPr lang="en-US" sz="1600" dirty="0"/>
              <a:t>Route::get('</a:t>
            </a:r>
            <a:r>
              <a:rPr lang="en-US" sz="1600" dirty="0" err="1"/>
              <a:t>interface_sap_inv</a:t>
            </a:r>
            <a:r>
              <a:rPr lang="en-US" sz="1600" dirty="0"/>
              <a:t>', function () {</a:t>
            </a:r>
          </a:p>
          <a:p>
            <a:r>
              <a:rPr lang="en-US" sz="1600" dirty="0"/>
              <a:t>    result = DB::select("EXEC </a:t>
            </a:r>
            <a:r>
              <a:rPr lang="en-US" sz="1600" dirty="0" err="1"/>
              <a:t>interface_sap_inv</a:t>
            </a:r>
            <a:r>
              <a:rPr lang="en-US" sz="1600" dirty="0"/>
              <a:t> '20190101','20220101','',100");</a:t>
            </a:r>
          </a:p>
          <a:p>
            <a:r>
              <a:rPr lang="en-US" sz="1600" dirty="0"/>
              <a:t>    return </a:t>
            </a:r>
            <a:r>
              <a:rPr lang="en-US" sz="1600" dirty="0" err="1"/>
              <a:t>json_encode</a:t>
            </a:r>
            <a:r>
              <a:rPr lang="en-US" sz="1600" dirty="0"/>
              <a:t>(result);</a:t>
            </a:r>
          </a:p>
          <a:p>
            <a:r>
              <a:rPr lang="en-US" sz="1600" dirty="0"/>
              <a:t>});</a:t>
            </a:r>
            <a:endParaRPr lang="th-TH" sz="1600" dirty="0"/>
          </a:p>
        </p:txBody>
      </p:sp>
    </p:spTree>
    <p:extLst>
      <p:ext uri="{BB962C8B-B14F-4D97-AF65-F5344CB8AC3E}">
        <p14:creationId xmlns:p14="http://schemas.microsoft.com/office/powerpoint/2010/main" val="139094476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C58F82-C1CC-4FBB-8C53-4FAE7C875B8D}"/>
              </a:ext>
            </a:extLst>
          </p:cNvPr>
          <p:cNvSpPr>
            <a:spLocks noGrp="1"/>
          </p:cNvSpPr>
          <p:nvPr>
            <p:ph type="title"/>
          </p:nvPr>
        </p:nvSpPr>
        <p:spPr/>
        <p:txBody>
          <a:bodyPr/>
          <a:lstStyle/>
          <a:p>
            <a:r>
              <a:rPr lang="en-US" dirty="0" err="1"/>
              <a:t>api.php</a:t>
            </a:r>
            <a:endParaRPr lang="th-TH" dirty="0"/>
          </a:p>
        </p:txBody>
      </p:sp>
      <p:pic>
        <p:nvPicPr>
          <p:cNvPr id="4" name="Picture 3">
            <a:extLst>
              <a:ext uri="{FF2B5EF4-FFF2-40B4-BE49-F238E27FC236}">
                <a16:creationId xmlns:a16="http://schemas.microsoft.com/office/drawing/2014/main" id="{5329E486-4679-4188-960A-F2747B476021}"/>
              </a:ext>
            </a:extLst>
          </p:cNvPr>
          <p:cNvPicPr>
            <a:picLocks noChangeAspect="1"/>
          </p:cNvPicPr>
          <p:nvPr/>
        </p:nvPicPr>
        <p:blipFill>
          <a:blip r:embed="rId2"/>
          <a:stretch>
            <a:fillRect/>
          </a:stretch>
        </p:blipFill>
        <p:spPr>
          <a:xfrm>
            <a:off x="838200" y="600075"/>
            <a:ext cx="5257800" cy="5860343"/>
          </a:xfrm>
          <a:prstGeom prst="rect">
            <a:avLst/>
          </a:prstGeom>
        </p:spPr>
      </p:pic>
    </p:spTree>
    <p:extLst>
      <p:ext uri="{BB962C8B-B14F-4D97-AF65-F5344CB8AC3E}">
        <p14:creationId xmlns:p14="http://schemas.microsoft.com/office/powerpoint/2010/main" val="165798106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0CA1BF3-4F76-4D12-96C5-638D49F56E3A}"/>
              </a:ext>
            </a:extLst>
          </p:cNvPr>
          <p:cNvSpPr>
            <a:spLocks noGrp="1"/>
          </p:cNvSpPr>
          <p:nvPr>
            <p:ph type="title"/>
          </p:nvPr>
        </p:nvSpPr>
        <p:spPr/>
        <p:txBody>
          <a:bodyPr/>
          <a:lstStyle/>
          <a:p>
            <a:r>
              <a:rPr lang="en-US" dirty="0"/>
              <a:t>1. How to clone git</a:t>
            </a:r>
            <a:endParaRPr lang="th-TH" dirty="0"/>
          </a:p>
        </p:txBody>
      </p:sp>
      <p:graphicFrame>
        <p:nvGraphicFramePr>
          <p:cNvPr id="5" name="Table 4">
            <a:extLst>
              <a:ext uri="{FF2B5EF4-FFF2-40B4-BE49-F238E27FC236}">
                <a16:creationId xmlns:a16="http://schemas.microsoft.com/office/drawing/2014/main" id="{ABCE825A-7F22-4155-A963-499C54E0AB21}"/>
              </a:ext>
            </a:extLst>
          </p:cNvPr>
          <p:cNvGraphicFramePr>
            <a:graphicFrameLocks noGrp="1"/>
          </p:cNvGraphicFramePr>
          <p:nvPr>
            <p:extLst>
              <p:ext uri="{D42A27DB-BD31-4B8C-83A1-F6EECF244321}">
                <p14:modId xmlns:p14="http://schemas.microsoft.com/office/powerpoint/2010/main" val="1113187986"/>
              </p:ext>
            </p:extLst>
          </p:nvPr>
        </p:nvGraphicFramePr>
        <p:xfrm>
          <a:off x="813408" y="682721"/>
          <a:ext cx="10768263" cy="3388924"/>
        </p:xfrm>
        <a:graphic>
          <a:graphicData uri="http://schemas.openxmlformats.org/drawingml/2006/table">
            <a:tbl>
              <a:tblPr firstRow="1" bandRow="1">
                <a:tableStyleId>{5C22544A-7EE6-4342-B048-85BDC9FD1C3A}</a:tableStyleId>
              </a:tblPr>
              <a:tblGrid>
                <a:gridCol w="553453">
                  <a:extLst>
                    <a:ext uri="{9D8B030D-6E8A-4147-A177-3AD203B41FA5}">
                      <a16:colId xmlns:a16="http://schemas.microsoft.com/office/drawing/2014/main" val="2140861475"/>
                    </a:ext>
                  </a:extLst>
                </a:gridCol>
                <a:gridCol w="2209258">
                  <a:extLst>
                    <a:ext uri="{9D8B030D-6E8A-4147-A177-3AD203B41FA5}">
                      <a16:colId xmlns:a16="http://schemas.microsoft.com/office/drawing/2014/main" val="3170357150"/>
                    </a:ext>
                  </a:extLst>
                </a:gridCol>
                <a:gridCol w="8005552">
                  <a:extLst>
                    <a:ext uri="{9D8B030D-6E8A-4147-A177-3AD203B41FA5}">
                      <a16:colId xmlns:a16="http://schemas.microsoft.com/office/drawing/2014/main" val="975064222"/>
                    </a:ext>
                  </a:extLst>
                </a:gridCol>
              </a:tblGrid>
              <a:tr h="645809">
                <a:tc>
                  <a:txBody>
                    <a:bodyPr/>
                    <a:lstStyle/>
                    <a:p>
                      <a:pPr algn="ctr"/>
                      <a:r>
                        <a:rPr lang="en-US" sz="1200" b="0" dirty="0"/>
                        <a:t>No</a:t>
                      </a:r>
                      <a:endParaRPr lang="th-TH" sz="1200" b="0" dirty="0"/>
                    </a:p>
                  </a:txBody>
                  <a:tcPr/>
                </a:tc>
                <a:tc>
                  <a:txBody>
                    <a:bodyPr/>
                    <a:lstStyle/>
                    <a:p>
                      <a:r>
                        <a:rPr lang="en-US" sz="1200" b="0" dirty="0"/>
                        <a:t>Step</a:t>
                      </a:r>
                      <a:endParaRPr lang="th-TH" sz="1200" b="0" dirty="0"/>
                    </a:p>
                  </a:txBody>
                  <a:tcPr/>
                </a:tc>
                <a:tc>
                  <a:txBody>
                    <a:bodyPr/>
                    <a:lstStyle/>
                    <a:p>
                      <a:r>
                        <a:rPr lang="en-US" sz="1200" b="0" dirty="0"/>
                        <a:t>Code</a:t>
                      </a:r>
                      <a:endParaRPr lang="th-TH" sz="1200" b="0" dirty="0"/>
                    </a:p>
                  </a:txBody>
                  <a:tcPr/>
                </a:tc>
                <a:extLst>
                  <a:ext uri="{0D108BD9-81ED-4DB2-BD59-A6C34878D82A}">
                    <a16:rowId xmlns:a16="http://schemas.microsoft.com/office/drawing/2014/main" val="1721671658"/>
                  </a:ext>
                </a:extLst>
              </a:tr>
              <a:tr h="853355">
                <a:tc>
                  <a:txBody>
                    <a:bodyPr/>
                    <a:lstStyle/>
                    <a:p>
                      <a:pPr algn="ctr"/>
                      <a:r>
                        <a:rPr lang="en-US" sz="1200" b="0" dirty="0"/>
                        <a:t>.1</a:t>
                      </a:r>
                      <a:endParaRPr lang="th-TH" sz="1200" b="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dk1"/>
                          </a:solidFill>
                          <a:effectLst/>
                          <a:latin typeface="+mn-lt"/>
                          <a:ea typeface="+mn-ea"/>
                          <a:cs typeface="+mn-cs"/>
                        </a:rPr>
                        <a:t>Run command (Create web api)</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dk1"/>
                          </a:solidFill>
                          <a:effectLst/>
                          <a:latin typeface="+mn-lt"/>
                          <a:ea typeface="+mn-ea"/>
                          <a:cs typeface="+mn-cs"/>
                        </a:rPr>
                        <a:t>Add api route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0" kern="1200" dirty="0">
                          <a:solidFill>
                            <a:schemeClr val="dk1"/>
                          </a:solidFill>
                          <a:effectLst/>
                          <a:latin typeface="+mn-lt"/>
                          <a:ea typeface="+mn-ea"/>
                          <a:cs typeface="+mn-cs"/>
                        </a:rPr>
                        <a:t>php artisan </a:t>
                      </a:r>
                      <a:r>
                        <a:rPr lang="en-US" sz="1400" b="0" i="0" kern="1200" dirty="0" err="1">
                          <a:solidFill>
                            <a:schemeClr val="dk1"/>
                          </a:solidFill>
                          <a:effectLst/>
                          <a:latin typeface="+mn-lt"/>
                          <a:ea typeface="+mn-ea"/>
                          <a:cs typeface="+mn-cs"/>
                        </a:rPr>
                        <a:t>make:controller</a:t>
                      </a:r>
                      <a:r>
                        <a:rPr lang="en-US" sz="1400" b="0" i="0" kern="1200" dirty="0">
                          <a:solidFill>
                            <a:schemeClr val="dk1"/>
                          </a:solidFill>
                          <a:effectLst/>
                          <a:latin typeface="+mn-lt"/>
                          <a:ea typeface="+mn-ea"/>
                          <a:cs typeface="+mn-cs"/>
                        </a:rPr>
                        <a:t> </a:t>
                      </a:r>
                      <a:r>
                        <a:rPr lang="en-US" sz="1400" b="0" i="0" kern="1200" dirty="0" err="1">
                          <a:solidFill>
                            <a:schemeClr val="dk1"/>
                          </a:solidFill>
                          <a:effectLst/>
                          <a:latin typeface="+mn-lt"/>
                          <a:ea typeface="+mn-ea"/>
                          <a:cs typeface="+mn-cs"/>
                        </a:rPr>
                        <a:t>PhotoController</a:t>
                      </a:r>
                      <a:r>
                        <a:rPr lang="en-US" sz="1400" b="0" i="0" kern="1200" dirty="0">
                          <a:solidFill>
                            <a:schemeClr val="dk1"/>
                          </a:solidFill>
                          <a:effectLst/>
                          <a:latin typeface="+mn-lt"/>
                          <a:ea typeface="+mn-ea"/>
                          <a:cs typeface="+mn-cs"/>
                        </a:rPr>
                        <a:t> –resource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0" kern="1200" dirty="0">
                          <a:solidFill>
                            <a:schemeClr val="dk1"/>
                          </a:solidFill>
                          <a:effectLst/>
                          <a:latin typeface="+mn-lt"/>
                          <a:ea typeface="+mn-ea"/>
                          <a:cs typeface="+mn-cs"/>
                        </a:rPr>
                        <a:t>Route::resource('photos', 'App\Http\Controllers\</a:t>
                      </a:r>
                      <a:r>
                        <a:rPr lang="en-US" sz="1400" b="0" i="0" kern="1200" dirty="0" err="1">
                          <a:solidFill>
                            <a:schemeClr val="dk1"/>
                          </a:solidFill>
                          <a:effectLst/>
                          <a:latin typeface="+mn-lt"/>
                          <a:ea typeface="+mn-ea"/>
                          <a:cs typeface="+mn-cs"/>
                        </a:rPr>
                        <a:t>PhotoController</a:t>
                      </a:r>
                      <a:r>
                        <a:rPr lang="en-US" sz="1400" b="0" i="0" kern="1200" dirty="0">
                          <a:solidFill>
                            <a:schemeClr val="dk1"/>
                          </a:solidFill>
                          <a:effectLst/>
                          <a:latin typeface="+mn-lt"/>
                          <a:ea typeface="+mn-ea"/>
                          <a:cs typeface="+mn-cs"/>
                        </a:rPr>
                        <a:t>');</a:t>
                      </a:r>
                    </a:p>
                  </a:txBody>
                  <a:tcPr/>
                </a:tc>
                <a:extLst>
                  <a:ext uri="{0D108BD9-81ED-4DB2-BD59-A6C34878D82A}">
                    <a16:rowId xmlns:a16="http://schemas.microsoft.com/office/drawing/2014/main" val="3915928836"/>
                  </a:ext>
                </a:extLst>
              </a:tr>
              <a:tr h="543208">
                <a:tc>
                  <a:txBody>
                    <a:bodyPr/>
                    <a:lstStyle/>
                    <a:p>
                      <a:pPr algn="ctr"/>
                      <a:r>
                        <a:rPr lang="en-US" sz="1200" b="0" dirty="0"/>
                        <a:t>2</a:t>
                      </a:r>
                      <a:endParaRPr lang="th-TH" sz="1200" b="0" dirty="0"/>
                    </a:p>
                  </a:txBody>
                  <a:tcPr/>
                </a:tc>
                <a:tc>
                  <a:txBody>
                    <a:bodyPr/>
                    <a:lstStyle/>
                    <a:p>
                      <a:r>
                        <a:rPr lang="en-US" sz="1200" b="0" dirty="0"/>
                        <a:t>Copy code</a:t>
                      </a:r>
                      <a:endParaRPr lang="th-TH" sz="1200" b="0" dirty="0"/>
                    </a:p>
                  </a:txBody>
                  <a:tcPr/>
                </a:tc>
                <a:tc>
                  <a:txBody>
                    <a:bodyPr/>
                    <a:lstStyle/>
                    <a:p>
                      <a:r>
                        <a:rPr lang="en-US" sz="1400" b="0" dirty="0"/>
                        <a:t>https:/www.poolsawat.com/laravel-%E0%B8%AA%E0%B8%A3%E0%B9%89%E0%B8%B2%E0%B8%87-restful-api-%E0%B8%87%E0%B9%88%E0%B8%B2%E0%B8%A2-%E0%B9%86-%E0%B8%94%E0%B9%89%E0%B8%A7%E0%B8%A2-resource-routes-controller-ep5/</a:t>
                      </a:r>
                      <a:endParaRPr lang="th-TH" sz="1400" b="0" dirty="0"/>
                    </a:p>
                  </a:txBody>
                  <a:tcPr/>
                </a:tc>
                <a:extLst>
                  <a:ext uri="{0D108BD9-81ED-4DB2-BD59-A6C34878D82A}">
                    <a16:rowId xmlns:a16="http://schemas.microsoft.com/office/drawing/2014/main" val="1430507787"/>
                  </a:ext>
                </a:extLst>
              </a:tr>
              <a:tr h="1068610">
                <a:tc>
                  <a:txBody>
                    <a:bodyPr/>
                    <a:lstStyle/>
                    <a:p>
                      <a:pPr algn="ctr"/>
                      <a:r>
                        <a:rPr lang="en-US" sz="1200" b="0" dirty="0"/>
                        <a:t>3</a:t>
                      </a:r>
                      <a:endParaRPr lang="th-TH" sz="1200" b="0" dirty="0"/>
                    </a:p>
                  </a:txBody>
                  <a:tcPr/>
                </a:tc>
                <a:tc>
                  <a:txBody>
                    <a:bodyPr/>
                    <a:lstStyle/>
                    <a:p>
                      <a:r>
                        <a:rPr lang="en-US" sz="1200" b="0" dirty="0"/>
                        <a:t>Run test on terminal</a:t>
                      </a:r>
                      <a:endParaRPr lang="th-TH" sz="1200" b="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0" kern="1200" dirty="0">
                          <a:solidFill>
                            <a:schemeClr val="dk1"/>
                          </a:solidFill>
                          <a:effectLst/>
                          <a:latin typeface="+mn-lt"/>
                          <a:ea typeface="+mn-ea"/>
                          <a:cs typeface="+mn-cs"/>
                        </a:rPr>
                        <a:t>php artisan serve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0" kern="1200" dirty="0">
                          <a:solidFill>
                            <a:schemeClr val="dk1"/>
                          </a:solidFill>
                          <a:effectLst/>
                          <a:latin typeface="+mn-lt"/>
                          <a:ea typeface="+mn-ea"/>
                          <a:cs typeface="+mn-cs"/>
                        </a:rPr>
                        <a:t>curl </a:t>
                      </a:r>
                      <a:r>
                        <a:rPr lang="en-US" sz="1400" b="0" i="0" kern="1200" dirty="0">
                          <a:solidFill>
                            <a:schemeClr val="dk1"/>
                          </a:solidFill>
                          <a:effectLst/>
                          <a:latin typeface="+mn-lt"/>
                          <a:ea typeface="+mn-ea"/>
                          <a:cs typeface="+mn-cs"/>
                          <a:hlinkClick r:id="rId2"/>
                        </a:rPr>
                        <a:t>http://10.100.1.94:8080/wissdemo01/public/api/photos</a:t>
                      </a:r>
                      <a:endParaRPr lang="en-US" sz="1400" b="0" i="0" kern="1200" dirty="0">
                        <a:solidFill>
                          <a:schemeClr val="dk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0" kern="1200" dirty="0">
                          <a:solidFill>
                            <a:schemeClr val="dk1"/>
                          </a:solidFill>
                          <a:effectLst/>
                          <a:latin typeface="+mn-lt"/>
                          <a:ea typeface="+mn-ea"/>
                          <a:cs typeface="+mn-cs"/>
                        </a:rPr>
                        <a:t>curl http://10.100.1.94:8080/wissdemo01/public/api/photos/create</a:t>
                      </a:r>
                      <a:endParaRPr lang="th-TH" sz="1400" b="0" dirty="0"/>
                    </a:p>
                    <a:p>
                      <a:r>
                        <a:rPr lang="en-US" sz="1400" b="0" i="0" kern="1200" dirty="0">
                          <a:solidFill>
                            <a:schemeClr val="dk1"/>
                          </a:solidFill>
                          <a:effectLst/>
                          <a:latin typeface="+mn-lt"/>
                          <a:ea typeface="+mn-ea"/>
                          <a:cs typeface="+mn-cs"/>
                        </a:rPr>
                        <a:t>curl -X POST -H "Content-Type: application/json" -d "{\"name\":\"poolsawat.com\"}" </a:t>
                      </a:r>
                      <a:r>
                        <a:rPr lang="en-US" sz="1400" b="0" i="0" kern="1200" dirty="0">
                          <a:solidFill>
                            <a:schemeClr val="dk1"/>
                          </a:solidFill>
                          <a:effectLst/>
                          <a:latin typeface="+mn-lt"/>
                          <a:ea typeface="+mn-ea"/>
                          <a:cs typeface="+mn-cs"/>
                          <a:hlinkClick r:id="rId2"/>
                        </a:rPr>
                        <a:t>http://10.100.1.94:8080/wissdemo01/public/api/photos</a:t>
                      </a:r>
                      <a:endParaRPr lang="en-US" sz="1400" b="0" i="0" kern="1200" dirty="0">
                        <a:solidFill>
                          <a:schemeClr val="dk1"/>
                        </a:solidFill>
                        <a:effectLst/>
                        <a:latin typeface="+mn-lt"/>
                        <a:ea typeface="+mn-ea"/>
                        <a:cs typeface="+mn-cs"/>
                      </a:endParaRPr>
                    </a:p>
                    <a:p>
                      <a:r>
                        <a:rPr lang="en-US" sz="1400" b="0" i="0" kern="1200" dirty="0">
                          <a:solidFill>
                            <a:schemeClr val="dk1"/>
                          </a:solidFill>
                          <a:effectLst/>
                          <a:latin typeface="+mn-lt"/>
                          <a:ea typeface="+mn-ea"/>
                          <a:cs typeface="+mn-cs"/>
                        </a:rPr>
                        <a:t>curl -X DELETE </a:t>
                      </a:r>
                      <a:r>
                        <a:rPr lang="en-US" sz="1400" b="0" i="0" kern="1200" dirty="0">
                          <a:solidFill>
                            <a:schemeClr val="dk1"/>
                          </a:solidFill>
                          <a:effectLst/>
                          <a:latin typeface="+mn-lt"/>
                          <a:ea typeface="+mn-ea"/>
                          <a:cs typeface="+mn-cs"/>
                          <a:hlinkClick r:id="rId3"/>
                        </a:rPr>
                        <a:t>http://10.100.1.94:8080/wissdemo01/public/api/photos/9999</a:t>
                      </a:r>
                      <a:endParaRPr lang="th-TH" sz="1400" b="0" dirty="0"/>
                    </a:p>
                  </a:txBody>
                  <a:tcPr/>
                </a:tc>
                <a:extLst>
                  <a:ext uri="{0D108BD9-81ED-4DB2-BD59-A6C34878D82A}">
                    <a16:rowId xmlns:a16="http://schemas.microsoft.com/office/drawing/2014/main" val="876124457"/>
                  </a:ext>
                </a:extLst>
              </a:tr>
            </a:tbl>
          </a:graphicData>
        </a:graphic>
      </p:graphicFrame>
      <p:pic>
        <p:nvPicPr>
          <p:cNvPr id="6" name="Picture 5">
            <a:extLst>
              <a:ext uri="{FF2B5EF4-FFF2-40B4-BE49-F238E27FC236}">
                <a16:creationId xmlns:a16="http://schemas.microsoft.com/office/drawing/2014/main" id="{60DF5720-0CCC-489F-B089-ABEA8FE94D45}"/>
              </a:ext>
            </a:extLst>
          </p:cNvPr>
          <p:cNvPicPr>
            <a:picLocks noChangeAspect="1"/>
          </p:cNvPicPr>
          <p:nvPr/>
        </p:nvPicPr>
        <p:blipFill>
          <a:blip r:embed="rId4"/>
          <a:stretch>
            <a:fillRect/>
          </a:stretch>
        </p:blipFill>
        <p:spPr>
          <a:xfrm>
            <a:off x="813408" y="4154290"/>
            <a:ext cx="7201711" cy="2210295"/>
          </a:xfrm>
          <a:prstGeom prst="rect">
            <a:avLst/>
          </a:prstGeom>
        </p:spPr>
      </p:pic>
    </p:spTree>
    <p:extLst>
      <p:ext uri="{BB962C8B-B14F-4D97-AF65-F5344CB8AC3E}">
        <p14:creationId xmlns:p14="http://schemas.microsoft.com/office/powerpoint/2010/main" val="290125180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0CA1BF3-4F76-4D12-96C5-638D49F56E3A}"/>
              </a:ext>
            </a:extLst>
          </p:cNvPr>
          <p:cNvSpPr>
            <a:spLocks noGrp="1"/>
          </p:cNvSpPr>
          <p:nvPr>
            <p:ph type="title"/>
          </p:nvPr>
        </p:nvSpPr>
        <p:spPr/>
        <p:txBody>
          <a:bodyPr/>
          <a:lstStyle/>
          <a:p>
            <a:r>
              <a:rPr lang="en-US" dirty="0"/>
              <a:t>1. How to clone git</a:t>
            </a:r>
            <a:endParaRPr lang="th-TH" dirty="0"/>
          </a:p>
        </p:txBody>
      </p:sp>
      <p:graphicFrame>
        <p:nvGraphicFramePr>
          <p:cNvPr id="5" name="Table 4">
            <a:extLst>
              <a:ext uri="{FF2B5EF4-FFF2-40B4-BE49-F238E27FC236}">
                <a16:creationId xmlns:a16="http://schemas.microsoft.com/office/drawing/2014/main" id="{ABCE825A-7F22-4155-A963-499C54E0AB21}"/>
              </a:ext>
            </a:extLst>
          </p:cNvPr>
          <p:cNvGraphicFramePr>
            <a:graphicFrameLocks noGrp="1"/>
          </p:cNvGraphicFramePr>
          <p:nvPr>
            <p:extLst>
              <p:ext uri="{D42A27DB-BD31-4B8C-83A1-F6EECF244321}">
                <p14:modId xmlns:p14="http://schemas.microsoft.com/office/powerpoint/2010/main" val="3570034215"/>
              </p:ext>
            </p:extLst>
          </p:nvPr>
        </p:nvGraphicFramePr>
        <p:xfrm>
          <a:off x="813408" y="682721"/>
          <a:ext cx="10768263" cy="3116414"/>
        </p:xfrm>
        <a:graphic>
          <a:graphicData uri="http://schemas.openxmlformats.org/drawingml/2006/table">
            <a:tbl>
              <a:tblPr firstRow="1" bandRow="1">
                <a:tableStyleId>{5C22544A-7EE6-4342-B048-85BDC9FD1C3A}</a:tableStyleId>
              </a:tblPr>
              <a:tblGrid>
                <a:gridCol w="553453">
                  <a:extLst>
                    <a:ext uri="{9D8B030D-6E8A-4147-A177-3AD203B41FA5}">
                      <a16:colId xmlns:a16="http://schemas.microsoft.com/office/drawing/2014/main" val="2140861475"/>
                    </a:ext>
                  </a:extLst>
                </a:gridCol>
                <a:gridCol w="2209258">
                  <a:extLst>
                    <a:ext uri="{9D8B030D-6E8A-4147-A177-3AD203B41FA5}">
                      <a16:colId xmlns:a16="http://schemas.microsoft.com/office/drawing/2014/main" val="3170357150"/>
                    </a:ext>
                  </a:extLst>
                </a:gridCol>
                <a:gridCol w="8005552">
                  <a:extLst>
                    <a:ext uri="{9D8B030D-6E8A-4147-A177-3AD203B41FA5}">
                      <a16:colId xmlns:a16="http://schemas.microsoft.com/office/drawing/2014/main" val="975064222"/>
                    </a:ext>
                  </a:extLst>
                </a:gridCol>
              </a:tblGrid>
              <a:tr h="645809">
                <a:tc>
                  <a:txBody>
                    <a:bodyPr/>
                    <a:lstStyle/>
                    <a:p>
                      <a:pPr algn="ctr"/>
                      <a:r>
                        <a:rPr lang="en-US" sz="1200" b="0" dirty="0"/>
                        <a:t>No</a:t>
                      </a:r>
                      <a:endParaRPr lang="th-TH" sz="1200" b="0" dirty="0"/>
                    </a:p>
                  </a:txBody>
                  <a:tcPr/>
                </a:tc>
                <a:tc>
                  <a:txBody>
                    <a:bodyPr/>
                    <a:lstStyle/>
                    <a:p>
                      <a:r>
                        <a:rPr lang="en-US" sz="1200" b="0" dirty="0"/>
                        <a:t>Step</a:t>
                      </a:r>
                      <a:endParaRPr lang="th-TH" sz="1200" b="0" dirty="0"/>
                    </a:p>
                  </a:txBody>
                  <a:tcPr/>
                </a:tc>
                <a:tc>
                  <a:txBody>
                    <a:bodyPr/>
                    <a:lstStyle/>
                    <a:p>
                      <a:r>
                        <a:rPr lang="en-US" sz="1200" b="0" dirty="0"/>
                        <a:t>Code</a:t>
                      </a:r>
                      <a:endParaRPr lang="th-TH" sz="1200" b="0" dirty="0"/>
                    </a:p>
                  </a:txBody>
                  <a:tcPr/>
                </a:tc>
                <a:extLst>
                  <a:ext uri="{0D108BD9-81ED-4DB2-BD59-A6C34878D82A}">
                    <a16:rowId xmlns:a16="http://schemas.microsoft.com/office/drawing/2014/main" val="1721671658"/>
                  </a:ext>
                </a:extLst>
              </a:tr>
              <a:tr h="853355">
                <a:tc>
                  <a:txBody>
                    <a:bodyPr/>
                    <a:lstStyle/>
                    <a:p>
                      <a:pPr algn="ctr"/>
                      <a:r>
                        <a:rPr lang="en-US" sz="1400" b="0" dirty="0"/>
                        <a:t>.1</a:t>
                      </a:r>
                      <a:endParaRPr lang="th-TH" sz="1400" b="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0" kern="1200" dirty="0">
                          <a:solidFill>
                            <a:schemeClr val="dk1"/>
                          </a:solidFill>
                          <a:effectLst/>
                          <a:latin typeface="+mn-lt"/>
                          <a:ea typeface="+mn-ea"/>
                          <a:cs typeface="+mn-cs"/>
                        </a:rPr>
                        <a:t>Run command (Create web api)</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0" kern="1200" dirty="0">
                          <a:solidFill>
                            <a:schemeClr val="dk1"/>
                          </a:solidFill>
                          <a:effectLst/>
                          <a:latin typeface="+mn-lt"/>
                          <a:ea typeface="+mn-ea"/>
                          <a:cs typeface="+mn-cs"/>
                        </a:rPr>
                        <a:t>Add api route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0" kern="1200" dirty="0">
                          <a:solidFill>
                            <a:schemeClr val="dk1"/>
                          </a:solidFill>
                          <a:effectLst/>
                          <a:latin typeface="+mn-lt"/>
                          <a:ea typeface="+mn-ea"/>
                          <a:cs typeface="+mn-cs"/>
                        </a:rPr>
                        <a:t>php artisan </a:t>
                      </a:r>
                      <a:r>
                        <a:rPr lang="en-US" sz="1400" b="0" i="0" kern="1200" dirty="0" err="1">
                          <a:solidFill>
                            <a:schemeClr val="dk1"/>
                          </a:solidFill>
                          <a:effectLst/>
                          <a:latin typeface="+mn-lt"/>
                          <a:ea typeface="+mn-ea"/>
                          <a:cs typeface="+mn-cs"/>
                        </a:rPr>
                        <a:t>make:controller</a:t>
                      </a:r>
                      <a:r>
                        <a:rPr lang="en-US" sz="1400" b="0" i="0" kern="1200" dirty="0">
                          <a:solidFill>
                            <a:schemeClr val="dk1"/>
                          </a:solidFill>
                          <a:effectLst/>
                          <a:latin typeface="+mn-lt"/>
                          <a:ea typeface="+mn-ea"/>
                          <a:cs typeface="+mn-cs"/>
                        </a:rPr>
                        <a:t> </a:t>
                      </a:r>
                      <a:r>
                        <a:rPr lang="en-US" sz="1400" b="0" i="0" kern="1200" dirty="0" err="1">
                          <a:solidFill>
                            <a:schemeClr val="dk1"/>
                          </a:solidFill>
                          <a:effectLst/>
                          <a:latin typeface="+mn-lt"/>
                          <a:ea typeface="+mn-ea"/>
                          <a:cs typeface="+mn-cs"/>
                        </a:rPr>
                        <a:t>WissApiController</a:t>
                      </a:r>
                      <a:r>
                        <a:rPr lang="en-US" sz="1400" b="0" i="0" kern="1200" dirty="0">
                          <a:solidFill>
                            <a:schemeClr val="dk1"/>
                          </a:solidFill>
                          <a:effectLst/>
                          <a:latin typeface="+mn-lt"/>
                          <a:ea typeface="+mn-ea"/>
                          <a:cs typeface="+mn-cs"/>
                        </a:rPr>
                        <a:t> –resource</a:t>
                      </a:r>
                    </a:p>
                    <a:p>
                      <a:r>
                        <a:rPr lang="en-US" sz="1400" b="0" kern="1200" dirty="0">
                          <a:solidFill>
                            <a:schemeClr val="dk1"/>
                          </a:solidFill>
                          <a:effectLst/>
                          <a:latin typeface="+mn-lt"/>
                          <a:ea typeface="+mn-ea"/>
                          <a:cs typeface="+mn-cs"/>
                        </a:rPr>
                        <a:t>Route::resource('</a:t>
                      </a:r>
                      <a:r>
                        <a:rPr lang="en-US" sz="1400" b="0" kern="1200" dirty="0" err="1">
                          <a:solidFill>
                            <a:schemeClr val="dk1"/>
                          </a:solidFill>
                          <a:effectLst/>
                          <a:latin typeface="+mn-lt"/>
                          <a:ea typeface="+mn-ea"/>
                          <a:cs typeface="+mn-cs"/>
                        </a:rPr>
                        <a:t>wiss-apis</a:t>
                      </a:r>
                      <a:r>
                        <a:rPr lang="en-US" sz="1400" b="0" kern="1200" dirty="0">
                          <a:solidFill>
                            <a:schemeClr val="dk1"/>
                          </a:solidFill>
                          <a:effectLst/>
                          <a:latin typeface="+mn-lt"/>
                          <a:ea typeface="+mn-ea"/>
                          <a:cs typeface="+mn-cs"/>
                        </a:rPr>
                        <a:t>', 'App\Http\Controllers\</a:t>
                      </a:r>
                      <a:r>
                        <a:rPr lang="en-US" sz="1400" b="0" kern="1200" dirty="0" err="1">
                          <a:solidFill>
                            <a:schemeClr val="dk1"/>
                          </a:solidFill>
                          <a:effectLst/>
                          <a:latin typeface="+mn-lt"/>
                          <a:ea typeface="+mn-ea"/>
                          <a:cs typeface="+mn-cs"/>
                        </a:rPr>
                        <a:t>WissApiController</a:t>
                      </a:r>
                      <a:r>
                        <a:rPr lang="en-US" sz="1400" b="0" kern="1200" dirty="0">
                          <a:solidFill>
                            <a:schemeClr val="dk1"/>
                          </a:solidFill>
                          <a:effectLst/>
                          <a:latin typeface="+mn-lt"/>
                          <a:ea typeface="+mn-ea"/>
                          <a:cs typeface="+mn-cs"/>
                        </a:rPr>
                        <a:t>');</a:t>
                      </a:r>
                    </a:p>
                  </a:txBody>
                  <a:tcPr/>
                </a:tc>
                <a:extLst>
                  <a:ext uri="{0D108BD9-81ED-4DB2-BD59-A6C34878D82A}">
                    <a16:rowId xmlns:a16="http://schemas.microsoft.com/office/drawing/2014/main" val="3915928836"/>
                  </a:ext>
                </a:extLst>
              </a:tr>
              <a:tr h="543208">
                <a:tc>
                  <a:txBody>
                    <a:bodyPr/>
                    <a:lstStyle/>
                    <a:p>
                      <a:pPr algn="ctr"/>
                      <a:r>
                        <a:rPr lang="en-US" sz="1400" b="0" dirty="0"/>
                        <a:t>2</a:t>
                      </a:r>
                      <a:endParaRPr lang="th-TH" sz="1400" b="0" dirty="0"/>
                    </a:p>
                  </a:txBody>
                  <a:tcPr/>
                </a:tc>
                <a:tc>
                  <a:txBody>
                    <a:bodyPr/>
                    <a:lstStyle/>
                    <a:p>
                      <a:r>
                        <a:rPr lang="en-US" sz="1400" b="0" dirty="0"/>
                        <a:t>Copy code</a:t>
                      </a:r>
                      <a:endParaRPr lang="th-TH" sz="1400" b="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kern="1200" dirty="0">
                          <a:solidFill>
                            <a:schemeClr val="dk1"/>
                          </a:solidFill>
                          <a:effectLst/>
                          <a:latin typeface="+mn-lt"/>
                          <a:ea typeface="+mn-ea"/>
                          <a:cs typeface="+mn-cs"/>
                        </a:rPr>
                        <a:t>return response()-&gt;json(['name' =&gt; 'index']);</a:t>
                      </a:r>
                    </a:p>
                    <a:p>
                      <a:endParaRPr lang="th-TH" sz="1400" b="0" dirty="0"/>
                    </a:p>
                  </a:txBody>
                  <a:tcPr/>
                </a:tc>
                <a:extLst>
                  <a:ext uri="{0D108BD9-81ED-4DB2-BD59-A6C34878D82A}">
                    <a16:rowId xmlns:a16="http://schemas.microsoft.com/office/drawing/2014/main" val="1430507787"/>
                  </a:ext>
                </a:extLst>
              </a:tr>
              <a:tr h="1068610">
                <a:tc>
                  <a:txBody>
                    <a:bodyPr/>
                    <a:lstStyle/>
                    <a:p>
                      <a:pPr algn="ctr"/>
                      <a:r>
                        <a:rPr lang="en-US" sz="1400" b="0" dirty="0"/>
                        <a:t>3</a:t>
                      </a:r>
                      <a:endParaRPr lang="th-TH" sz="1400" b="0" dirty="0"/>
                    </a:p>
                  </a:txBody>
                  <a:tcPr/>
                </a:tc>
                <a:tc>
                  <a:txBody>
                    <a:bodyPr/>
                    <a:lstStyle/>
                    <a:p>
                      <a:r>
                        <a:rPr lang="en-US" sz="1400" b="0" dirty="0"/>
                        <a:t>Run test on terminal</a:t>
                      </a:r>
                      <a:endParaRPr lang="th-TH" sz="1400" b="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0" kern="1200" dirty="0">
                          <a:solidFill>
                            <a:schemeClr val="dk1"/>
                          </a:solidFill>
                          <a:effectLst/>
                          <a:latin typeface="+mn-lt"/>
                          <a:ea typeface="+mn-ea"/>
                          <a:cs typeface="+mn-cs"/>
                        </a:rPr>
                        <a:t>php artisan serve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0" kern="1200" dirty="0">
                          <a:solidFill>
                            <a:schemeClr val="dk1"/>
                          </a:solidFill>
                          <a:effectLst/>
                          <a:latin typeface="+mn-lt"/>
                          <a:ea typeface="+mn-ea"/>
                          <a:cs typeface="+mn-cs"/>
                        </a:rPr>
                        <a:t>curl </a:t>
                      </a:r>
                      <a:r>
                        <a:rPr lang="en-US" sz="1400" b="0" i="0" kern="1200" dirty="0">
                          <a:solidFill>
                            <a:schemeClr val="dk1"/>
                          </a:solidFill>
                          <a:effectLst/>
                          <a:latin typeface="+mn-lt"/>
                          <a:ea typeface="+mn-ea"/>
                          <a:cs typeface="+mn-cs"/>
                          <a:hlinkClick r:id="rId2"/>
                        </a:rPr>
                        <a:t>http://10.100.1.94:8080/wissdemo01/public/api/</a:t>
                      </a:r>
                      <a:r>
                        <a:rPr lang="en-US" sz="1400" b="0" kern="1200" dirty="0">
                          <a:solidFill>
                            <a:schemeClr val="dk1"/>
                          </a:solidFill>
                          <a:effectLst/>
                          <a:latin typeface="+mn-lt"/>
                          <a:ea typeface="+mn-ea"/>
                          <a:cs typeface="+mn-cs"/>
                          <a:hlinkClick r:id="rId2"/>
                        </a:rPr>
                        <a:t>wiss-apis</a:t>
                      </a:r>
                      <a:endParaRPr lang="en-US" sz="1400" b="0" kern="1200" dirty="0">
                        <a:solidFill>
                          <a:schemeClr val="dk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0" kern="1200" dirty="0">
                          <a:solidFill>
                            <a:schemeClr val="dk1"/>
                          </a:solidFill>
                          <a:effectLst/>
                          <a:latin typeface="+mn-lt"/>
                          <a:ea typeface="+mn-ea"/>
                          <a:cs typeface="+mn-cs"/>
                        </a:rPr>
                        <a:t>curl http://10.100.1.94:8080/wissdemo01/public/api/</a:t>
                      </a:r>
                      <a:r>
                        <a:rPr lang="en-US" sz="1400" b="0" kern="1200" dirty="0">
                          <a:solidFill>
                            <a:schemeClr val="dk1"/>
                          </a:solidFill>
                          <a:effectLst/>
                          <a:latin typeface="+mn-lt"/>
                          <a:ea typeface="+mn-ea"/>
                          <a:cs typeface="+mn-cs"/>
                        </a:rPr>
                        <a:t>wiss-apis/eventlog</a:t>
                      </a:r>
                      <a:endParaRPr lang="en-US" sz="1400" b="0" i="0" kern="1200" dirty="0">
                        <a:solidFill>
                          <a:schemeClr val="dk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b="0" i="0" kern="1200" dirty="0">
                        <a:solidFill>
                          <a:schemeClr val="dk1"/>
                        </a:solidFill>
                        <a:effectLst/>
                        <a:latin typeface="+mn-lt"/>
                        <a:ea typeface="+mn-ea"/>
                        <a:cs typeface="+mn-cs"/>
                      </a:endParaRPr>
                    </a:p>
                  </a:txBody>
                  <a:tcPr/>
                </a:tc>
                <a:extLst>
                  <a:ext uri="{0D108BD9-81ED-4DB2-BD59-A6C34878D82A}">
                    <a16:rowId xmlns:a16="http://schemas.microsoft.com/office/drawing/2014/main" val="876124457"/>
                  </a:ext>
                </a:extLst>
              </a:tr>
            </a:tbl>
          </a:graphicData>
        </a:graphic>
      </p:graphicFrame>
      <p:pic>
        <p:nvPicPr>
          <p:cNvPr id="8" name="Picture 7">
            <a:extLst>
              <a:ext uri="{FF2B5EF4-FFF2-40B4-BE49-F238E27FC236}">
                <a16:creationId xmlns:a16="http://schemas.microsoft.com/office/drawing/2014/main" id="{87081E07-B3EC-4B78-BA6C-4C03DF27C94A}"/>
              </a:ext>
            </a:extLst>
          </p:cNvPr>
          <p:cNvPicPr>
            <a:picLocks noChangeAspect="1"/>
          </p:cNvPicPr>
          <p:nvPr/>
        </p:nvPicPr>
        <p:blipFill>
          <a:blip r:embed="rId3"/>
          <a:stretch>
            <a:fillRect/>
          </a:stretch>
        </p:blipFill>
        <p:spPr>
          <a:xfrm>
            <a:off x="813408" y="3881781"/>
            <a:ext cx="7494293" cy="2366619"/>
          </a:xfrm>
          <a:prstGeom prst="rect">
            <a:avLst/>
          </a:prstGeom>
        </p:spPr>
      </p:pic>
    </p:spTree>
    <p:extLst>
      <p:ext uri="{BB962C8B-B14F-4D97-AF65-F5344CB8AC3E}">
        <p14:creationId xmlns:p14="http://schemas.microsoft.com/office/powerpoint/2010/main" val="67385320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D61C5F-30B7-402F-94D3-B5590B99D9AC}"/>
              </a:ext>
            </a:extLst>
          </p:cNvPr>
          <p:cNvSpPr>
            <a:spLocks noGrp="1"/>
          </p:cNvSpPr>
          <p:nvPr>
            <p:ph type="title"/>
          </p:nvPr>
        </p:nvSpPr>
        <p:spPr/>
        <p:txBody>
          <a:bodyPr/>
          <a:lstStyle/>
          <a:p>
            <a:r>
              <a:rPr lang="en-US" dirty="0"/>
              <a:t>.env</a:t>
            </a:r>
            <a:endParaRPr lang="th-TH" dirty="0"/>
          </a:p>
        </p:txBody>
      </p:sp>
      <p:pic>
        <p:nvPicPr>
          <p:cNvPr id="4" name="Picture 3">
            <a:extLst>
              <a:ext uri="{FF2B5EF4-FFF2-40B4-BE49-F238E27FC236}">
                <a16:creationId xmlns:a16="http://schemas.microsoft.com/office/drawing/2014/main" id="{204FD280-4734-4C51-94F2-8CA1FD0BE51B}"/>
              </a:ext>
            </a:extLst>
          </p:cNvPr>
          <p:cNvPicPr>
            <a:picLocks noChangeAspect="1"/>
          </p:cNvPicPr>
          <p:nvPr/>
        </p:nvPicPr>
        <p:blipFill>
          <a:blip r:embed="rId2"/>
          <a:stretch>
            <a:fillRect/>
          </a:stretch>
        </p:blipFill>
        <p:spPr>
          <a:xfrm>
            <a:off x="838200" y="831950"/>
            <a:ext cx="2314898" cy="1362265"/>
          </a:xfrm>
          <a:prstGeom prst="rect">
            <a:avLst/>
          </a:prstGeom>
        </p:spPr>
      </p:pic>
      <p:pic>
        <p:nvPicPr>
          <p:cNvPr id="6" name="Picture 5">
            <a:extLst>
              <a:ext uri="{FF2B5EF4-FFF2-40B4-BE49-F238E27FC236}">
                <a16:creationId xmlns:a16="http://schemas.microsoft.com/office/drawing/2014/main" id="{415FCDC0-D3E9-49D4-AB3C-114D74B6E37A}"/>
              </a:ext>
            </a:extLst>
          </p:cNvPr>
          <p:cNvPicPr>
            <a:picLocks noChangeAspect="1"/>
          </p:cNvPicPr>
          <p:nvPr/>
        </p:nvPicPr>
        <p:blipFill>
          <a:blip r:embed="rId3"/>
          <a:stretch>
            <a:fillRect/>
          </a:stretch>
        </p:blipFill>
        <p:spPr>
          <a:xfrm>
            <a:off x="3984171" y="742460"/>
            <a:ext cx="4682825" cy="3944074"/>
          </a:xfrm>
          <a:prstGeom prst="rect">
            <a:avLst/>
          </a:prstGeom>
        </p:spPr>
      </p:pic>
      <p:pic>
        <p:nvPicPr>
          <p:cNvPr id="8" name="Picture 7">
            <a:extLst>
              <a:ext uri="{FF2B5EF4-FFF2-40B4-BE49-F238E27FC236}">
                <a16:creationId xmlns:a16="http://schemas.microsoft.com/office/drawing/2014/main" id="{68AAF037-EF76-45EF-9E03-C6B6AB21FC7C}"/>
              </a:ext>
            </a:extLst>
          </p:cNvPr>
          <p:cNvPicPr>
            <a:picLocks noChangeAspect="1"/>
          </p:cNvPicPr>
          <p:nvPr/>
        </p:nvPicPr>
        <p:blipFill>
          <a:blip r:embed="rId4"/>
          <a:stretch>
            <a:fillRect/>
          </a:stretch>
        </p:blipFill>
        <p:spPr>
          <a:xfrm>
            <a:off x="540377" y="2102493"/>
            <a:ext cx="4467849" cy="4239217"/>
          </a:xfrm>
          <a:prstGeom prst="rect">
            <a:avLst/>
          </a:prstGeom>
        </p:spPr>
      </p:pic>
    </p:spTree>
    <p:extLst>
      <p:ext uri="{BB962C8B-B14F-4D97-AF65-F5344CB8AC3E}">
        <p14:creationId xmlns:p14="http://schemas.microsoft.com/office/powerpoint/2010/main" val="238494151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6D965F-2A98-4EB6-8849-C8CC6380C3DB}"/>
              </a:ext>
            </a:extLst>
          </p:cNvPr>
          <p:cNvSpPr>
            <a:spLocks noGrp="1"/>
          </p:cNvSpPr>
          <p:nvPr>
            <p:ph type="title"/>
          </p:nvPr>
        </p:nvSpPr>
        <p:spPr/>
        <p:txBody>
          <a:bodyPr/>
          <a:lstStyle/>
          <a:p>
            <a:endParaRPr lang="th-TH"/>
          </a:p>
        </p:txBody>
      </p:sp>
      <p:graphicFrame>
        <p:nvGraphicFramePr>
          <p:cNvPr id="3" name="Table 3">
            <a:extLst>
              <a:ext uri="{FF2B5EF4-FFF2-40B4-BE49-F238E27FC236}">
                <a16:creationId xmlns:a16="http://schemas.microsoft.com/office/drawing/2014/main" id="{5B7A72BF-B4B2-46C7-91E5-5D5564A4D781}"/>
              </a:ext>
            </a:extLst>
          </p:cNvPr>
          <p:cNvGraphicFramePr>
            <a:graphicFrameLocks noGrp="1"/>
          </p:cNvGraphicFramePr>
          <p:nvPr>
            <p:extLst>
              <p:ext uri="{D42A27DB-BD31-4B8C-83A1-F6EECF244321}">
                <p14:modId xmlns:p14="http://schemas.microsoft.com/office/powerpoint/2010/main" val="376328158"/>
              </p:ext>
            </p:extLst>
          </p:nvPr>
        </p:nvGraphicFramePr>
        <p:xfrm>
          <a:off x="121719" y="855467"/>
          <a:ext cx="11339967" cy="3463035"/>
        </p:xfrm>
        <a:graphic>
          <a:graphicData uri="http://schemas.openxmlformats.org/drawingml/2006/table">
            <a:tbl>
              <a:tblPr firstRow="1" bandRow="1">
                <a:tableStyleId>{5C22544A-7EE6-4342-B048-85BDC9FD1C3A}</a:tableStyleId>
              </a:tblPr>
              <a:tblGrid>
                <a:gridCol w="3779989">
                  <a:extLst>
                    <a:ext uri="{9D8B030D-6E8A-4147-A177-3AD203B41FA5}">
                      <a16:colId xmlns:a16="http://schemas.microsoft.com/office/drawing/2014/main" val="31459699"/>
                    </a:ext>
                  </a:extLst>
                </a:gridCol>
                <a:gridCol w="3779989">
                  <a:extLst>
                    <a:ext uri="{9D8B030D-6E8A-4147-A177-3AD203B41FA5}">
                      <a16:colId xmlns:a16="http://schemas.microsoft.com/office/drawing/2014/main" val="88344173"/>
                    </a:ext>
                  </a:extLst>
                </a:gridCol>
                <a:gridCol w="3779989">
                  <a:extLst>
                    <a:ext uri="{9D8B030D-6E8A-4147-A177-3AD203B41FA5}">
                      <a16:colId xmlns:a16="http://schemas.microsoft.com/office/drawing/2014/main" val="281617394"/>
                    </a:ext>
                  </a:extLst>
                </a:gridCol>
              </a:tblGrid>
              <a:tr h="452239">
                <a:tc>
                  <a:txBody>
                    <a:bodyPr/>
                    <a:lstStyle/>
                    <a:p>
                      <a:endParaRPr lang="th-TH" sz="1200" dirty="0"/>
                    </a:p>
                  </a:txBody>
                  <a:tcPr/>
                </a:tc>
                <a:tc>
                  <a:txBody>
                    <a:bodyPr/>
                    <a:lstStyle/>
                    <a:p>
                      <a:endParaRPr lang="th-TH" sz="1200"/>
                    </a:p>
                  </a:txBody>
                  <a:tcPr/>
                </a:tc>
                <a:tc>
                  <a:txBody>
                    <a:bodyPr/>
                    <a:lstStyle/>
                    <a:p>
                      <a:endParaRPr lang="th-TH" sz="1200"/>
                    </a:p>
                  </a:txBody>
                  <a:tcPr/>
                </a:tc>
                <a:extLst>
                  <a:ext uri="{0D108BD9-81ED-4DB2-BD59-A6C34878D82A}">
                    <a16:rowId xmlns:a16="http://schemas.microsoft.com/office/drawing/2014/main" val="1854902983"/>
                  </a:ext>
                </a:extLst>
              </a:tr>
              <a:tr h="1672664">
                <a:tc>
                  <a:txBody>
                    <a:bodyPr/>
                    <a:lstStyle/>
                    <a:p>
                      <a:r>
                        <a:rPr lang="en-US" sz="1200" dirty="0"/>
                        <a:t>.env file</a:t>
                      </a:r>
                      <a:endParaRPr lang="th-TH" sz="1200" dirty="0"/>
                    </a:p>
                  </a:txBody>
                  <a:tcPr/>
                </a:tc>
                <a:tc>
                  <a:txBody>
                    <a:bodyPr/>
                    <a:lstStyle/>
                    <a:p>
                      <a:r>
                        <a:rPr lang="en-US" sz="1200" b="0" kern="1200" dirty="0">
                          <a:solidFill>
                            <a:schemeClr val="dk1"/>
                          </a:solidFill>
                          <a:effectLst/>
                          <a:latin typeface="+mn-lt"/>
                          <a:ea typeface="+mn-ea"/>
                          <a:cs typeface="+mn-cs"/>
                        </a:rPr>
                        <a:t>DB_CONNECTION=</a:t>
                      </a:r>
                      <a:r>
                        <a:rPr lang="en-US" sz="1200" b="0" kern="1200" dirty="0" err="1">
                          <a:solidFill>
                            <a:schemeClr val="dk1"/>
                          </a:solidFill>
                          <a:effectLst/>
                          <a:latin typeface="+mn-lt"/>
                          <a:ea typeface="+mn-ea"/>
                          <a:cs typeface="+mn-cs"/>
                        </a:rPr>
                        <a:t>sqlsrv</a:t>
                      </a:r>
                      <a:endParaRPr lang="en-US" sz="1200" b="0" kern="1200" dirty="0">
                        <a:solidFill>
                          <a:schemeClr val="dk1"/>
                        </a:solidFill>
                        <a:effectLst/>
                        <a:latin typeface="+mn-lt"/>
                        <a:ea typeface="+mn-ea"/>
                        <a:cs typeface="+mn-cs"/>
                      </a:endParaRPr>
                    </a:p>
                    <a:p>
                      <a:r>
                        <a:rPr lang="en-US" sz="1200" b="0" kern="1200" dirty="0">
                          <a:solidFill>
                            <a:schemeClr val="dk1"/>
                          </a:solidFill>
                          <a:effectLst/>
                          <a:latin typeface="+mn-lt"/>
                          <a:ea typeface="+mn-ea"/>
                          <a:cs typeface="+mn-cs"/>
                        </a:rPr>
                        <a:t>DB_HOST=10.100.1.47</a:t>
                      </a:r>
                    </a:p>
                    <a:p>
                      <a:r>
                        <a:rPr lang="en-US" sz="1200" b="0" kern="1200" dirty="0">
                          <a:solidFill>
                            <a:schemeClr val="dk1"/>
                          </a:solidFill>
                          <a:effectLst/>
                          <a:latin typeface="+mn-lt"/>
                          <a:ea typeface="+mn-ea"/>
                          <a:cs typeface="+mn-cs"/>
                        </a:rPr>
                        <a:t>DB_PORT=49382</a:t>
                      </a:r>
                    </a:p>
                    <a:p>
                      <a:r>
                        <a:rPr lang="en-US" sz="1200" b="0" kern="1200" dirty="0">
                          <a:solidFill>
                            <a:schemeClr val="dk1"/>
                          </a:solidFill>
                          <a:effectLst/>
                          <a:latin typeface="+mn-lt"/>
                          <a:ea typeface="+mn-ea"/>
                          <a:cs typeface="+mn-cs"/>
                        </a:rPr>
                        <a:t>DB_DATABASE=SIAM_EPSINFDB</a:t>
                      </a:r>
                    </a:p>
                    <a:p>
                      <a:r>
                        <a:rPr lang="en-US" sz="1200" b="0" kern="1200" dirty="0">
                          <a:solidFill>
                            <a:schemeClr val="dk1"/>
                          </a:solidFill>
                          <a:effectLst/>
                          <a:latin typeface="+mn-lt"/>
                          <a:ea typeface="+mn-ea"/>
                          <a:cs typeface="+mn-cs"/>
                        </a:rPr>
                        <a:t>DB_USERNAME=wiss01</a:t>
                      </a:r>
                    </a:p>
                    <a:p>
                      <a:r>
                        <a:rPr lang="en-US" sz="1200" b="0" kern="1200" dirty="0">
                          <a:solidFill>
                            <a:schemeClr val="dk1"/>
                          </a:solidFill>
                          <a:effectLst/>
                          <a:latin typeface="+mn-lt"/>
                          <a:ea typeface="+mn-ea"/>
                          <a:cs typeface="+mn-cs"/>
                        </a:rPr>
                        <a:t>DB_PASSWORD=wiss01@app</a:t>
                      </a:r>
                    </a:p>
                    <a:p>
                      <a:endParaRPr lang="th-TH" sz="1200" dirty="0"/>
                    </a:p>
                  </a:txBody>
                  <a:tcPr/>
                </a:tc>
                <a:tc>
                  <a:txBody>
                    <a:bodyPr/>
                    <a:lstStyle/>
                    <a:p>
                      <a:endParaRPr lang="th-TH" sz="1200" dirty="0"/>
                    </a:p>
                  </a:txBody>
                  <a:tcPr/>
                </a:tc>
                <a:extLst>
                  <a:ext uri="{0D108BD9-81ED-4DB2-BD59-A6C34878D82A}">
                    <a16:rowId xmlns:a16="http://schemas.microsoft.com/office/drawing/2014/main" val="3932480374"/>
                  </a:ext>
                </a:extLst>
              </a:tr>
              <a:tr h="780577">
                <a:tc>
                  <a:txBody>
                    <a:bodyPr/>
                    <a:lstStyle/>
                    <a:p>
                      <a:r>
                        <a:rPr lang="en-US" sz="1200" dirty="0" err="1"/>
                        <a:t>WissApiController.php</a:t>
                      </a:r>
                      <a:endParaRPr lang="th-TH" sz="1200" dirty="0"/>
                    </a:p>
                  </a:txBody>
                  <a:tcPr/>
                </a:tc>
                <a:tc>
                  <a:txBody>
                    <a:bodyPr/>
                    <a:lstStyle/>
                    <a:p>
                      <a:r>
                        <a:rPr lang="en-US" sz="1200" b="0" kern="1200" dirty="0">
                          <a:solidFill>
                            <a:schemeClr val="dk1"/>
                          </a:solidFill>
                          <a:effectLst/>
                          <a:latin typeface="+mn-lt"/>
                          <a:ea typeface="+mn-ea"/>
                          <a:cs typeface="+mn-cs"/>
                        </a:rPr>
                        <a:t>result = DB::select('select * from TMIFIO');</a:t>
                      </a:r>
                    </a:p>
                    <a:p>
                      <a:r>
                        <a:rPr lang="en-US" sz="1200" b="0" kern="1200" dirty="0">
                          <a:solidFill>
                            <a:schemeClr val="dk1"/>
                          </a:solidFill>
                          <a:effectLst/>
                          <a:latin typeface="+mn-lt"/>
                          <a:ea typeface="+mn-ea"/>
                          <a:cs typeface="+mn-cs"/>
                        </a:rPr>
                        <a:t>return </a:t>
                      </a:r>
                      <a:r>
                        <a:rPr lang="en-US" sz="1200" b="0" kern="1200" dirty="0" err="1">
                          <a:solidFill>
                            <a:schemeClr val="dk1"/>
                          </a:solidFill>
                          <a:effectLst/>
                          <a:latin typeface="+mn-lt"/>
                          <a:ea typeface="+mn-ea"/>
                          <a:cs typeface="+mn-cs"/>
                        </a:rPr>
                        <a:t>json_encode</a:t>
                      </a:r>
                      <a:r>
                        <a:rPr lang="en-US" sz="1200" b="0" kern="1200" dirty="0">
                          <a:solidFill>
                            <a:schemeClr val="dk1"/>
                          </a:solidFill>
                          <a:effectLst/>
                          <a:latin typeface="+mn-lt"/>
                          <a:ea typeface="+mn-ea"/>
                          <a:cs typeface="+mn-cs"/>
                        </a:rPr>
                        <a:t>(result);</a:t>
                      </a:r>
                    </a:p>
                    <a:p>
                      <a:endParaRPr lang="th-TH" sz="1200" dirty="0"/>
                    </a:p>
                  </a:txBody>
                  <a:tcPr/>
                </a:tc>
                <a:tc>
                  <a:txBody>
                    <a:bodyPr/>
                    <a:lstStyle/>
                    <a:p>
                      <a:endParaRPr lang="th-TH" sz="1200" dirty="0"/>
                    </a:p>
                  </a:txBody>
                  <a:tcPr/>
                </a:tc>
                <a:extLst>
                  <a:ext uri="{0D108BD9-81ED-4DB2-BD59-A6C34878D82A}">
                    <a16:rowId xmlns:a16="http://schemas.microsoft.com/office/drawing/2014/main" val="4159026504"/>
                  </a:ext>
                </a:extLst>
              </a:tr>
              <a:tr h="557555">
                <a:tc>
                  <a:txBody>
                    <a:bodyPr/>
                    <a:lstStyle/>
                    <a:p>
                      <a:r>
                        <a:rPr lang="en-US" sz="1200" dirty="0"/>
                        <a:t>Test command</a:t>
                      </a:r>
                      <a:endParaRPr lang="th-TH" sz="1200" dirty="0"/>
                    </a:p>
                  </a:txBody>
                  <a:tcPr/>
                </a:tc>
                <a:tc>
                  <a:txBody>
                    <a:bodyPr/>
                    <a:lstStyle/>
                    <a:p>
                      <a:r>
                        <a:rPr lang="en-US" sz="1200" dirty="0"/>
                        <a:t>Php artisan serve</a:t>
                      </a:r>
                    </a:p>
                    <a:p>
                      <a:r>
                        <a:rPr lang="en-US" sz="1200" dirty="0"/>
                        <a:t>curl </a:t>
                      </a:r>
                      <a:r>
                        <a:rPr lang="en-US" sz="1200" dirty="0">
                          <a:hlinkClick r:id="rId2"/>
                        </a:rPr>
                        <a:t>http://10.100.1.94:8080/wissdemo01/public/api/wiss-apis</a:t>
                      </a:r>
                      <a:endParaRPr lang="th-TH" sz="1200" dirty="0"/>
                    </a:p>
                  </a:txBody>
                  <a:tcPr/>
                </a:tc>
                <a:tc>
                  <a:txBody>
                    <a:bodyPr/>
                    <a:lstStyle/>
                    <a:p>
                      <a:endParaRPr lang="th-TH" sz="1200" dirty="0"/>
                    </a:p>
                  </a:txBody>
                  <a:tcPr/>
                </a:tc>
                <a:extLst>
                  <a:ext uri="{0D108BD9-81ED-4DB2-BD59-A6C34878D82A}">
                    <a16:rowId xmlns:a16="http://schemas.microsoft.com/office/drawing/2014/main" val="3943871380"/>
                  </a:ext>
                </a:extLst>
              </a:tr>
            </a:tbl>
          </a:graphicData>
        </a:graphic>
      </p:graphicFrame>
    </p:spTree>
    <p:extLst>
      <p:ext uri="{BB962C8B-B14F-4D97-AF65-F5344CB8AC3E}">
        <p14:creationId xmlns:p14="http://schemas.microsoft.com/office/powerpoint/2010/main" val="6985265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12331B-9026-6923-6B5F-F5116DBA058C}"/>
              </a:ext>
            </a:extLst>
          </p:cNvPr>
          <p:cNvSpPr>
            <a:spLocks noGrp="1"/>
          </p:cNvSpPr>
          <p:nvPr>
            <p:ph type="title"/>
          </p:nvPr>
        </p:nvSpPr>
        <p:spPr/>
        <p:txBody>
          <a:bodyPr/>
          <a:lstStyle/>
          <a:p>
            <a:r>
              <a:rPr lang="en-US" dirty="0"/>
              <a:t>Sample drill-down report (controller)</a:t>
            </a:r>
          </a:p>
        </p:txBody>
      </p:sp>
      <p:pic>
        <p:nvPicPr>
          <p:cNvPr id="4" name="Picture 3">
            <a:extLst>
              <a:ext uri="{FF2B5EF4-FFF2-40B4-BE49-F238E27FC236}">
                <a16:creationId xmlns:a16="http://schemas.microsoft.com/office/drawing/2014/main" id="{5BE04059-03C4-A7DF-A746-8C9B4C8A1220}"/>
              </a:ext>
            </a:extLst>
          </p:cNvPr>
          <p:cNvPicPr>
            <a:picLocks noChangeAspect="1"/>
          </p:cNvPicPr>
          <p:nvPr/>
        </p:nvPicPr>
        <p:blipFill>
          <a:blip r:embed="rId2"/>
          <a:stretch>
            <a:fillRect/>
          </a:stretch>
        </p:blipFill>
        <p:spPr>
          <a:xfrm>
            <a:off x="0" y="1420044"/>
            <a:ext cx="12192000" cy="4017911"/>
          </a:xfrm>
          <a:prstGeom prst="rect">
            <a:avLst/>
          </a:prstGeom>
        </p:spPr>
      </p:pic>
      <p:sp>
        <p:nvSpPr>
          <p:cNvPr id="5" name="Rectangle 4">
            <a:extLst>
              <a:ext uri="{FF2B5EF4-FFF2-40B4-BE49-F238E27FC236}">
                <a16:creationId xmlns:a16="http://schemas.microsoft.com/office/drawing/2014/main" id="{182488ED-D1EE-F613-55E3-9B288F7DB1C5}"/>
              </a:ext>
            </a:extLst>
          </p:cNvPr>
          <p:cNvSpPr/>
          <p:nvPr/>
        </p:nvSpPr>
        <p:spPr>
          <a:xfrm>
            <a:off x="3562350" y="3429000"/>
            <a:ext cx="8324849" cy="790575"/>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12F3C330-A17E-C5D7-4EEE-A6C1B6FBF098}"/>
              </a:ext>
            </a:extLst>
          </p:cNvPr>
          <p:cNvSpPr txBox="1"/>
          <p:nvPr/>
        </p:nvSpPr>
        <p:spPr>
          <a:xfrm>
            <a:off x="95251" y="5695950"/>
            <a:ext cx="7162800" cy="523220"/>
          </a:xfrm>
          <a:prstGeom prst="rect">
            <a:avLst/>
          </a:prstGeom>
          <a:noFill/>
        </p:spPr>
        <p:txBody>
          <a:bodyPr wrap="square" rtlCol="0">
            <a:spAutoFit/>
          </a:bodyPr>
          <a:lstStyle/>
          <a:p>
            <a:r>
              <a:rPr lang="en-US" dirty="0"/>
              <a:t>Change from view/post to get (Note: No button)</a:t>
            </a:r>
          </a:p>
        </p:txBody>
      </p:sp>
      <p:sp>
        <p:nvSpPr>
          <p:cNvPr id="7" name="TextBox 6">
            <a:extLst>
              <a:ext uri="{FF2B5EF4-FFF2-40B4-BE49-F238E27FC236}">
                <a16:creationId xmlns:a16="http://schemas.microsoft.com/office/drawing/2014/main" id="{19192DA9-6D5E-5937-F437-A87E4B6C6A45}"/>
              </a:ext>
            </a:extLst>
          </p:cNvPr>
          <p:cNvSpPr txBox="1"/>
          <p:nvPr/>
        </p:nvSpPr>
        <p:spPr>
          <a:xfrm>
            <a:off x="361950" y="900439"/>
            <a:ext cx="1962150" cy="523220"/>
          </a:xfrm>
          <a:prstGeom prst="rect">
            <a:avLst/>
          </a:prstGeom>
          <a:noFill/>
        </p:spPr>
        <p:txBody>
          <a:bodyPr wrap="square" rtlCol="0">
            <a:spAutoFit/>
          </a:bodyPr>
          <a:lstStyle/>
          <a:p>
            <a:r>
              <a:rPr lang="en-US" dirty="0"/>
              <a:t>Routes/</a:t>
            </a:r>
            <a:r>
              <a:rPr lang="en-US" dirty="0" err="1"/>
              <a:t>web.php</a:t>
            </a:r>
            <a:endParaRPr lang="en-US" dirty="0"/>
          </a:p>
        </p:txBody>
      </p:sp>
    </p:spTree>
    <p:extLst>
      <p:ext uri="{BB962C8B-B14F-4D97-AF65-F5344CB8AC3E}">
        <p14:creationId xmlns:p14="http://schemas.microsoft.com/office/powerpoint/2010/main" val="313871269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20F6A7-936B-4AA1-88B8-174DD07B41CA}"/>
              </a:ext>
            </a:extLst>
          </p:cNvPr>
          <p:cNvSpPr>
            <a:spLocks noGrp="1"/>
          </p:cNvSpPr>
          <p:nvPr>
            <p:ph type="title"/>
          </p:nvPr>
        </p:nvSpPr>
        <p:spPr/>
        <p:txBody>
          <a:bodyPr/>
          <a:lstStyle/>
          <a:p>
            <a:r>
              <a:rPr lang="en-US" dirty="0"/>
              <a:t>Actions Handled by resource controller</a:t>
            </a:r>
            <a:endParaRPr lang="th-TH" dirty="0"/>
          </a:p>
        </p:txBody>
      </p:sp>
      <p:pic>
        <p:nvPicPr>
          <p:cNvPr id="4" name="Picture 3">
            <a:extLst>
              <a:ext uri="{FF2B5EF4-FFF2-40B4-BE49-F238E27FC236}">
                <a16:creationId xmlns:a16="http://schemas.microsoft.com/office/drawing/2014/main" id="{CEB19EC6-BA66-4335-8220-635DF43A1A85}"/>
              </a:ext>
            </a:extLst>
          </p:cNvPr>
          <p:cNvPicPr>
            <a:picLocks noChangeAspect="1"/>
          </p:cNvPicPr>
          <p:nvPr/>
        </p:nvPicPr>
        <p:blipFill>
          <a:blip r:embed="rId2"/>
          <a:stretch>
            <a:fillRect/>
          </a:stretch>
        </p:blipFill>
        <p:spPr>
          <a:xfrm>
            <a:off x="523097" y="1509444"/>
            <a:ext cx="11145805" cy="3839111"/>
          </a:xfrm>
          <a:prstGeom prst="rect">
            <a:avLst/>
          </a:prstGeom>
        </p:spPr>
      </p:pic>
    </p:spTree>
    <p:extLst>
      <p:ext uri="{BB962C8B-B14F-4D97-AF65-F5344CB8AC3E}">
        <p14:creationId xmlns:p14="http://schemas.microsoft.com/office/powerpoint/2010/main" val="408805157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ED237D-2D2C-4D16-B72E-0452C2DF0AC9}"/>
              </a:ext>
            </a:extLst>
          </p:cNvPr>
          <p:cNvSpPr>
            <a:spLocks noGrp="1"/>
          </p:cNvSpPr>
          <p:nvPr>
            <p:ph type="title"/>
          </p:nvPr>
        </p:nvSpPr>
        <p:spPr/>
        <p:txBody>
          <a:bodyPr/>
          <a:lstStyle/>
          <a:p>
            <a:r>
              <a:rPr lang="en-US" dirty="0"/>
              <a:t>Connect SQL server</a:t>
            </a:r>
            <a:endParaRPr lang="th-TH" dirty="0"/>
          </a:p>
        </p:txBody>
      </p:sp>
      <p:sp>
        <p:nvSpPr>
          <p:cNvPr id="3" name="TextBox 2">
            <a:extLst>
              <a:ext uri="{FF2B5EF4-FFF2-40B4-BE49-F238E27FC236}">
                <a16:creationId xmlns:a16="http://schemas.microsoft.com/office/drawing/2014/main" id="{6EC69D4C-14C0-4FD0-AF02-9DA8BFB01F42}"/>
              </a:ext>
            </a:extLst>
          </p:cNvPr>
          <p:cNvSpPr txBox="1"/>
          <p:nvPr/>
        </p:nvSpPr>
        <p:spPr>
          <a:xfrm>
            <a:off x="1038225" y="1143000"/>
            <a:ext cx="7924800" cy="4401205"/>
          </a:xfrm>
          <a:prstGeom prst="rect">
            <a:avLst/>
          </a:prstGeom>
          <a:noFill/>
        </p:spPr>
        <p:txBody>
          <a:bodyPr wrap="square" rtlCol="0">
            <a:spAutoFit/>
          </a:bodyPr>
          <a:lstStyle/>
          <a:p>
            <a:r>
              <a:rPr lang="en-US" dirty="0">
                <a:hlinkClick r:id="rId2"/>
              </a:rPr>
              <a:t>https:/medium.com/@anurat/%E0%B9%80%E0%B8%8A%E0%B8%B7%E0%B9%88%E0%B8%AD%E0%B8%A1%E0%B8%95%E0%B9%88%E0%B8%AD-sql-server-%E0%B8%81%E0%B8%B1%E0%B8%9A-laravel-%E0%B8%9A%E0%B8%99-windows-d724aec1ea02</a:t>
            </a:r>
            <a:endParaRPr lang="en-US" dirty="0"/>
          </a:p>
          <a:p>
            <a:endParaRPr lang="en-US" dirty="0"/>
          </a:p>
          <a:p>
            <a:pPr marL="514350" indent="-514350">
              <a:buAutoNum type="arabicPeriod"/>
            </a:pPr>
            <a:r>
              <a:rPr lang="en-US" dirty="0"/>
              <a:t>Download file e.g. php_sqlsrv_81_ts_x64.dll</a:t>
            </a:r>
          </a:p>
          <a:p>
            <a:pPr marL="514350" indent="-514350">
              <a:buAutoNum type="arabicPeriod"/>
            </a:pPr>
            <a:r>
              <a:rPr lang="en-US" dirty="0"/>
              <a:t>Copy to php/</a:t>
            </a:r>
            <a:r>
              <a:rPr lang="en-US" dirty="0" err="1"/>
              <a:t>ext</a:t>
            </a:r>
            <a:r>
              <a:rPr lang="en-US" dirty="0"/>
              <a:t> folder</a:t>
            </a:r>
          </a:p>
          <a:p>
            <a:pPr marL="514350" indent="-514350">
              <a:buAutoNum type="arabicPeriod"/>
            </a:pPr>
            <a:r>
              <a:rPr lang="en-US" dirty="0"/>
              <a:t>Add link in php.ini e.g. extension=php_sqlsrv_81_ts_x64</a:t>
            </a:r>
          </a:p>
          <a:p>
            <a:pPr marL="514350" indent="-514350">
              <a:buAutoNum type="arabicPeriod"/>
            </a:pPr>
            <a:r>
              <a:rPr lang="en-US" dirty="0"/>
              <a:t>Php artisan serve</a:t>
            </a:r>
          </a:p>
          <a:p>
            <a:pPr marL="514350" indent="-514350">
              <a:buAutoNum type="arabicPeriod"/>
            </a:pPr>
            <a:endParaRPr lang="th-TH" dirty="0"/>
          </a:p>
        </p:txBody>
      </p:sp>
    </p:spTree>
    <p:extLst>
      <p:ext uri="{BB962C8B-B14F-4D97-AF65-F5344CB8AC3E}">
        <p14:creationId xmlns:p14="http://schemas.microsoft.com/office/powerpoint/2010/main" val="183446677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E3F9E-AE72-4660-AB36-7CE9863F565E}"/>
              </a:ext>
            </a:extLst>
          </p:cNvPr>
          <p:cNvSpPr>
            <a:spLocks noGrp="1"/>
          </p:cNvSpPr>
          <p:nvPr>
            <p:ph type="title"/>
          </p:nvPr>
        </p:nvSpPr>
        <p:spPr/>
        <p:txBody>
          <a:bodyPr/>
          <a:lstStyle/>
          <a:p>
            <a:endParaRPr lang="th-TH"/>
          </a:p>
        </p:txBody>
      </p:sp>
      <p:pic>
        <p:nvPicPr>
          <p:cNvPr id="4" name="Picture 3">
            <a:extLst>
              <a:ext uri="{FF2B5EF4-FFF2-40B4-BE49-F238E27FC236}">
                <a16:creationId xmlns:a16="http://schemas.microsoft.com/office/drawing/2014/main" id="{967BC115-A751-4204-B031-7904ED6ECE91}"/>
              </a:ext>
            </a:extLst>
          </p:cNvPr>
          <p:cNvPicPr>
            <a:picLocks noChangeAspect="1"/>
          </p:cNvPicPr>
          <p:nvPr/>
        </p:nvPicPr>
        <p:blipFill>
          <a:blip r:embed="rId2"/>
          <a:stretch>
            <a:fillRect/>
          </a:stretch>
        </p:blipFill>
        <p:spPr>
          <a:xfrm>
            <a:off x="3215096" y="0"/>
            <a:ext cx="5761808" cy="6858000"/>
          </a:xfrm>
          <a:prstGeom prst="rect">
            <a:avLst/>
          </a:prstGeom>
        </p:spPr>
      </p:pic>
    </p:spTree>
    <p:extLst>
      <p:ext uri="{BB962C8B-B14F-4D97-AF65-F5344CB8AC3E}">
        <p14:creationId xmlns:p14="http://schemas.microsoft.com/office/powerpoint/2010/main" val="344296033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B7C64D-9814-4747-AA4A-A3E6C27C74FA}"/>
              </a:ext>
            </a:extLst>
          </p:cNvPr>
          <p:cNvSpPr>
            <a:spLocks noGrp="1"/>
          </p:cNvSpPr>
          <p:nvPr>
            <p:ph type="title"/>
          </p:nvPr>
        </p:nvSpPr>
        <p:spPr/>
        <p:txBody>
          <a:bodyPr/>
          <a:lstStyle/>
          <a:p>
            <a:endParaRPr lang="th-TH" dirty="0"/>
          </a:p>
        </p:txBody>
      </p:sp>
      <p:pic>
        <p:nvPicPr>
          <p:cNvPr id="5" name="Picture 4">
            <a:extLst>
              <a:ext uri="{FF2B5EF4-FFF2-40B4-BE49-F238E27FC236}">
                <a16:creationId xmlns:a16="http://schemas.microsoft.com/office/drawing/2014/main" id="{C5F5A9CA-E74E-4CE1-BA63-1545354BB4FE}"/>
              </a:ext>
            </a:extLst>
          </p:cNvPr>
          <p:cNvPicPr>
            <a:picLocks noChangeAspect="1"/>
          </p:cNvPicPr>
          <p:nvPr/>
        </p:nvPicPr>
        <p:blipFill>
          <a:blip r:embed="rId2"/>
          <a:stretch>
            <a:fillRect/>
          </a:stretch>
        </p:blipFill>
        <p:spPr>
          <a:xfrm>
            <a:off x="1028240" y="600075"/>
            <a:ext cx="6592220" cy="4563112"/>
          </a:xfrm>
          <a:prstGeom prst="rect">
            <a:avLst/>
          </a:prstGeom>
        </p:spPr>
      </p:pic>
      <p:sp>
        <p:nvSpPr>
          <p:cNvPr id="6" name="TextBox 5">
            <a:extLst>
              <a:ext uri="{FF2B5EF4-FFF2-40B4-BE49-F238E27FC236}">
                <a16:creationId xmlns:a16="http://schemas.microsoft.com/office/drawing/2014/main" id="{7C2FDF34-8855-4EC6-9129-C987956F2C02}"/>
              </a:ext>
            </a:extLst>
          </p:cNvPr>
          <p:cNvSpPr txBox="1"/>
          <p:nvPr/>
        </p:nvSpPr>
        <p:spPr>
          <a:xfrm>
            <a:off x="1200150" y="5495121"/>
            <a:ext cx="8658225" cy="584775"/>
          </a:xfrm>
          <a:prstGeom prst="rect">
            <a:avLst/>
          </a:prstGeom>
          <a:noFill/>
        </p:spPr>
        <p:txBody>
          <a:bodyPr wrap="square" rtlCol="0">
            <a:spAutoFit/>
          </a:bodyPr>
          <a:lstStyle/>
          <a:p>
            <a:r>
              <a:rPr lang="en-US" sz="1600" dirty="0">
                <a:hlinkClick r:id="rId3"/>
              </a:rPr>
              <a:t>https:/stackoverflow.com/questions/62955122/how-do-i-connect-laravel-7-to-microsoft-sql-server</a:t>
            </a:r>
            <a:endParaRPr lang="en-US" sz="1600" dirty="0"/>
          </a:p>
          <a:p>
            <a:r>
              <a:rPr lang="en-US" sz="1600" dirty="0"/>
              <a:t>curl http://10.100.1.94:8080/wissdemo01/public/api/wiss-apis/b</a:t>
            </a:r>
            <a:endParaRPr lang="th-TH" sz="1600" dirty="0"/>
          </a:p>
        </p:txBody>
      </p:sp>
      <p:pic>
        <p:nvPicPr>
          <p:cNvPr id="8" name="Picture 7">
            <a:extLst>
              <a:ext uri="{FF2B5EF4-FFF2-40B4-BE49-F238E27FC236}">
                <a16:creationId xmlns:a16="http://schemas.microsoft.com/office/drawing/2014/main" id="{1479B82A-48FA-4EA6-96F9-C2C225836E0E}"/>
              </a:ext>
            </a:extLst>
          </p:cNvPr>
          <p:cNvPicPr>
            <a:picLocks noChangeAspect="1"/>
          </p:cNvPicPr>
          <p:nvPr/>
        </p:nvPicPr>
        <p:blipFill>
          <a:blip r:embed="rId4"/>
          <a:stretch>
            <a:fillRect/>
          </a:stretch>
        </p:blipFill>
        <p:spPr>
          <a:xfrm>
            <a:off x="4114771" y="1490043"/>
            <a:ext cx="3505689" cy="1038370"/>
          </a:xfrm>
          <a:prstGeom prst="rect">
            <a:avLst/>
          </a:prstGeom>
        </p:spPr>
      </p:pic>
      <p:sp>
        <p:nvSpPr>
          <p:cNvPr id="9" name="TextBox 8">
            <a:extLst>
              <a:ext uri="{FF2B5EF4-FFF2-40B4-BE49-F238E27FC236}">
                <a16:creationId xmlns:a16="http://schemas.microsoft.com/office/drawing/2014/main" id="{0A45814B-3CB8-4164-BB63-2CACB58931C1}"/>
              </a:ext>
            </a:extLst>
          </p:cNvPr>
          <p:cNvSpPr txBox="1"/>
          <p:nvPr/>
        </p:nvSpPr>
        <p:spPr>
          <a:xfrm>
            <a:off x="8181975" y="849543"/>
            <a:ext cx="3657600" cy="2031325"/>
          </a:xfrm>
          <a:prstGeom prst="rect">
            <a:avLst/>
          </a:prstGeom>
          <a:noFill/>
        </p:spPr>
        <p:txBody>
          <a:bodyPr wrap="square" rtlCol="0">
            <a:spAutoFit/>
          </a:bodyPr>
          <a:lstStyle/>
          <a:p>
            <a:r>
              <a:rPr lang="en-US" sz="1800" dirty="0"/>
              <a:t>10.100.1.94</a:t>
            </a:r>
          </a:p>
          <a:p>
            <a:r>
              <a:rPr lang="en-US" sz="1800" dirty="0"/>
              <a:t>user: </a:t>
            </a:r>
            <a:r>
              <a:rPr lang="en-US" sz="1800" dirty="0" err="1"/>
              <a:t>wiss</a:t>
            </a:r>
            <a:endParaRPr lang="en-US" sz="1800" dirty="0"/>
          </a:p>
          <a:p>
            <a:r>
              <a:rPr lang="en-US" sz="1800" dirty="0"/>
              <a:t>password: </a:t>
            </a:r>
            <a:r>
              <a:rPr lang="en-US" sz="1800" dirty="0" err="1"/>
              <a:t>wiss</a:t>
            </a:r>
            <a:endParaRPr lang="en-US" sz="1800" dirty="0"/>
          </a:p>
          <a:p>
            <a:r>
              <a:rPr lang="en-US" sz="1800" dirty="0"/>
              <a:t>database DBINFRA</a:t>
            </a:r>
          </a:p>
          <a:p>
            <a:r>
              <a:rPr lang="en-US" sz="1800" dirty="0"/>
              <a:t>table: emp</a:t>
            </a:r>
          </a:p>
          <a:p>
            <a:r>
              <a:rPr lang="en-US" sz="1800" dirty="0"/>
              <a:t>query: select * from emp</a:t>
            </a:r>
          </a:p>
          <a:p>
            <a:r>
              <a:rPr lang="en-US" sz="1800" dirty="0"/>
              <a:t>port: 1433</a:t>
            </a:r>
            <a:endParaRPr lang="th-TH" sz="1800" dirty="0"/>
          </a:p>
        </p:txBody>
      </p:sp>
      <p:pic>
        <p:nvPicPr>
          <p:cNvPr id="11" name="Picture 10">
            <a:extLst>
              <a:ext uri="{FF2B5EF4-FFF2-40B4-BE49-F238E27FC236}">
                <a16:creationId xmlns:a16="http://schemas.microsoft.com/office/drawing/2014/main" id="{DFB7352D-FEBA-49A5-89B9-204EAF9611A1}"/>
              </a:ext>
            </a:extLst>
          </p:cNvPr>
          <p:cNvPicPr>
            <a:picLocks noChangeAspect="1"/>
          </p:cNvPicPr>
          <p:nvPr/>
        </p:nvPicPr>
        <p:blipFill>
          <a:blip r:embed="rId5"/>
          <a:stretch>
            <a:fillRect/>
          </a:stretch>
        </p:blipFill>
        <p:spPr>
          <a:xfrm>
            <a:off x="4757493" y="3283229"/>
            <a:ext cx="3496163" cy="1962424"/>
          </a:xfrm>
          <a:prstGeom prst="rect">
            <a:avLst/>
          </a:prstGeom>
        </p:spPr>
      </p:pic>
      <p:pic>
        <p:nvPicPr>
          <p:cNvPr id="13" name="Picture 12">
            <a:extLst>
              <a:ext uri="{FF2B5EF4-FFF2-40B4-BE49-F238E27FC236}">
                <a16:creationId xmlns:a16="http://schemas.microsoft.com/office/drawing/2014/main" id="{86F75E01-70F7-4BA8-BC1C-8B223C89A0D9}"/>
              </a:ext>
            </a:extLst>
          </p:cNvPr>
          <p:cNvPicPr>
            <a:picLocks noChangeAspect="1"/>
          </p:cNvPicPr>
          <p:nvPr/>
        </p:nvPicPr>
        <p:blipFill>
          <a:blip r:embed="rId6"/>
          <a:stretch>
            <a:fillRect/>
          </a:stretch>
        </p:blipFill>
        <p:spPr>
          <a:xfrm>
            <a:off x="9219678" y="3474126"/>
            <a:ext cx="2619897" cy="2648926"/>
          </a:xfrm>
          <a:prstGeom prst="rect">
            <a:avLst/>
          </a:prstGeom>
        </p:spPr>
      </p:pic>
      <p:sp>
        <p:nvSpPr>
          <p:cNvPr id="14" name="Multiplication Sign 13">
            <a:extLst>
              <a:ext uri="{FF2B5EF4-FFF2-40B4-BE49-F238E27FC236}">
                <a16:creationId xmlns:a16="http://schemas.microsoft.com/office/drawing/2014/main" id="{A5D398A2-96AF-4B07-9CB6-D6FB1C2EA144}"/>
              </a:ext>
            </a:extLst>
          </p:cNvPr>
          <p:cNvSpPr/>
          <p:nvPr/>
        </p:nvSpPr>
        <p:spPr>
          <a:xfrm>
            <a:off x="5857875" y="1496099"/>
            <a:ext cx="476250" cy="397428"/>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Tree>
    <p:extLst>
      <p:ext uri="{BB962C8B-B14F-4D97-AF65-F5344CB8AC3E}">
        <p14:creationId xmlns:p14="http://schemas.microsoft.com/office/powerpoint/2010/main" val="237636085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EB69F5-869B-4DCC-AEEE-207C64EC8884}"/>
              </a:ext>
            </a:extLst>
          </p:cNvPr>
          <p:cNvSpPr>
            <a:spLocks noGrp="1"/>
          </p:cNvSpPr>
          <p:nvPr>
            <p:ph type="title"/>
          </p:nvPr>
        </p:nvSpPr>
        <p:spPr/>
        <p:txBody>
          <a:bodyPr/>
          <a:lstStyle/>
          <a:p>
            <a:endParaRPr lang="th-TH"/>
          </a:p>
        </p:txBody>
      </p:sp>
      <p:pic>
        <p:nvPicPr>
          <p:cNvPr id="4" name="Picture 3">
            <a:extLst>
              <a:ext uri="{FF2B5EF4-FFF2-40B4-BE49-F238E27FC236}">
                <a16:creationId xmlns:a16="http://schemas.microsoft.com/office/drawing/2014/main" id="{AF569911-E653-44F1-A318-1F046CF50C9E}"/>
              </a:ext>
            </a:extLst>
          </p:cNvPr>
          <p:cNvPicPr>
            <a:picLocks noChangeAspect="1"/>
          </p:cNvPicPr>
          <p:nvPr/>
        </p:nvPicPr>
        <p:blipFill>
          <a:blip r:embed="rId2"/>
          <a:stretch>
            <a:fillRect/>
          </a:stretch>
        </p:blipFill>
        <p:spPr>
          <a:xfrm>
            <a:off x="2785600" y="1171260"/>
            <a:ext cx="6620799" cy="4515480"/>
          </a:xfrm>
          <a:prstGeom prst="rect">
            <a:avLst/>
          </a:prstGeom>
        </p:spPr>
      </p:pic>
    </p:spTree>
    <p:extLst>
      <p:ext uri="{BB962C8B-B14F-4D97-AF65-F5344CB8AC3E}">
        <p14:creationId xmlns:p14="http://schemas.microsoft.com/office/powerpoint/2010/main" val="18846472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CBEBEF-C4FC-4A2E-87D8-81A72EF07DCE}"/>
              </a:ext>
            </a:extLst>
          </p:cNvPr>
          <p:cNvSpPr>
            <a:spLocks noGrp="1"/>
          </p:cNvSpPr>
          <p:nvPr>
            <p:ph type="title"/>
          </p:nvPr>
        </p:nvSpPr>
        <p:spPr/>
        <p:txBody>
          <a:bodyPr/>
          <a:lstStyle/>
          <a:p>
            <a:endParaRPr lang="th-TH"/>
          </a:p>
        </p:txBody>
      </p:sp>
      <p:pic>
        <p:nvPicPr>
          <p:cNvPr id="4" name="Picture 3">
            <a:extLst>
              <a:ext uri="{FF2B5EF4-FFF2-40B4-BE49-F238E27FC236}">
                <a16:creationId xmlns:a16="http://schemas.microsoft.com/office/drawing/2014/main" id="{90153639-2392-4E6D-8734-478D57B2D6D6}"/>
              </a:ext>
            </a:extLst>
          </p:cNvPr>
          <p:cNvPicPr>
            <a:picLocks noChangeAspect="1"/>
          </p:cNvPicPr>
          <p:nvPr/>
        </p:nvPicPr>
        <p:blipFill>
          <a:blip r:embed="rId2"/>
          <a:stretch>
            <a:fillRect/>
          </a:stretch>
        </p:blipFill>
        <p:spPr>
          <a:xfrm>
            <a:off x="1189940" y="699706"/>
            <a:ext cx="9812119" cy="5458587"/>
          </a:xfrm>
          <a:prstGeom prst="rect">
            <a:avLst/>
          </a:prstGeom>
        </p:spPr>
      </p:pic>
    </p:spTree>
    <p:extLst>
      <p:ext uri="{BB962C8B-B14F-4D97-AF65-F5344CB8AC3E}">
        <p14:creationId xmlns:p14="http://schemas.microsoft.com/office/powerpoint/2010/main" val="319188911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573F3E9-0D0F-4F6F-8A08-4F7E3C9B8B35}"/>
              </a:ext>
            </a:extLst>
          </p:cNvPr>
          <p:cNvSpPr txBox="1"/>
          <p:nvPr/>
        </p:nvSpPr>
        <p:spPr>
          <a:xfrm>
            <a:off x="410547" y="1539550"/>
            <a:ext cx="11467322" cy="2746906"/>
          </a:xfrm>
          <a:prstGeom prst="rect">
            <a:avLst/>
          </a:prstGeom>
          <a:noFill/>
        </p:spPr>
        <p:txBody>
          <a:bodyPr wrap="square" rtlCol="0">
            <a:spAutoFit/>
          </a:bodyPr>
          <a:lstStyle/>
          <a:p>
            <a:pPr algn="ctr">
              <a:lnSpc>
                <a:spcPct val="150000"/>
              </a:lnSpc>
            </a:pPr>
            <a:r>
              <a:rPr lang="en-US" sz="6000" dirty="0"/>
              <a:t>Appendix</a:t>
            </a:r>
          </a:p>
          <a:p>
            <a:pPr algn="ctr">
              <a:lnSpc>
                <a:spcPct val="150000"/>
              </a:lnSpc>
            </a:pPr>
            <a:r>
              <a:rPr lang="th-TH" sz="6000" dirty="0"/>
              <a:t>ไม่จำเป็นต้องอ่าน</a:t>
            </a:r>
          </a:p>
        </p:txBody>
      </p:sp>
    </p:spTree>
    <p:extLst>
      <p:ext uri="{BB962C8B-B14F-4D97-AF65-F5344CB8AC3E}">
        <p14:creationId xmlns:p14="http://schemas.microsoft.com/office/powerpoint/2010/main" val="362050930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81C710-3250-4706-907D-80385EC04F0A}"/>
              </a:ext>
            </a:extLst>
          </p:cNvPr>
          <p:cNvSpPr>
            <a:spLocks noGrp="1"/>
          </p:cNvSpPr>
          <p:nvPr>
            <p:ph type="title"/>
          </p:nvPr>
        </p:nvSpPr>
        <p:spPr/>
        <p:txBody>
          <a:bodyPr/>
          <a:lstStyle/>
          <a:p>
            <a:r>
              <a:rPr lang="en-US" dirty="0"/>
              <a:t>2. Folder Structure</a:t>
            </a:r>
            <a:endParaRPr lang="th-TH" dirty="0"/>
          </a:p>
        </p:txBody>
      </p:sp>
      <p:pic>
        <p:nvPicPr>
          <p:cNvPr id="4" name="Picture 3">
            <a:extLst>
              <a:ext uri="{FF2B5EF4-FFF2-40B4-BE49-F238E27FC236}">
                <a16:creationId xmlns:a16="http://schemas.microsoft.com/office/drawing/2014/main" id="{F92C9DB9-087B-4AE6-B049-C0C64E82EC8B}"/>
              </a:ext>
            </a:extLst>
          </p:cNvPr>
          <p:cNvPicPr>
            <a:picLocks noChangeAspect="1"/>
          </p:cNvPicPr>
          <p:nvPr/>
        </p:nvPicPr>
        <p:blipFill>
          <a:blip r:embed="rId2"/>
          <a:stretch>
            <a:fillRect/>
          </a:stretch>
        </p:blipFill>
        <p:spPr>
          <a:xfrm>
            <a:off x="1131153" y="600075"/>
            <a:ext cx="2352596" cy="5819579"/>
          </a:xfrm>
          <a:prstGeom prst="rect">
            <a:avLst/>
          </a:prstGeom>
        </p:spPr>
      </p:pic>
      <p:pic>
        <p:nvPicPr>
          <p:cNvPr id="6" name="Picture 5" descr="Diagram&#10;&#10;Description automatically generated">
            <a:extLst>
              <a:ext uri="{FF2B5EF4-FFF2-40B4-BE49-F238E27FC236}">
                <a16:creationId xmlns:a16="http://schemas.microsoft.com/office/drawing/2014/main" id="{FA8137C1-E656-478D-8A17-54D965687DD6}"/>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5437042" y="1750144"/>
            <a:ext cx="6062632" cy="3802243"/>
          </a:xfrm>
          <a:prstGeom prst="rect">
            <a:avLst/>
          </a:prstGeom>
        </p:spPr>
      </p:pic>
      <p:sp>
        <p:nvSpPr>
          <p:cNvPr id="8" name="Rectangle: Rounded Corners 7">
            <a:extLst>
              <a:ext uri="{FF2B5EF4-FFF2-40B4-BE49-F238E27FC236}">
                <a16:creationId xmlns:a16="http://schemas.microsoft.com/office/drawing/2014/main" id="{94F34581-64B1-4652-AB72-B3EBEC549CFE}"/>
              </a:ext>
            </a:extLst>
          </p:cNvPr>
          <p:cNvSpPr/>
          <p:nvPr/>
        </p:nvSpPr>
        <p:spPr>
          <a:xfrm>
            <a:off x="1526819" y="1750144"/>
            <a:ext cx="1347330" cy="185336"/>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9" name="Rectangle: Rounded Corners 8">
            <a:extLst>
              <a:ext uri="{FF2B5EF4-FFF2-40B4-BE49-F238E27FC236}">
                <a16:creationId xmlns:a16="http://schemas.microsoft.com/office/drawing/2014/main" id="{5EF227F1-EBBF-4D1F-831D-BDEBED398CFD}"/>
              </a:ext>
            </a:extLst>
          </p:cNvPr>
          <p:cNvSpPr/>
          <p:nvPr/>
        </p:nvSpPr>
        <p:spPr>
          <a:xfrm>
            <a:off x="1533029" y="2423160"/>
            <a:ext cx="1347331" cy="237049"/>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10" name="Rectangle: Rounded Corners 9">
            <a:extLst>
              <a:ext uri="{FF2B5EF4-FFF2-40B4-BE49-F238E27FC236}">
                <a16:creationId xmlns:a16="http://schemas.microsoft.com/office/drawing/2014/main" id="{17F1A836-FE74-48CF-8BF8-A41D98635BBB}"/>
              </a:ext>
            </a:extLst>
          </p:cNvPr>
          <p:cNvSpPr/>
          <p:nvPr/>
        </p:nvSpPr>
        <p:spPr>
          <a:xfrm>
            <a:off x="1526818" y="4133025"/>
            <a:ext cx="1347331" cy="297731"/>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11" name="Rectangle: Rounded Corners 10">
            <a:extLst>
              <a:ext uri="{FF2B5EF4-FFF2-40B4-BE49-F238E27FC236}">
                <a16:creationId xmlns:a16="http://schemas.microsoft.com/office/drawing/2014/main" id="{85D447B6-1C30-4F0E-A740-D6BD206ECC9F}"/>
              </a:ext>
            </a:extLst>
          </p:cNvPr>
          <p:cNvSpPr/>
          <p:nvPr/>
        </p:nvSpPr>
        <p:spPr>
          <a:xfrm>
            <a:off x="1526817" y="5524500"/>
            <a:ext cx="1347331" cy="237049"/>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13" name="Arrow: Right 12">
            <a:extLst>
              <a:ext uri="{FF2B5EF4-FFF2-40B4-BE49-F238E27FC236}">
                <a16:creationId xmlns:a16="http://schemas.microsoft.com/office/drawing/2014/main" id="{EA27CD3E-BBF6-48F6-AAA4-880988561E59}"/>
              </a:ext>
            </a:extLst>
          </p:cNvPr>
          <p:cNvSpPr/>
          <p:nvPr/>
        </p:nvSpPr>
        <p:spPr>
          <a:xfrm flipH="1">
            <a:off x="2606875" y="1813560"/>
            <a:ext cx="342900" cy="365760"/>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th-TH"/>
          </a:p>
        </p:txBody>
      </p:sp>
      <p:sp>
        <p:nvSpPr>
          <p:cNvPr id="14" name="Arrow: Right 13">
            <a:extLst>
              <a:ext uri="{FF2B5EF4-FFF2-40B4-BE49-F238E27FC236}">
                <a16:creationId xmlns:a16="http://schemas.microsoft.com/office/drawing/2014/main" id="{9B1712C4-C3F8-4EA1-A295-DD91B4BF9761}"/>
              </a:ext>
            </a:extLst>
          </p:cNvPr>
          <p:cNvSpPr/>
          <p:nvPr/>
        </p:nvSpPr>
        <p:spPr>
          <a:xfrm flipH="1">
            <a:off x="2926912" y="5275720"/>
            <a:ext cx="342900" cy="365760"/>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th-TH"/>
          </a:p>
        </p:txBody>
      </p:sp>
      <p:sp>
        <p:nvSpPr>
          <p:cNvPr id="15" name="Arrow: Right 14">
            <a:extLst>
              <a:ext uri="{FF2B5EF4-FFF2-40B4-BE49-F238E27FC236}">
                <a16:creationId xmlns:a16="http://schemas.microsoft.com/office/drawing/2014/main" id="{C4B33ECA-DA9E-43BA-A65A-38BE6B797FF3}"/>
              </a:ext>
            </a:extLst>
          </p:cNvPr>
          <p:cNvSpPr/>
          <p:nvPr/>
        </p:nvSpPr>
        <p:spPr>
          <a:xfrm flipH="1">
            <a:off x="2263975" y="6053894"/>
            <a:ext cx="342900" cy="365760"/>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th-TH"/>
          </a:p>
        </p:txBody>
      </p:sp>
      <p:sp>
        <p:nvSpPr>
          <p:cNvPr id="16" name="Arrow: Right 15">
            <a:extLst>
              <a:ext uri="{FF2B5EF4-FFF2-40B4-BE49-F238E27FC236}">
                <a16:creationId xmlns:a16="http://schemas.microsoft.com/office/drawing/2014/main" id="{CB084E7B-EF01-4458-80E2-91655FDDDD74}"/>
              </a:ext>
            </a:extLst>
          </p:cNvPr>
          <p:cNvSpPr/>
          <p:nvPr/>
        </p:nvSpPr>
        <p:spPr>
          <a:xfrm flipH="1">
            <a:off x="2606875" y="2596515"/>
            <a:ext cx="342900" cy="365760"/>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th-TH"/>
          </a:p>
        </p:txBody>
      </p:sp>
      <p:sp>
        <p:nvSpPr>
          <p:cNvPr id="17" name="TextBox 16">
            <a:extLst>
              <a:ext uri="{FF2B5EF4-FFF2-40B4-BE49-F238E27FC236}">
                <a16:creationId xmlns:a16="http://schemas.microsoft.com/office/drawing/2014/main" id="{39426D32-458B-4412-9684-268857FC8125}"/>
              </a:ext>
            </a:extLst>
          </p:cNvPr>
          <p:cNvSpPr txBox="1"/>
          <p:nvPr/>
        </p:nvSpPr>
        <p:spPr>
          <a:xfrm>
            <a:off x="3542150" y="550668"/>
            <a:ext cx="4306449" cy="1815882"/>
          </a:xfrm>
          <a:prstGeom prst="rect">
            <a:avLst/>
          </a:prstGeom>
          <a:noFill/>
        </p:spPr>
        <p:txBody>
          <a:bodyPr wrap="square" rtlCol="0">
            <a:spAutoFit/>
          </a:bodyPr>
          <a:lstStyle/>
          <a:p>
            <a:pPr marL="457200" indent="-457200">
              <a:buFont typeface="Arial" panose="020B0604020202020204" pitchFamily="34" charset="0"/>
              <a:buChar char="•"/>
            </a:pPr>
            <a:r>
              <a:rPr lang="en-US" dirty="0"/>
              <a:t>Controller (http\controllers)</a:t>
            </a:r>
          </a:p>
          <a:p>
            <a:pPr marL="457200" indent="-457200">
              <a:buFont typeface="Arial" panose="020B0604020202020204" pitchFamily="34" charset="0"/>
              <a:buChar char="•"/>
            </a:pPr>
            <a:r>
              <a:rPr lang="en-US" dirty="0"/>
              <a:t>Models</a:t>
            </a:r>
          </a:p>
          <a:p>
            <a:pPr marL="457200" indent="-457200">
              <a:buFont typeface="Arial" panose="020B0604020202020204" pitchFamily="34" charset="0"/>
              <a:buChar char="•"/>
            </a:pPr>
            <a:r>
              <a:rPr lang="en-US" dirty="0"/>
              <a:t>Views</a:t>
            </a:r>
          </a:p>
          <a:p>
            <a:pPr marL="457200" indent="-457200">
              <a:buFont typeface="Arial" panose="020B0604020202020204" pitchFamily="34" charset="0"/>
              <a:buChar char="•"/>
            </a:pPr>
            <a:r>
              <a:rPr lang="en-US" dirty="0"/>
              <a:t>Routes</a:t>
            </a:r>
            <a:endParaRPr lang="th-TH" dirty="0"/>
          </a:p>
        </p:txBody>
      </p:sp>
    </p:spTree>
    <p:extLst>
      <p:ext uri="{BB962C8B-B14F-4D97-AF65-F5344CB8AC3E}">
        <p14:creationId xmlns:p14="http://schemas.microsoft.com/office/powerpoint/2010/main" val="159124261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66FC16A8-EEBA-45CD-8A57-E7BB1F316C53}"/>
              </a:ext>
            </a:extLst>
          </p:cNvPr>
          <p:cNvGraphicFramePr>
            <a:graphicFrameLocks noGrp="1"/>
          </p:cNvGraphicFramePr>
          <p:nvPr>
            <p:extLst>
              <p:ext uri="{D42A27DB-BD31-4B8C-83A1-F6EECF244321}">
                <p14:modId xmlns:p14="http://schemas.microsoft.com/office/powerpoint/2010/main" val="3210920858"/>
              </p:ext>
            </p:extLst>
          </p:nvPr>
        </p:nvGraphicFramePr>
        <p:xfrm>
          <a:off x="813408" y="682721"/>
          <a:ext cx="10768263" cy="5872480"/>
        </p:xfrm>
        <a:graphic>
          <a:graphicData uri="http://schemas.openxmlformats.org/drawingml/2006/table">
            <a:tbl>
              <a:tblPr firstRow="1" bandRow="1">
                <a:tableStyleId>{5C22544A-7EE6-4342-B048-85BDC9FD1C3A}</a:tableStyleId>
              </a:tblPr>
              <a:tblGrid>
                <a:gridCol w="553453">
                  <a:extLst>
                    <a:ext uri="{9D8B030D-6E8A-4147-A177-3AD203B41FA5}">
                      <a16:colId xmlns:a16="http://schemas.microsoft.com/office/drawing/2014/main" val="2140861475"/>
                    </a:ext>
                  </a:extLst>
                </a:gridCol>
                <a:gridCol w="6625389">
                  <a:extLst>
                    <a:ext uri="{9D8B030D-6E8A-4147-A177-3AD203B41FA5}">
                      <a16:colId xmlns:a16="http://schemas.microsoft.com/office/drawing/2014/main" val="3170357150"/>
                    </a:ext>
                  </a:extLst>
                </a:gridCol>
                <a:gridCol w="3589421">
                  <a:extLst>
                    <a:ext uri="{9D8B030D-6E8A-4147-A177-3AD203B41FA5}">
                      <a16:colId xmlns:a16="http://schemas.microsoft.com/office/drawing/2014/main" val="975064222"/>
                    </a:ext>
                  </a:extLst>
                </a:gridCol>
              </a:tblGrid>
              <a:tr h="370840">
                <a:tc>
                  <a:txBody>
                    <a:bodyPr/>
                    <a:lstStyle/>
                    <a:p>
                      <a:endParaRPr lang="th-TH" sz="1200" b="0" dirty="0"/>
                    </a:p>
                  </a:txBody>
                  <a:tcPr/>
                </a:tc>
                <a:tc>
                  <a:txBody>
                    <a:bodyPr/>
                    <a:lstStyle/>
                    <a:p>
                      <a:endParaRPr lang="th-TH" sz="1200" b="0" dirty="0"/>
                    </a:p>
                  </a:txBody>
                  <a:tcPr/>
                </a:tc>
                <a:tc>
                  <a:txBody>
                    <a:bodyPr/>
                    <a:lstStyle/>
                    <a:p>
                      <a:endParaRPr lang="th-TH" sz="1200" b="0"/>
                    </a:p>
                  </a:txBody>
                  <a:tcPr/>
                </a:tc>
                <a:extLst>
                  <a:ext uri="{0D108BD9-81ED-4DB2-BD59-A6C34878D82A}">
                    <a16:rowId xmlns:a16="http://schemas.microsoft.com/office/drawing/2014/main" val="1721671658"/>
                  </a:ext>
                </a:extLst>
              </a:tr>
              <a:tr h="370840">
                <a:tc>
                  <a:txBody>
                    <a:bodyPr/>
                    <a:lstStyle/>
                    <a:p>
                      <a:r>
                        <a:rPr lang="en-US" sz="1200" b="0" dirty="0"/>
                        <a:t>1</a:t>
                      </a:r>
                      <a:endParaRPr lang="th-TH" sz="1200" b="0" dirty="0"/>
                    </a:p>
                  </a:txBody>
                  <a:tcPr/>
                </a:tc>
                <a:tc>
                  <a:txBody>
                    <a:bodyPr/>
                    <a:lstStyle/>
                    <a:p>
                      <a:r>
                        <a:rPr lang="en-US" sz="1200" b="0" i="0" kern="1200" dirty="0">
                          <a:solidFill>
                            <a:schemeClr val="dk1"/>
                          </a:solidFill>
                          <a:effectLst/>
                          <a:latin typeface="+mn-lt"/>
                          <a:ea typeface="+mn-ea"/>
                          <a:cs typeface="+mn-cs"/>
                        </a:rPr>
                        <a:t>composer install</a:t>
                      </a:r>
                      <a:endParaRPr lang="th-TH" sz="1200" b="0" dirty="0"/>
                    </a:p>
                  </a:txBody>
                  <a:tcPr/>
                </a:tc>
                <a:tc>
                  <a:txBody>
                    <a:bodyPr/>
                    <a:lstStyle/>
                    <a:p>
                      <a:endParaRPr lang="th-TH" sz="1200" b="0"/>
                    </a:p>
                  </a:txBody>
                  <a:tcPr/>
                </a:tc>
                <a:extLst>
                  <a:ext uri="{0D108BD9-81ED-4DB2-BD59-A6C34878D82A}">
                    <a16:rowId xmlns:a16="http://schemas.microsoft.com/office/drawing/2014/main" val="3915928836"/>
                  </a:ext>
                </a:extLst>
              </a:tr>
              <a:tr h="370840">
                <a:tc>
                  <a:txBody>
                    <a:bodyPr/>
                    <a:lstStyle/>
                    <a:p>
                      <a:r>
                        <a:rPr lang="en-US" sz="1200" b="0" dirty="0"/>
                        <a:t>2</a:t>
                      </a:r>
                      <a:endParaRPr lang="th-TH" sz="1200" b="0" dirty="0"/>
                    </a:p>
                  </a:txBody>
                  <a:tcPr/>
                </a:tc>
                <a:tc>
                  <a:txBody>
                    <a:bodyPr/>
                    <a:lstStyle/>
                    <a:p>
                      <a:r>
                        <a:rPr lang="en-US" sz="1200" b="0" i="0" kern="1200" dirty="0">
                          <a:solidFill>
                            <a:schemeClr val="dk1"/>
                          </a:solidFill>
                          <a:effectLst/>
                          <a:latin typeface="+mn-lt"/>
                          <a:ea typeface="+mn-ea"/>
                          <a:cs typeface="+mn-cs"/>
                        </a:rPr>
                        <a:t>composer create-project --prefer-</a:t>
                      </a:r>
                      <a:r>
                        <a:rPr lang="en-US" sz="1200" b="0" i="0" kern="1200" dirty="0" err="1">
                          <a:solidFill>
                            <a:schemeClr val="dk1"/>
                          </a:solidFill>
                          <a:effectLst/>
                          <a:latin typeface="+mn-lt"/>
                          <a:ea typeface="+mn-ea"/>
                          <a:cs typeface="+mn-cs"/>
                        </a:rPr>
                        <a:t>dist</a:t>
                      </a:r>
                      <a:r>
                        <a:rPr lang="en-US" sz="1200" b="0" i="0" kern="1200" dirty="0">
                          <a:solidFill>
                            <a:schemeClr val="dk1"/>
                          </a:solidFill>
                          <a:effectLst/>
                          <a:latin typeface="+mn-lt"/>
                          <a:ea typeface="+mn-ea"/>
                          <a:cs typeface="+mn-cs"/>
                        </a:rPr>
                        <a:t> </a:t>
                      </a:r>
                      <a:r>
                        <a:rPr lang="en-US" sz="1200" b="0" i="0" kern="1200" dirty="0" err="1">
                          <a:solidFill>
                            <a:schemeClr val="dk1"/>
                          </a:solidFill>
                          <a:effectLst/>
                          <a:latin typeface="+mn-lt"/>
                          <a:ea typeface="+mn-ea"/>
                          <a:cs typeface="+mn-cs"/>
                        </a:rPr>
                        <a:t>laravel</a:t>
                      </a:r>
                      <a:r>
                        <a:rPr lang="en-US" sz="1200" b="0" i="0" kern="1200" dirty="0">
                          <a:solidFill>
                            <a:schemeClr val="dk1"/>
                          </a:solidFill>
                          <a:effectLst/>
                          <a:latin typeface="+mn-lt"/>
                          <a:ea typeface="+mn-ea"/>
                          <a:cs typeface="+mn-cs"/>
                        </a:rPr>
                        <a:t>/</a:t>
                      </a:r>
                      <a:r>
                        <a:rPr lang="en-US" sz="1200" b="0" i="0" kern="1200" dirty="0" err="1">
                          <a:solidFill>
                            <a:schemeClr val="dk1"/>
                          </a:solidFill>
                          <a:effectLst/>
                          <a:latin typeface="+mn-lt"/>
                          <a:ea typeface="+mn-ea"/>
                          <a:cs typeface="+mn-cs"/>
                        </a:rPr>
                        <a:t>laravel</a:t>
                      </a:r>
                      <a:r>
                        <a:rPr lang="en-US" sz="1200" b="0" i="0" kern="1200" dirty="0">
                          <a:solidFill>
                            <a:schemeClr val="dk1"/>
                          </a:solidFill>
                          <a:effectLst/>
                          <a:latin typeface="+mn-lt"/>
                          <a:ea typeface="+mn-ea"/>
                          <a:cs typeface="+mn-cs"/>
                        </a:rPr>
                        <a:t> blog</a:t>
                      </a:r>
                      <a:endParaRPr lang="th-TH" sz="1200" b="0" dirty="0"/>
                    </a:p>
                  </a:txBody>
                  <a:tcPr/>
                </a:tc>
                <a:tc>
                  <a:txBody>
                    <a:bodyPr/>
                    <a:lstStyle/>
                    <a:p>
                      <a:endParaRPr lang="th-TH" sz="1200" b="0"/>
                    </a:p>
                  </a:txBody>
                  <a:tcPr/>
                </a:tc>
                <a:extLst>
                  <a:ext uri="{0D108BD9-81ED-4DB2-BD59-A6C34878D82A}">
                    <a16:rowId xmlns:a16="http://schemas.microsoft.com/office/drawing/2014/main" val="1430507787"/>
                  </a:ext>
                </a:extLst>
              </a:tr>
              <a:tr h="370840">
                <a:tc>
                  <a:txBody>
                    <a:bodyPr/>
                    <a:lstStyle/>
                    <a:p>
                      <a:r>
                        <a:rPr lang="en-US" sz="1200" b="0"/>
                        <a:t>3 </a:t>
                      </a:r>
                      <a:endParaRPr lang="th-TH" sz="1200" b="0" dirty="0"/>
                    </a:p>
                  </a:txBody>
                  <a:tcPr/>
                </a:tc>
                <a:tc>
                  <a:txBody>
                    <a:bodyPr/>
                    <a:lstStyle/>
                    <a:p>
                      <a:r>
                        <a:rPr lang="en-US" sz="1200" b="0" dirty="0"/>
                        <a:t>php artisan serve</a:t>
                      </a:r>
                      <a:endParaRPr lang="th-TH" sz="1200" b="0" dirty="0"/>
                    </a:p>
                  </a:txBody>
                  <a:tcPr/>
                </a:tc>
                <a:tc>
                  <a:txBody>
                    <a:bodyPr/>
                    <a:lstStyle/>
                    <a:p>
                      <a:endParaRPr lang="th-TH" sz="1200" b="0" dirty="0"/>
                    </a:p>
                  </a:txBody>
                  <a:tcPr/>
                </a:tc>
                <a:extLst>
                  <a:ext uri="{0D108BD9-81ED-4DB2-BD59-A6C34878D82A}">
                    <a16:rowId xmlns:a16="http://schemas.microsoft.com/office/drawing/2014/main" val="4102207792"/>
                  </a:ext>
                </a:extLst>
              </a:tr>
              <a:tr h="370840">
                <a:tc>
                  <a:txBody>
                    <a:bodyPr/>
                    <a:lstStyle/>
                    <a:p>
                      <a:r>
                        <a:rPr lang="en-US" sz="1200" b="0" dirty="0"/>
                        <a:t>4</a:t>
                      </a:r>
                      <a:endParaRPr lang="th-TH" sz="1200" b="0" dirty="0"/>
                    </a:p>
                  </a:txBody>
                  <a:tcPr/>
                </a:tc>
                <a:tc>
                  <a:txBody>
                    <a:bodyPr/>
                    <a:lstStyle/>
                    <a:p>
                      <a:r>
                        <a:rPr lang="en-US" sz="1200" b="0" dirty="0"/>
                        <a:t>php artisan </a:t>
                      </a:r>
                      <a:r>
                        <a:rPr lang="en-US" sz="1200" b="0" dirty="0" err="1"/>
                        <a:t>make:migration</a:t>
                      </a:r>
                      <a:r>
                        <a:rPr lang="en-US" sz="1200" b="0" dirty="0"/>
                        <a:t> </a:t>
                      </a:r>
                      <a:r>
                        <a:rPr lang="en-US" sz="1200" b="0" dirty="0" err="1"/>
                        <a:t>create_sharks_table</a:t>
                      </a:r>
                      <a:r>
                        <a:rPr lang="en-US" sz="1200" b="0" dirty="0"/>
                        <a:t> --table=sharks –create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t>php artisan </a:t>
                      </a:r>
                      <a:r>
                        <a:rPr lang="en-US" sz="1200" b="0" dirty="0" err="1"/>
                        <a:t>make:migration</a:t>
                      </a:r>
                      <a:r>
                        <a:rPr lang="en-US" sz="1200" b="0" dirty="0"/>
                        <a:t> </a:t>
                      </a:r>
                      <a:r>
                        <a:rPr lang="en-US" sz="1200" b="0" dirty="0" err="1"/>
                        <a:t>create_contacts_table</a:t>
                      </a:r>
                      <a:r>
                        <a:rPr lang="en-US" sz="1200" b="0" dirty="0"/>
                        <a:t> --table=contacts –create</a:t>
                      </a:r>
                    </a:p>
                    <a:p>
                      <a:r>
                        <a:rPr lang="en-US" sz="1200" dirty="0"/>
                        <a:t>php artisan migrate</a:t>
                      </a:r>
                    </a:p>
                    <a:p>
                      <a:r>
                        <a:rPr lang="en-US" sz="1200" dirty="0"/>
                        <a:t>php artisan </a:t>
                      </a:r>
                      <a:r>
                        <a:rPr lang="en-US" sz="1200" dirty="0" err="1"/>
                        <a:t>make</a:t>
                      </a:r>
                      <a:r>
                        <a:rPr lang="en-US" sz="1200" kern="1200" dirty="0" err="1">
                          <a:solidFill>
                            <a:schemeClr val="dk1"/>
                          </a:solidFill>
                          <a:effectLst/>
                          <a:latin typeface="+mn-lt"/>
                          <a:ea typeface="+mn-ea"/>
                          <a:cs typeface="+mn-cs"/>
                        </a:rPr>
                        <a:t>:</a:t>
                      </a:r>
                      <a:r>
                        <a:rPr lang="en-US" sz="1200" dirty="0" err="1"/>
                        <a:t>migration</a:t>
                      </a:r>
                      <a:r>
                        <a:rPr lang="en-US" sz="1200" dirty="0"/>
                        <a:t> </a:t>
                      </a:r>
                      <a:r>
                        <a:rPr lang="en-US" sz="1200" dirty="0" err="1"/>
                        <a:t>create_users_table</a:t>
                      </a:r>
                      <a:endParaRPr lang="en-US" sz="1200" b="0" dirty="0"/>
                    </a:p>
                    <a:p>
                      <a:r>
                        <a:rPr lang="en-US" sz="1200" dirty="0"/>
                        <a:t>php artisan </a:t>
                      </a:r>
                      <a:r>
                        <a:rPr lang="en-US" sz="1200" dirty="0" err="1"/>
                        <a:t>migrate</a:t>
                      </a:r>
                      <a:r>
                        <a:rPr lang="en-US" sz="1200" kern="1200" dirty="0" err="1">
                          <a:solidFill>
                            <a:schemeClr val="dk1"/>
                          </a:solidFill>
                          <a:effectLst/>
                          <a:latin typeface="+mn-lt"/>
                          <a:ea typeface="+mn-ea"/>
                          <a:cs typeface="+mn-cs"/>
                        </a:rPr>
                        <a:t>:</a:t>
                      </a:r>
                      <a:r>
                        <a:rPr lang="en-US" sz="1200" dirty="0" err="1"/>
                        <a:t>status</a:t>
                      </a:r>
                      <a:endParaRPr lang="en-US" sz="1200" dirty="0"/>
                    </a:p>
                    <a:p>
                      <a:r>
                        <a:rPr lang="en-US" sz="1200" dirty="0"/>
                        <a:t>php artisan </a:t>
                      </a:r>
                      <a:r>
                        <a:rPr lang="en-US" sz="1200" dirty="0" err="1"/>
                        <a:t>make:factory</a:t>
                      </a:r>
                      <a:r>
                        <a:rPr lang="en-US" sz="1200" dirty="0"/>
                        <a:t> </a:t>
                      </a:r>
                      <a:r>
                        <a:rPr lang="en-US" sz="1200" dirty="0" err="1"/>
                        <a:t>PostFactory</a:t>
                      </a:r>
                      <a:r>
                        <a:rPr lang="en-US" sz="1200" dirty="0"/>
                        <a:t> --model=Post</a:t>
                      </a:r>
                    </a:p>
                    <a:p>
                      <a:r>
                        <a:rPr lang="en-US" sz="1200" dirty="0"/>
                        <a:t>composer </a:t>
                      </a:r>
                      <a:r>
                        <a:rPr lang="en-US" sz="1200" b="1" dirty="0">
                          <a:effectLst/>
                        </a:rPr>
                        <a:t>dump</a:t>
                      </a:r>
                      <a:r>
                        <a:rPr lang="en-US" sz="1200" dirty="0"/>
                        <a:t>-autoload</a:t>
                      </a:r>
                    </a:p>
                    <a:p>
                      <a:pPr rtl="0" fontAlgn="base"/>
                      <a:r>
                        <a:rPr lang="en-US" sz="1200" b="0" i="0" kern="1200" dirty="0">
                          <a:solidFill>
                            <a:schemeClr val="dk1"/>
                          </a:solidFill>
                          <a:effectLst/>
                          <a:latin typeface="+mn-lt"/>
                          <a:ea typeface="+mn-ea"/>
                          <a:cs typeface="+mn-cs"/>
                        </a:rPr>
                        <a:t>Php artisan migrate</a:t>
                      </a:r>
                    </a:p>
                    <a:p>
                      <a:pPr rtl="0" fontAlgn="base"/>
                      <a:r>
                        <a:rPr lang="en-US" sz="1200" b="0" i="0" kern="1200" dirty="0">
                          <a:solidFill>
                            <a:schemeClr val="dk1"/>
                          </a:solidFill>
                          <a:effectLst/>
                          <a:latin typeface="+mn-lt"/>
                          <a:ea typeface="+mn-ea"/>
                          <a:cs typeface="+mn-cs"/>
                        </a:rPr>
                        <a:t>php artisan tinker</a:t>
                      </a:r>
                    </a:p>
                    <a:p>
                      <a:pPr rtl="0" fontAlgn="base"/>
                      <a:r>
                        <a:rPr lang="en-US" sz="1200" b="0" i="0" kern="1200" dirty="0">
                          <a:solidFill>
                            <a:schemeClr val="dk1"/>
                          </a:solidFill>
                          <a:effectLst/>
                          <a:latin typeface="+mn-lt"/>
                          <a:ea typeface="+mn-ea"/>
                          <a:cs typeface="+mn-cs"/>
                        </a:rPr>
                        <a:t>Post::factory()-&gt;count(20)-&gt;create()</a:t>
                      </a:r>
                    </a:p>
                  </a:txBody>
                  <a:tcPr/>
                </a:tc>
                <a:tc>
                  <a:txBody>
                    <a:bodyPr/>
                    <a:lstStyle/>
                    <a:p>
                      <a:r>
                        <a:rPr lang="en-US" sz="1200" b="0" dirty="0"/>
                        <a:t>Create table on </a:t>
                      </a:r>
                      <a:r>
                        <a:rPr lang="en-US" sz="1200" b="0" dirty="0" err="1"/>
                        <a:t>Mysql</a:t>
                      </a:r>
                      <a:endParaRPr lang="th-TH" sz="1200" b="0" dirty="0"/>
                    </a:p>
                  </a:txBody>
                  <a:tcPr/>
                </a:tc>
                <a:extLst>
                  <a:ext uri="{0D108BD9-81ED-4DB2-BD59-A6C34878D82A}">
                    <a16:rowId xmlns:a16="http://schemas.microsoft.com/office/drawing/2014/main" val="817064023"/>
                  </a:ext>
                </a:extLst>
              </a:tr>
              <a:tr h="370840">
                <a:tc>
                  <a:txBody>
                    <a:bodyPr/>
                    <a:lstStyle/>
                    <a:p>
                      <a:r>
                        <a:rPr lang="en-US" sz="1200" b="0" dirty="0"/>
                        <a:t>5</a:t>
                      </a:r>
                      <a:endParaRPr lang="th-TH" sz="1200" b="0" dirty="0"/>
                    </a:p>
                  </a:txBody>
                  <a:tcPr/>
                </a:tc>
                <a:tc>
                  <a:txBody>
                    <a:bodyPr/>
                    <a:lstStyle/>
                    <a:p>
                      <a:r>
                        <a:rPr lang="en-US" sz="1200" dirty="0"/>
                        <a:t>php artisan </a:t>
                      </a:r>
                      <a:r>
                        <a:rPr lang="en-US" sz="1200" dirty="0" err="1"/>
                        <a:t>make</a:t>
                      </a:r>
                      <a:r>
                        <a:rPr lang="en-US" sz="1200" kern="1200" dirty="0" err="1">
                          <a:solidFill>
                            <a:schemeClr val="dk1"/>
                          </a:solidFill>
                          <a:effectLst/>
                          <a:latin typeface="+mn-lt"/>
                          <a:ea typeface="+mn-ea"/>
                          <a:cs typeface="+mn-cs"/>
                        </a:rPr>
                        <a:t>:</a:t>
                      </a:r>
                      <a:r>
                        <a:rPr lang="en-US" sz="1200" dirty="0" err="1"/>
                        <a:t>model</a:t>
                      </a:r>
                      <a:r>
                        <a:rPr lang="en-US" sz="1200" dirty="0"/>
                        <a:t> Flight</a:t>
                      </a:r>
                    </a:p>
                    <a:p>
                      <a:r>
                        <a:rPr lang="en-US" sz="1200" dirty="0"/>
                        <a:t>php artisan </a:t>
                      </a:r>
                      <a:r>
                        <a:rPr lang="en-US" sz="1200" dirty="0" err="1"/>
                        <a:t>make:model</a:t>
                      </a:r>
                      <a:r>
                        <a:rPr lang="en-US" sz="1200" dirty="0"/>
                        <a:t> Contact --migration</a:t>
                      </a:r>
                      <a:endParaRPr lang="th-TH" sz="1200" b="0" dirty="0"/>
                    </a:p>
                  </a:txBody>
                  <a:tcPr/>
                </a:tc>
                <a:tc>
                  <a:txBody>
                    <a:bodyPr/>
                    <a:lstStyle/>
                    <a:p>
                      <a:endParaRPr lang="th-TH" sz="1200" b="0"/>
                    </a:p>
                  </a:txBody>
                  <a:tcPr/>
                </a:tc>
                <a:extLst>
                  <a:ext uri="{0D108BD9-81ED-4DB2-BD59-A6C34878D82A}">
                    <a16:rowId xmlns:a16="http://schemas.microsoft.com/office/drawing/2014/main" val="3783756373"/>
                  </a:ext>
                </a:extLst>
              </a:tr>
              <a:tr h="370840">
                <a:tc>
                  <a:txBody>
                    <a:bodyPr/>
                    <a:lstStyle/>
                    <a:p>
                      <a:r>
                        <a:rPr lang="en-US" sz="1200" b="0" dirty="0"/>
                        <a:t>6</a:t>
                      </a:r>
                      <a:endParaRPr lang="th-TH" sz="1200" b="0" dirty="0"/>
                    </a:p>
                  </a:txBody>
                  <a:tcPr/>
                </a:tc>
                <a:tc>
                  <a:txBody>
                    <a:bodyPr/>
                    <a:lstStyle/>
                    <a:p>
                      <a:r>
                        <a:rPr lang="en-US" sz="1200" dirty="0"/>
                        <a:t>php artisan </a:t>
                      </a:r>
                      <a:r>
                        <a:rPr lang="en-US" sz="1200" dirty="0" err="1"/>
                        <a:t>make:model</a:t>
                      </a:r>
                      <a:r>
                        <a:rPr lang="en-US" sz="1200" dirty="0"/>
                        <a:t> Flight –all</a:t>
                      </a:r>
                    </a:p>
                    <a:p>
                      <a:r>
                        <a:rPr lang="en-US" sz="1200" dirty="0"/>
                        <a:t>php artisan </a:t>
                      </a:r>
                      <a:r>
                        <a:rPr lang="en-US" sz="1200" dirty="0" err="1"/>
                        <a:t>make:model</a:t>
                      </a:r>
                      <a:r>
                        <a:rPr lang="en-US" sz="1200" dirty="0"/>
                        <a:t> Contact –all</a:t>
                      </a:r>
                    </a:p>
                    <a:p>
                      <a:r>
                        <a:rPr lang="en-US" sz="1200" dirty="0"/>
                        <a:t>php artisan </a:t>
                      </a:r>
                      <a:r>
                        <a:rPr lang="en-US" sz="1200" dirty="0" err="1"/>
                        <a:t>make</a:t>
                      </a:r>
                      <a:r>
                        <a:rPr lang="en-US" sz="1200" kern="1200" dirty="0" err="1">
                          <a:solidFill>
                            <a:schemeClr val="dk1"/>
                          </a:solidFill>
                          <a:effectLst/>
                          <a:latin typeface="+mn-lt"/>
                          <a:ea typeface="+mn-ea"/>
                          <a:cs typeface="+mn-cs"/>
                        </a:rPr>
                        <a:t>:</a:t>
                      </a:r>
                      <a:r>
                        <a:rPr lang="en-US" sz="1200" dirty="0" err="1"/>
                        <a:t>controller</a:t>
                      </a:r>
                      <a:r>
                        <a:rPr lang="en-US" sz="1200" dirty="0"/>
                        <a:t> </a:t>
                      </a:r>
                      <a:r>
                        <a:rPr lang="en-US" sz="1200" dirty="0" err="1"/>
                        <a:t>PhotoController</a:t>
                      </a:r>
                      <a:r>
                        <a:rPr lang="en-US" sz="1200" dirty="0"/>
                        <a:t> </a:t>
                      </a:r>
                      <a:r>
                        <a:rPr lang="en-US" sz="1200" kern="1200" dirty="0">
                          <a:solidFill>
                            <a:schemeClr val="dk1"/>
                          </a:solidFill>
                          <a:effectLst/>
                          <a:latin typeface="+mn-lt"/>
                          <a:ea typeface="+mn-ea"/>
                          <a:cs typeface="+mn-cs"/>
                        </a:rPr>
                        <a:t>–</a:t>
                      </a:r>
                      <a:r>
                        <a:rPr lang="en-US" sz="1200" dirty="0"/>
                        <a:t>resource</a:t>
                      </a:r>
                    </a:p>
                    <a:p>
                      <a:r>
                        <a:rPr lang="en-US" sz="1200" dirty="0"/>
                        <a:t>php artisan </a:t>
                      </a:r>
                      <a:r>
                        <a:rPr lang="en-US" sz="1200" dirty="0" err="1"/>
                        <a:t>make:controller</a:t>
                      </a:r>
                      <a:r>
                        <a:rPr lang="en-US" sz="1200" dirty="0"/>
                        <a:t> </a:t>
                      </a:r>
                      <a:r>
                        <a:rPr lang="en-US" sz="1200" dirty="0" err="1"/>
                        <a:t>ContactController</a:t>
                      </a:r>
                      <a:r>
                        <a:rPr lang="en-US" sz="1200" dirty="0"/>
                        <a:t> –resource</a:t>
                      </a:r>
                    </a:p>
                    <a:p>
                      <a:r>
                        <a:rPr lang="en-US" sz="1200" b="0" dirty="0"/>
                        <a:t>Route::</a:t>
                      </a:r>
                      <a:r>
                        <a:rPr lang="en-US" sz="1200" b="0" dirty="0" err="1"/>
                        <a:t>apiResource</a:t>
                      </a:r>
                      <a:r>
                        <a:rPr lang="en-US" sz="1200" b="0" dirty="0"/>
                        <a:t>('contacts', '</a:t>
                      </a:r>
                      <a:r>
                        <a:rPr lang="en-US" sz="1200" b="0" dirty="0" err="1"/>
                        <a:t>ContactController</a:t>
                      </a:r>
                      <a:r>
                        <a:rPr lang="en-US" sz="1200" b="0" dirty="0"/>
                        <a:t>’);</a:t>
                      </a:r>
                    </a:p>
                    <a:p>
                      <a:r>
                        <a:rPr lang="en-US" sz="1200" b="0" dirty="0"/>
                        <a:t>php artisan </a:t>
                      </a:r>
                      <a:r>
                        <a:rPr lang="en-US" sz="1200" b="0" dirty="0" err="1"/>
                        <a:t>config:cache</a:t>
                      </a:r>
                      <a:endParaRPr lang="en-US" sz="1200" b="0" dirty="0"/>
                    </a:p>
                    <a:p>
                      <a:r>
                        <a:rPr lang="en-US" sz="1200" dirty="0"/>
                        <a:t>php artisan </a:t>
                      </a:r>
                      <a:r>
                        <a:rPr lang="en-US" sz="1200" dirty="0" err="1"/>
                        <a:t>route:clear</a:t>
                      </a:r>
                      <a:endParaRPr lang="th-TH" sz="1200" b="0" dirty="0"/>
                    </a:p>
                  </a:txBody>
                  <a:tcPr/>
                </a:tc>
                <a:tc>
                  <a:txBody>
                    <a:bodyPr/>
                    <a:lstStyle/>
                    <a:p>
                      <a:endParaRPr lang="th-TH" sz="1200" b="0"/>
                    </a:p>
                  </a:txBody>
                  <a:tcPr/>
                </a:tc>
                <a:extLst>
                  <a:ext uri="{0D108BD9-81ED-4DB2-BD59-A6C34878D82A}">
                    <a16:rowId xmlns:a16="http://schemas.microsoft.com/office/drawing/2014/main" val="279553799"/>
                  </a:ext>
                </a:extLst>
              </a:tr>
              <a:tr h="370840">
                <a:tc>
                  <a:txBody>
                    <a:bodyPr/>
                    <a:lstStyle/>
                    <a:p>
                      <a:r>
                        <a:rPr lang="en-US" sz="1200" b="0" dirty="0"/>
                        <a:t>7</a:t>
                      </a:r>
                      <a:endParaRPr lang="th-TH" sz="1200" b="0" dirty="0"/>
                    </a:p>
                  </a:txBody>
                  <a:tcPr/>
                </a:tc>
                <a:tc>
                  <a:txBody>
                    <a:bodyPr/>
                    <a:lstStyle/>
                    <a:p>
                      <a:r>
                        <a:rPr lang="en-US" sz="1200" b="0" dirty="0">
                          <a:hlinkClick r:id="rId2"/>
                        </a:rPr>
                        <a:t>http://localhost:8080/phpmyadmin/</a:t>
                      </a:r>
                      <a:endParaRPr lang="en-US" sz="1200" b="0" dirty="0"/>
                    </a:p>
                    <a:p>
                      <a:r>
                        <a:rPr lang="en-US" sz="1200" b="0" dirty="0">
                          <a:hlinkClick r:id="rId3"/>
                        </a:rPr>
                        <a:t>http://localhost:8080/</a:t>
                      </a:r>
                      <a:endParaRPr lang="en-US" sz="1200" b="0" dirty="0"/>
                    </a:p>
                    <a:p>
                      <a:r>
                        <a:rPr lang="en-US" sz="1200" b="0" dirty="0">
                          <a:hlinkClick r:id="rId4"/>
                        </a:rPr>
                        <a:t>http://10.100.1.94:8000/</a:t>
                      </a:r>
                      <a:endParaRPr lang="en-US" sz="1200" b="0" dirty="0"/>
                    </a:p>
                  </a:txBody>
                  <a:tcPr/>
                </a:tc>
                <a:tc>
                  <a:txBody>
                    <a:bodyPr/>
                    <a:lstStyle/>
                    <a:p>
                      <a:r>
                        <a:rPr lang="en-US" sz="1200" b="0" dirty="0"/>
                        <a:t>Xampp – </a:t>
                      </a:r>
                      <a:r>
                        <a:rPr lang="en-US" sz="1200" b="0" dirty="0" err="1"/>
                        <a:t>mysql</a:t>
                      </a:r>
                      <a:endParaRPr lang="en-US" sz="1200" b="0" dirty="0"/>
                    </a:p>
                    <a:p>
                      <a:r>
                        <a:rPr lang="en-US" sz="1200" b="0" dirty="0"/>
                        <a:t>Xampp – web e.g. C:\xampp\htdocs (keep code)</a:t>
                      </a:r>
                    </a:p>
                    <a:p>
                      <a:r>
                        <a:rPr lang="en-US" sz="1200" b="0" dirty="0"/>
                        <a:t>Run on Vscode by php artisan serve</a:t>
                      </a:r>
                      <a:endParaRPr lang="th-TH" sz="1200" b="0" dirty="0"/>
                    </a:p>
                  </a:txBody>
                  <a:tcPr/>
                </a:tc>
                <a:extLst>
                  <a:ext uri="{0D108BD9-81ED-4DB2-BD59-A6C34878D82A}">
                    <a16:rowId xmlns:a16="http://schemas.microsoft.com/office/drawing/2014/main" val="4226335468"/>
                  </a:ext>
                </a:extLst>
              </a:tr>
            </a:tbl>
          </a:graphicData>
        </a:graphic>
      </p:graphicFrame>
      <p:pic>
        <p:nvPicPr>
          <p:cNvPr id="3" name="Picture 2">
            <a:extLst>
              <a:ext uri="{FF2B5EF4-FFF2-40B4-BE49-F238E27FC236}">
                <a16:creationId xmlns:a16="http://schemas.microsoft.com/office/drawing/2014/main" id="{2FC4A6EE-BDB9-453B-A503-1F817B1DD7A9}"/>
              </a:ext>
            </a:extLst>
          </p:cNvPr>
          <p:cNvPicPr>
            <a:picLocks noChangeAspect="1"/>
          </p:cNvPicPr>
          <p:nvPr/>
        </p:nvPicPr>
        <p:blipFill>
          <a:blip r:embed="rId5"/>
          <a:stretch>
            <a:fillRect/>
          </a:stretch>
        </p:blipFill>
        <p:spPr>
          <a:xfrm>
            <a:off x="6197539" y="3429000"/>
            <a:ext cx="2372056" cy="2191056"/>
          </a:xfrm>
          <a:prstGeom prst="rect">
            <a:avLst/>
          </a:prstGeom>
        </p:spPr>
      </p:pic>
      <p:pic>
        <p:nvPicPr>
          <p:cNvPr id="6" name="Picture 5">
            <a:extLst>
              <a:ext uri="{FF2B5EF4-FFF2-40B4-BE49-F238E27FC236}">
                <a16:creationId xmlns:a16="http://schemas.microsoft.com/office/drawing/2014/main" id="{3AB62F71-1FE3-4426-84E2-F7F92B91172B}"/>
              </a:ext>
            </a:extLst>
          </p:cNvPr>
          <p:cNvPicPr>
            <a:picLocks noChangeAspect="1"/>
          </p:cNvPicPr>
          <p:nvPr/>
        </p:nvPicPr>
        <p:blipFill>
          <a:blip r:embed="rId6"/>
          <a:stretch>
            <a:fillRect/>
          </a:stretch>
        </p:blipFill>
        <p:spPr>
          <a:xfrm>
            <a:off x="8766975" y="3396917"/>
            <a:ext cx="1991003" cy="2010056"/>
          </a:xfrm>
          <a:prstGeom prst="rect">
            <a:avLst/>
          </a:prstGeom>
        </p:spPr>
      </p:pic>
      <p:sp>
        <p:nvSpPr>
          <p:cNvPr id="5" name="Title 4">
            <a:extLst>
              <a:ext uri="{FF2B5EF4-FFF2-40B4-BE49-F238E27FC236}">
                <a16:creationId xmlns:a16="http://schemas.microsoft.com/office/drawing/2014/main" id="{B584F9EE-2D9B-4127-8A80-80D57FE978D5}"/>
              </a:ext>
            </a:extLst>
          </p:cNvPr>
          <p:cNvSpPr>
            <a:spLocks noGrp="1"/>
          </p:cNvSpPr>
          <p:nvPr>
            <p:ph type="title"/>
          </p:nvPr>
        </p:nvSpPr>
        <p:spPr/>
        <p:txBody>
          <a:bodyPr/>
          <a:lstStyle/>
          <a:p>
            <a:r>
              <a:rPr lang="en-US" dirty="0"/>
              <a:t>Sample Command on </a:t>
            </a:r>
            <a:r>
              <a:rPr lang="en-US" dirty="0" err="1"/>
              <a:t>VScode</a:t>
            </a:r>
            <a:endParaRPr lang="th-TH" dirty="0"/>
          </a:p>
        </p:txBody>
      </p:sp>
    </p:spTree>
    <p:extLst>
      <p:ext uri="{BB962C8B-B14F-4D97-AF65-F5344CB8AC3E}">
        <p14:creationId xmlns:p14="http://schemas.microsoft.com/office/powerpoint/2010/main" val="266492653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819CD2-A18F-45B5-8E40-5AF2A5EC2935}"/>
              </a:ext>
            </a:extLst>
          </p:cNvPr>
          <p:cNvSpPr>
            <a:spLocks noGrp="1"/>
          </p:cNvSpPr>
          <p:nvPr>
            <p:ph type="title"/>
          </p:nvPr>
        </p:nvSpPr>
        <p:spPr/>
        <p:txBody>
          <a:bodyPr/>
          <a:lstStyle/>
          <a:p>
            <a:r>
              <a:rPr lang="en-US" dirty="0"/>
              <a:t>Game – CRUD (Create, Read, Update, Delete from DB)</a:t>
            </a:r>
            <a:endParaRPr lang="th-TH" dirty="0"/>
          </a:p>
        </p:txBody>
      </p:sp>
      <p:pic>
        <p:nvPicPr>
          <p:cNvPr id="4" name="Picture 3">
            <a:extLst>
              <a:ext uri="{FF2B5EF4-FFF2-40B4-BE49-F238E27FC236}">
                <a16:creationId xmlns:a16="http://schemas.microsoft.com/office/drawing/2014/main" id="{08559512-C663-4AA0-A702-B55117B92FD2}"/>
              </a:ext>
            </a:extLst>
          </p:cNvPr>
          <p:cNvPicPr>
            <a:picLocks noChangeAspect="1"/>
          </p:cNvPicPr>
          <p:nvPr/>
        </p:nvPicPr>
        <p:blipFill>
          <a:blip r:embed="rId2"/>
          <a:stretch>
            <a:fillRect/>
          </a:stretch>
        </p:blipFill>
        <p:spPr>
          <a:xfrm>
            <a:off x="838200" y="1133113"/>
            <a:ext cx="4486901" cy="5182323"/>
          </a:xfrm>
          <a:prstGeom prst="rect">
            <a:avLst/>
          </a:prstGeom>
        </p:spPr>
      </p:pic>
    </p:spTree>
    <p:extLst>
      <p:ext uri="{BB962C8B-B14F-4D97-AF65-F5344CB8AC3E}">
        <p14:creationId xmlns:p14="http://schemas.microsoft.com/office/powerpoint/2010/main" val="29271857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6B82A46-38D2-489B-8C3C-BCCB6241E24F}"/>
              </a:ext>
            </a:extLst>
          </p:cNvPr>
          <p:cNvSpPr>
            <a:spLocks noGrp="1"/>
          </p:cNvSpPr>
          <p:nvPr>
            <p:ph type="title"/>
          </p:nvPr>
        </p:nvSpPr>
        <p:spPr/>
        <p:txBody>
          <a:bodyPr/>
          <a:lstStyle/>
          <a:p>
            <a:r>
              <a:rPr lang="en-US" dirty="0"/>
              <a:t>UI Design</a:t>
            </a:r>
            <a:endParaRPr lang="th-TH" dirty="0"/>
          </a:p>
        </p:txBody>
      </p:sp>
      <p:sp>
        <p:nvSpPr>
          <p:cNvPr id="5" name="Text Placeholder 4">
            <a:extLst>
              <a:ext uri="{FF2B5EF4-FFF2-40B4-BE49-F238E27FC236}">
                <a16:creationId xmlns:a16="http://schemas.microsoft.com/office/drawing/2014/main" id="{FD3F4DD6-3752-42AD-921A-6E5E4A9878E5}"/>
              </a:ext>
            </a:extLst>
          </p:cNvPr>
          <p:cNvSpPr>
            <a:spLocks noGrp="1"/>
          </p:cNvSpPr>
          <p:nvPr>
            <p:ph type="body" idx="1"/>
          </p:nvPr>
        </p:nvSpPr>
        <p:spPr/>
        <p:txBody>
          <a:bodyPr/>
          <a:lstStyle/>
          <a:p>
            <a:endParaRPr lang="th-TH"/>
          </a:p>
        </p:txBody>
      </p:sp>
    </p:spTree>
    <p:extLst>
      <p:ext uri="{BB962C8B-B14F-4D97-AF65-F5344CB8AC3E}">
        <p14:creationId xmlns:p14="http://schemas.microsoft.com/office/powerpoint/2010/main" val="1595061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043AFF1-EA02-4382-B247-7ADA766AED7F}"/>
              </a:ext>
            </a:extLst>
          </p:cNvPr>
          <p:cNvSpPr>
            <a:spLocks noGrp="1"/>
          </p:cNvSpPr>
          <p:nvPr>
            <p:ph type="title"/>
          </p:nvPr>
        </p:nvSpPr>
        <p:spPr/>
        <p:txBody>
          <a:bodyPr/>
          <a:lstStyle/>
          <a:p>
            <a:r>
              <a:rPr lang="en-US" dirty="0"/>
              <a:t>MySQL</a:t>
            </a:r>
            <a:endParaRPr lang="th-TH" dirty="0"/>
          </a:p>
        </p:txBody>
      </p:sp>
      <p:pic>
        <p:nvPicPr>
          <p:cNvPr id="5" name="Picture 4">
            <a:extLst>
              <a:ext uri="{FF2B5EF4-FFF2-40B4-BE49-F238E27FC236}">
                <a16:creationId xmlns:a16="http://schemas.microsoft.com/office/drawing/2014/main" id="{5E6DB3AF-24CB-477B-90CE-632D4865FB12}"/>
              </a:ext>
            </a:extLst>
          </p:cNvPr>
          <p:cNvPicPr>
            <a:picLocks noChangeAspect="1"/>
          </p:cNvPicPr>
          <p:nvPr/>
        </p:nvPicPr>
        <p:blipFill>
          <a:blip r:embed="rId2"/>
          <a:stretch>
            <a:fillRect/>
          </a:stretch>
        </p:blipFill>
        <p:spPr>
          <a:xfrm>
            <a:off x="838200" y="798964"/>
            <a:ext cx="7143566" cy="4939396"/>
          </a:xfrm>
          <a:prstGeom prst="rect">
            <a:avLst/>
          </a:prstGeom>
        </p:spPr>
      </p:pic>
      <p:sp>
        <p:nvSpPr>
          <p:cNvPr id="6" name="Rectangle 5">
            <a:extLst>
              <a:ext uri="{FF2B5EF4-FFF2-40B4-BE49-F238E27FC236}">
                <a16:creationId xmlns:a16="http://schemas.microsoft.com/office/drawing/2014/main" id="{2C52665F-4DF0-4220-B76E-FA4429229D83}"/>
              </a:ext>
            </a:extLst>
          </p:cNvPr>
          <p:cNvSpPr/>
          <p:nvPr/>
        </p:nvSpPr>
        <p:spPr>
          <a:xfrm>
            <a:off x="0" y="5937249"/>
            <a:ext cx="12192000" cy="396277"/>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000" dirty="0">
                <a:solidFill>
                  <a:schemeClr val="bg1"/>
                </a:solidFill>
              </a:rPr>
              <a:t>Table: Laravel</a:t>
            </a:r>
            <a:endParaRPr lang="th-TH" sz="2000" dirty="0">
              <a:solidFill>
                <a:schemeClr val="bg1"/>
              </a:solidFill>
            </a:endParaRPr>
          </a:p>
        </p:txBody>
      </p:sp>
      <p:sp>
        <p:nvSpPr>
          <p:cNvPr id="7" name="Rectangle 6">
            <a:extLst>
              <a:ext uri="{FF2B5EF4-FFF2-40B4-BE49-F238E27FC236}">
                <a16:creationId xmlns:a16="http://schemas.microsoft.com/office/drawing/2014/main" id="{7B09686A-41D6-4101-8798-7F4F28688557}"/>
              </a:ext>
            </a:extLst>
          </p:cNvPr>
          <p:cNvSpPr/>
          <p:nvPr/>
        </p:nvSpPr>
        <p:spPr>
          <a:xfrm>
            <a:off x="838200" y="2381250"/>
            <a:ext cx="647700" cy="16192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8" name="Rectangle 7">
            <a:extLst>
              <a:ext uri="{FF2B5EF4-FFF2-40B4-BE49-F238E27FC236}">
                <a16:creationId xmlns:a16="http://schemas.microsoft.com/office/drawing/2014/main" id="{F1DF6137-1869-4E5E-A3CF-D7F7BC41B9C5}"/>
              </a:ext>
            </a:extLst>
          </p:cNvPr>
          <p:cNvSpPr/>
          <p:nvPr/>
        </p:nvSpPr>
        <p:spPr>
          <a:xfrm>
            <a:off x="8562975" y="798964"/>
            <a:ext cx="2790825" cy="6000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Laravel</a:t>
            </a:r>
          </a:p>
          <a:p>
            <a:pPr algn="ctr"/>
            <a:r>
              <a:rPr lang="en-US" sz="2000" dirty="0"/>
              <a:t>Database/migration</a:t>
            </a:r>
            <a:endParaRPr lang="th-TH" sz="2000" dirty="0"/>
          </a:p>
        </p:txBody>
      </p:sp>
      <p:sp>
        <p:nvSpPr>
          <p:cNvPr id="9" name="Rectangle 8">
            <a:extLst>
              <a:ext uri="{FF2B5EF4-FFF2-40B4-BE49-F238E27FC236}">
                <a16:creationId xmlns:a16="http://schemas.microsoft.com/office/drawing/2014/main" id="{6DC8F0EC-D53E-424F-AEC1-52A87A4B03F2}"/>
              </a:ext>
            </a:extLst>
          </p:cNvPr>
          <p:cNvSpPr/>
          <p:nvPr/>
        </p:nvSpPr>
        <p:spPr>
          <a:xfrm>
            <a:off x="8562975" y="2085975"/>
            <a:ext cx="2790825" cy="6000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Database: Laravel</a:t>
            </a:r>
          </a:p>
          <a:p>
            <a:pPr algn="ctr"/>
            <a:r>
              <a:rPr lang="en-US" sz="2000" dirty="0"/>
              <a:t>Table: flights</a:t>
            </a:r>
            <a:endParaRPr lang="th-TH" sz="2000" dirty="0"/>
          </a:p>
        </p:txBody>
      </p:sp>
      <p:cxnSp>
        <p:nvCxnSpPr>
          <p:cNvPr id="11" name="Straight Arrow Connector 10">
            <a:extLst>
              <a:ext uri="{FF2B5EF4-FFF2-40B4-BE49-F238E27FC236}">
                <a16:creationId xmlns:a16="http://schemas.microsoft.com/office/drawing/2014/main" id="{4BDA82FD-086C-4AED-B0CE-1350F821F316}"/>
              </a:ext>
            </a:extLst>
          </p:cNvPr>
          <p:cNvCxnSpPr>
            <a:stCxn id="8" idx="2"/>
            <a:endCxn id="9" idx="0"/>
          </p:cNvCxnSpPr>
          <p:nvPr/>
        </p:nvCxnSpPr>
        <p:spPr>
          <a:xfrm>
            <a:off x="9958388" y="1399039"/>
            <a:ext cx="0" cy="6869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3C4A4574-409C-46BC-96E4-A8827F673337}"/>
              </a:ext>
            </a:extLst>
          </p:cNvPr>
          <p:cNvSpPr txBox="1"/>
          <p:nvPr/>
        </p:nvSpPr>
        <p:spPr>
          <a:xfrm>
            <a:off x="8562975" y="1500188"/>
            <a:ext cx="3095624" cy="738664"/>
          </a:xfrm>
          <a:prstGeom prst="rect">
            <a:avLst/>
          </a:prstGeom>
          <a:noFill/>
        </p:spPr>
        <p:txBody>
          <a:bodyPr wrap="square" rtlCol="0">
            <a:spAutoFit/>
          </a:bodyPr>
          <a:lstStyle/>
          <a:p>
            <a:r>
              <a:rPr lang="en-US" sz="1400" b="0" dirty="0"/>
              <a:t>php artisan </a:t>
            </a:r>
            <a:r>
              <a:rPr lang="en-US" sz="1400" b="0" dirty="0" err="1"/>
              <a:t>make:migration</a:t>
            </a:r>
            <a:r>
              <a:rPr lang="en-US" sz="1400" b="0" dirty="0"/>
              <a:t> </a:t>
            </a:r>
            <a:r>
              <a:rPr lang="en-US" sz="1400" b="0" dirty="0" err="1"/>
              <a:t>create_sharks_table</a:t>
            </a:r>
            <a:r>
              <a:rPr lang="en-US" sz="1400" b="0" dirty="0"/>
              <a:t> --table=sharks --create</a:t>
            </a:r>
          </a:p>
          <a:p>
            <a:endParaRPr lang="th-TH" sz="1400" dirty="0"/>
          </a:p>
        </p:txBody>
      </p:sp>
      <p:sp>
        <p:nvSpPr>
          <p:cNvPr id="15" name="TextBox 14">
            <a:extLst>
              <a:ext uri="{FF2B5EF4-FFF2-40B4-BE49-F238E27FC236}">
                <a16:creationId xmlns:a16="http://schemas.microsoft.com/office/drawing/2014/main" id="{C10C1C19-06C2-4F28-8CF4-6408F3193DB5}"/>
              </a:ext>
            </a:extLst>
          </p:cNvPr>
          <p:cNvSpPr txBox="1"/>
          <p:nvPr/>
        </p:nvSpPr>
        <p:spPr>
          <a:xfrm>
            <a:off x="8562975" y="2884939"/>
            <a:ext cx="3219449" cy="400110"/>
          </a:xfrm>
          <a:prstGeom prst="rect">
            <a:avLst/>
          </a:prstGeom>
          <a:noFill/>
        </p:spPr>
        <p:txBody>
          <a:bodyPr wrap="square" rtlCol="0">
            <a:spAutoFit/>
          </a:bodyPr>
          <a:lstStyle/>
          <a:p>
            <a:r>
              <a:rPr lang="en-US" sz="2000" dirty="0"/>
              <a:t>php artisan </a:t>
            </a:r>
            <a:r>
              <a:rPr lang="en-US" sz="2000" dirty="0" err="1"/>
              <a:t>make:model</a:t>
            </a:r>
            <a:r>
              <a:rPr lang="en-US" sz="2000" dirty="0"/>
              <a:t> Flight --all</a:t>
            </a:r>
            <a:endParaRPr lang="th-TH" dirty="0"/>
          </a:p>
        </p:txBody>
      </p:sp>
      <p:pic>
        <p:nvPicPr>
          <p:cNvPr id="17" name="Picture 16">
            <a:extLst>
              <a:ext uri="{FF2B5EF4-FFF2-40B4-BE49-F238E27FC236}">
                <a16:creationId xmlns:a16="http://schemas.microsoft.com/office/drawing/2014/main" id="{5EBF2A8C-893C-4B58-95A8-DC6051BB8E5A}"/>
              </a:ext>
            </a:extLst>
          </p:cNvPr>
          <p:cNvPicPr>
            <a:picLocks noChangeAspect="1"/>
          </p:cNvPicPr>
          <p:nvPr/>
        </p:nvPicPr>
        <p:blipFill>
          <a:blip r:embed="rId3"/>
          <a:stretch>
            <a:fillRect/>
          </a:stretch>
        </p:blipFill>
        <p:spPr>
          <a:xfrm>
            <a:off x="8562975" y="3419476"/>
            <a:ext cx="1446155" cy="2273677"/>
          </a:xfrm>
          <a:prstGeom prst="rect">
            <a:avLst/>
          </a:prstGeom>
        </p:spPr>
      </p:pic>
    </p:spTree>
    <p:extLst>
      <p:ext uri="{BB962C8B-B14F-4D97-AF65-F5344CB8AC3E}">
        <p14:creationId xmlns:p14="http://schemas.microsoft.com/office/powerpoint/2010/main" val="151768613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996DB9D-E04A-42A1-9C81-DF4FAFEBB7F4}"/>
              </a:ext>
            </a:extLst>
          </p:cNvPr>
          <p:cNvSpPr>
            <a:spLocks noGrp="1"/>
          </p:cNvSpPr>
          <p:nvPr>
            <p:ph type="title"/>
          </p:nvPr>
        </p:nvSpPr>
        <p:spPr/>
        <p:txBody>
          <a:bodyPr/>
          <a:lstStyle/>
          <a:p>
            <a:r>
              <a:rPr lang="en-US" dirty="0"/>
              <a:t>Standard Folders in Laravel</a:t>
            </a:r>
            <a:endParaRPr lang="th-TH" dirty="0"/>
          </a:p>
        </p:txBody>
      </p:sp>
      <p:graphicFrame>
        <p:nvGraphicFramePr>
          <p:cNvPr id="5" name="Table 5">
            <a:extLst>
              <a:ext uri="{FF2B5EF4-FFF2-40B4-BE49-F238E27FC236}">
                <a16:creationId xmlns:a16="http://schemas.microsoft.com/office/drawing/2014/main" id="{2CA6A0EC-7255-4E5A-9421-CB17D75343B8}"/>
              </a:ext>
            </a:extLst>
          </p:cNvPr>
          <p:cNvGraphicFramePr>
            <a:graphicFrameLocks noGrp="1"/>
          </p:cNvGraphicFramePr>
          <p:nvPr>
            <p:extLst>
              <p:ext uri="{D42A27DB-BD31-4B8C-83A1-F6EECF244321}">
                <p14:modId xmlns:p14="http://schemas.microsoft.com/office/powerpoint/2010/main" val="3228796222"/>
              </p:ext>
            </p:extLst>
          </p:nvPr>
        </p:nvGraphicFramePr>
        <p:xfrm>
          <a:off x="184347" y="1228713"/>
          <a:ext cx="9607353" cy="5090160"/>
        </p:xfrm>
        <a:graphic>
          <a:graphicData uri="http://schemas.openxmlformats.org/drawingml/2006/table">
            <a:tbl>
              <a:tblPr firstRow="1" bandRow="1">
                <a:tableStyleId>{F5AB1C69-6EDB-4FF4-983F-18BD219EF322}</a:tableStyleId>
              </a:tblPr>
              <a:tblGrid>
                <a:gridCol w="471337">
                  <a:extLst>
                    <a:ext uri="{9D8B030D-6E8A-4147-A177-3AD203B41FA5}">
                      <a16:colId xmlns:a16="http://schemas.microsoft.com/office/drawing/2014/main" val="2273496238"/>
                    </a:ext>
                  </a:extLst>
                </a:gridCol>
                <a:gridCol w="1735168">
                  <a:extLst>
                    <a:ext uri="{9D8B030D-6E8A-4147-A177-3AD203B41FA5}">
                      <a16:colId xmlns:a16="http://schemas.microsoft.com/office/drawing/2014/main" val="709716471"/>
                    </a:ext>
                  </a:extLst>
                </a:gridCol>
                <a:gridCol w="1392121">
                  <a:extLst>
                    <a:ext uri="{9D8B030D-6E8A-4147-A177-3AD203B41FA5}">
                      <a16:colId xmlns:a16="http://schemas.microsoft.com/office/drawing/2014/main" val="3274687321"/>
                    </a:ext>
                  </a:extLst>
                </a:gridCol>
                <a:gridCol w="6008727">
                  <a:extLst>
                    <a:ext uri="{9D8B030D-6E8A-4147-A177-3AD203B41FA5}">
                      <a16:colId xmlns:a16="http://schemas.microsoft.com/office/drawing/2014/main" val="155236212"/>
                    </a:ext>
                  </a:extLst>
                </a:gridCol>
              </a:tblGrid>
              <a:tr h="370840">
                <a:tc>
                  <a:txBody>
                    <a:bodyPr/>
                    <a:lstStyle/>
                    <a:p>
                      <a:r>
                        <a:rPr lang="en-US" sz="1800" dirty="0"/>
                        <a:t>#</a:t>
                      </a:r>
                      <a:endParaRPr lang="th-TH" sz="1800" dirty="0"/>
                    </a:p>
                  </a:txBody>
                  <a:tcPr/>
                </a:tc>
                <a:tc>
                  <a:txBody>
                    <a:bodyPr/>
                    <a:lstStyle/>
                    <a:p>
                      <a:r>
                        <a:rPr lang="en-US" sz="1800" dirty="0"/>
                        <a:t>Root Folder</a:t>
                      </a:r>
                      <a:endParaRPr lang="th-TH" sz="1800" dirty="0"/>
                    </a:p>
                  </a:txBody>
                  <a:tcPr/>
                </a:tc>
                <a:tc>
                  <a:txBody>
                    <a:bodyPr/>
                    <a:lstStyle/>
                    <a:p>
                      <a:r>
                        <a:rPr lang="en-US" sz="1800" dirty="0"/>
                        <a:t>Sub Folder</a:t>
                      </a:r>
                      <a:endParaRPr lang="th-TH" sz="1800" dirty="0"/>
                    </a:p>
                  </a:txBody>
                  <a:tcPr/>
                </a:tc>
                <a:tc>
                  <a:txBody>
                    <a:bodyPr/>
                    <a:lstStyle/>
                    <a:p>
                      <a:r>
                        <a:rPr lang="en-US" sz="1800" dirty="0"/>
                        <a:t>Remark</a:t>
                      </a:r>
                      <a:endParaRPr lang="th-TH" sz="1800" dirty="0"/>
                    </a:p>
                  </a:txBody>
                  <a:tcPr/>
                </a:tc>
                <a:extLst>
                  <a:ext uri="{0D108BD9-81ED-4DB2-BD59-A6C34878D82A}">
                    <a16:rowId xmlns:a16="http://schemas.microsoft.com/office/drawing/2014/main" val="2626969483"/>
                  </a:ext>
                </a:extLst>
              </a:tr>
              <a:tr h="370840">
                <a:tc>
                  <a:txBody>
                    <a:bodyPr/>
                    <a:lstStyle/>
                    <a:p>
                      <a:pPr algn="ctr"/>
                      <a:r>
                        <a:rPr lang="en-US" sz="1800" dirty="0"/>
                        <a:t>1</a:t>
                      </a:r>
                      <a:endParaRPr lang="th-TH" sz="1800" dirty="0"/>
                    </a:p>
                  </a:txBody>
                  <a:tcPr/>
                </a:tc>
                <a:tc>
                  <a:txBody>
                    <a:bodyPr/>
                    <a:lstStyle/>
                    <a:p>
                      <a:r>
                        <a:rPr lang="en-US" sz="1800" dirty="0"/>
                        <a:t>app</a:t>
                      </a:r>
                      <a:endParaRPr lang="th-TH" sz="1800" dirty="0"/>
                    </a:p>
                  </a:txBody>
                  <a:tcPr/>
                </a:tc>
                <a:tc>
                  <a:txBody>
                    <a:bodyPr/>
                    <a:lstStyle/>
                    <a:p>
                      <a:r>
                        <a:rPr lang="en-US" sz="1800" dirty="0"/>
                        <a:t>http/Controllers</a:t>
                      </a:r>
                      <a:endParaRPr lang="th-TH" sz="1800" dirty="0"/>
                    </a:p>
                  </a:txBody>
                  <a:tcPr/>
                </a:tc>
                <a:tc>
                  <a:txBody>
                    <a:bodyPr/>
                    <a:lstStyle/>
                    <a:p>
                      <a:endParaRPr lang="th-TH" sz="1800" dirty="0"/>
                    </a:p>
                  </a:txBody>
                  <a:tcPr/>
                </a:tc>
                <a:extLst>
                  <a:ext uri="{0D108BD9-81ED-4DB2-BD59-A6C34878D82A}">
                    <a16:rowId xmlns:a16="http://schemas.microsoft.com/office/drawing/2014/main" val="1650096302"/>
                  </a:ext>
                </a:extLst>
              </a:tr>
              <a:tr h="370840">
                <a:tc>
                  <a:txBody>
                    <a:bodyPr/>
                    <a:lstStyle/>
                    <a:p>
                      <a:pPr algn="ctr"/>
                      <a:r>
                        <a:rPr lang="en-US" sz="1800" dirty="0"/>
                        <a:t>2</a:t>
                      </a:r>
                      <a:endParaRPr lang="th-TH" sz="1800" dirty="0"/>
                    </a:p>
                  </a:txBody>
                  <a:tcPr/>
                </a:tc>
                <a:tc>
                  <a:txBody>
                    <a:bodyPr/>
                    <a:lstStyle/>
                    <a:p>
                      <a:r>
                        <a:rPr lang="en-US" sz="1800" dirty="0"/>
                        <a:t>app</a:t>
                      </a:r>
                      <a:endParaRPr lang="th-TH" sz="1800" dirty="0"/>
                    </a:p>
                  </a:txBody>
                  <a:tcPr/>
                </a:tc>
                <a:tc>
                  <a:txBody>
                    <a:bodyPr/>
                    <a:lstStyle/>
                    <a:p>
                      <a:r>
                        <a:rPr lang="en-US" sz="1800" dirty="0"/>
                        <a:t>Model</a:t>
                      </a:r>
                    </a:p>
                  </a:txBody>
                  <a:tcPr/>
                </a:tc>
                <a:tc>
                  <a:txBody>
                    <a:bodyPr/>
                    <a:lstStyle/>
                    <a:p>
                      <a:endParaRPr lang="th-TH" sz="1800" dirty="0"/>
                    </a:p>
                  </a:txBody>
                  <a:tcPr/>
                </a:tc>
                <a:extLst>
                  <a:ext uri="{0D108BD9-81ED-4DB2-BD59-A6C34878D82A}">
                    <a16:rowId xmlns:a16="http://schemas.microsoft.com/office/drawing/2014/main" val="3563542889"/>
                  </a:ext>
                </a:extLst>
              </a:tr>
              <a:tr h="370840">
                <a:tc>
                  <a:txBody>
                    <a:bodyPr/>
                    <a:lstStyle/>
                    <a:p>
                      <a:pPr algn="ctr"/>
                      <a:r>
                        <a:rPr lang="en-US" sz="1800" dirty="0"/>
                        <a:t>3</a:t>
                      </a:r>
                      <a:endParaRPr lang="th-TH" sz="1800" dirty="0"/>
                    </a:p>
                  </a:txBody>
                  <a:tcPr/>
                </a:tc>
                <a:tc>
                  <a:txBody>
                    <a:bodyPr/>
                    <a:lstStyle/>
                    <a:p>
                      <a:r>
                        <a:rPr lang="en-US" sz="1800" dirty="0"/>
                        <a:t>Resources</a:t>
                      </a:r>
                      <a:endParaRPr lang="th-TH" sz="1800" dirty="0"/>
                    </a:p>
                  </a:txBody>
                  <a:tcPr/>
                </a:tc>
                <a:tc>
                  <a:txBody>
                    <a:bodyPr/>
                    <a:lstStyle/>
                    <a:p>
                      <a:r>
                        <a:rPr lang="en-US" sz="1800" dirty="0"/>
                        <a:t>Views</a:t>
                      </a:r>
                      <a:endParaRPr lang="th-TH" sz="1800" dirty="0"/>
                    </a:p>
                  </a:txBody>
                  <a:tcPr/>
                </a:tc>
                <a:tc>
                  <a:txBody>
                    <a:bodyPr/>
                    <a:lstStyle/>
                    <a:p>
                      <a:endParaRPr lang="th-TH" sz="1800" dirty="0"/>
                    </a:p>
                  </a:txBody>
                  <a:tcPr/>
                </a:tc>
                <a:extLst>
                  <a:ext uri="{0D108BD9-81ED-4DB2-BD59-A6C34878D82A}">
                    <a16:rowId xmlns:a16="http://schemas.microsoft.com/office/drawing/2014/main" val="1526007657"/>
                  </a:ext>
                </a:extLst>
              </a:tr>
              <a:tr h="370840">
                <a:tc>
                  <a:txBody>
                    <a:bodyPr/>
                    <a:lstStyle/>
                    <a:p>
                      <a:pPr algn="ctr"/>
                      <a:r>
                        <a:rPr lang="en-US" sz="1800" dirty="0"/>
                        <a:t>4</a:t>
                      </a:r>
                      <a:endParaRPr lang="th-TH" sz="1800" dirty="0"/>
                    </a:p>
                  </a:txBody>
                  <a:tcPr/>
                </a:tc>
                <a:tc>
                  <a:txBody>
                    <a:bodyPr/>
                    <a:lstStyle/>
                    <a:p>
                      <a:r>
                        <a:rPr lang="en-US" sz="1800" dirty="0"/>
                        <a:t>routes</a:t>
                      </a:r>
                      <a:endParaRPr lang="th-TH" sz="1800" dirty="0"/>
                    </a:p>
                  </a:txBody>
                  <a:tcPr/>
                </a:tc>
                <a:tc>
                  <a:txBody>
                    <a:bodyPr/>
                    <a:lstStyle/>
                    <a:p>
                      <a:r>
                        <a:rPr lang="en-US" sz="1800" dirty="0"/>
                        <a:t>Web.php</a:t>
                      </a:r>
                    </a:p>
                    <a:p>
                      <a:r>
                        <a:rPr lang="en-US" sz="1800" dirty="0" err="1"/>
                        <a:t>Api.php</a:t>
                      </a:r>
                      <a:endParaRPr lang="th-TH" sz="1800" dirty="0"/>
                    </a:p>
                  </a:txBody>
                  <a:tcPr/>
                </a:tc>
                <a:tc>
                  <a:txBody>
                    <a:bodyPr/>
                    <a:lstStyle/>
                    <a:p>
                      <a:endParaRPr lang="th-TH" sz="1800" dirty="0"/>
                    </a:p>
                  </a:txBody>
                  <a:tcPr/>
                </a:tc>
                <a:extLst>
                  <a:ext uri="{0D108BD9-81ED-4DB2-BD59-A6C34878D82A}">
                    <a16:rowId xmlns:a16="http://schemas.microsoft.com/office/drawing/2014/main" val="709674027"/>
                  </a:ext>
                </a:extLst>
              </a:tr>
              <a:tr h="370840">
                <a:tc>
                  <a:txBody>
                    <a:bodyPr/>
                    <a:lstStyle/>
                    <a:p>
                      <a:pPr algn="ctr"/>
                      <a:r>
                        <a:rPr lang="en-US" sz="1800" dirty="0"/>
                        <a:t>5</a:t>
                      </a:r>
                      <a:endParaRPr lang="th-TH" sz="1800" dirty="0"/>
                    </a:p>
                  </a:txBody>
                  <a:tcPr/>
                </a:tc>
                <a:tc>
                  <a:txBody>
                    <a:bodyPr/>
                    <a:lstStyle/>
                    <a:p>
                      <a:r>
                        <a:rPr lang="en-US" sz="1800" dirty="0"/>
                        <a:t>Public</a:t>
                      </a:r>
                      <a:endParaRPr lang="th-TH" sz="1800" dirty="0"/>
                    </a:p>
                  </a:txBody>
                  <a:tcPr/>
                </a:tc>
                <a:tc>
                  <a:txBody>
                    <a:bodyPr/>
                    <a:lstStyle/>
                    <a:p>
                      <a:r>
                        <a:rPr lang="en-US" sz="1800" dirty="0"/>
                        <a:t>images</a:t>
                      </a:r>
                      <a:endParaRPr lang="th-TH" sz="1800" dirty="0"/>
                    </a:p>
                  </a:txBody>
                  <a:tcPr/>
                </a:tc>
                <a:tc>
                  <a:txBody>
                    <a:bodyPr/>
                    <a:lstStyle/>
                    <a:p>
                      <a:endParaRPr lang="th-TH" sz="1800" dirty="0"/>
                    </a:p>
                  </a:txBody>
                  <a:tcPr/>
                </a:tc>
                <a:extLst>
                  <a:ext uri="{0D108BD9-81ED-4DB2-BD59-A6C34878D82A}">
                    <a16:rowId xmlns:a16="http://schemas.microsoft.com/office/drawing/2014/main" val="1400284407"/>
                  </a:ext>
                </a:extLst>
              </a:tr>
              <a:tr h="370840">
                <a:tc>
                  <a:txBody>
                    <a:bodyPr/>
                    <a:lstStyle/>
                    <a:p>
                      <a:pPr algn="ctr"/>
                      <a:r>
                        <a:rPr lang="en-US" sz="1800" dirty="0"/>
                        <a:t>6</a:t>
                      </a:r>
                      <a:endParaRPr lang="th-TH" sz="1800" dirty="0"/>
                    </a:p>
                  </a:txBody>
                  <a:tcPr/>
                </a:tc>
                <a:tc>
                  <a:txBody>
                    <a:bodyPr/>
                    <a:lstStyle/>
                    <a:p>
                      <a:r>
                        <a:rPr lang="en-US" sz="1800" dirty="0"/>
                        <a:t>Vendor</a:t>
                      </a:r>
                      <a:endParaRPr lang="th-TH" sz="1800" dirty="0"/>
                    </a:p>
                  </a:txBody>
                  <a:tcPr/>
                </a:tc>
                <a:tc>
                  <a:txBody>
                    <a:bodyPr/>
                    <a:lstStyle/>
                    <a:p>
                      <a:endParaRPr lang="th-TH" sz="1800" dirty="0"/>
                    </a:p>
                  </a:txBody>
                  <a:tcPr/>
                </a:tc>
                <a:tc>
                  <a:txBody>
                    <a:bodyPr/>
                    <a:lstStyle/>
                    <a:p>
                      <a:endParaRPr lang="th-TH" sz="1800" dirty="0"/>
                    </a:p>
                  </a:txBody>
                  <a:tcPr/>
                </a:tc>
                <a:extLst>
                  <a:ext uri="{0D108BD9-81ED-4DB2-BD59-A6C34878D82A}">
                    <a16:rowId xmlns:a16="http://schemas.microsoft.com/office/drawing/2014/main" val="1832450381"/>
                  </a:ext>
                </a:extLst>
              </a:tr>
              <a:tr h="370840">
                <a:tc>
                  <a:txBody>
                    <a:bodyPr/>
                    <a:lstStyle/>
                    <a:p>
                      <a:pPr algn="ctr"/>
                      <a:r>
                        <a:rPr lang="en-US" sz="1800" dirty="0"/>
                        <a:t>7</a:t>
                      </a:r>
                      <a:endParaRPr lang="th-TH" sz="1800" dirty="0"/>
                    </a:p>
                  </a:txBody>
                  <a:tcPr/>
                </a:tc>
                <a:tc>
                  <a:txBody>
                    <a:bodyPr/>
                    <a:lstStyle/>
                    <a:p>
                      <a:r>
                        <a:rPr lang="en-US" sz="1800" dirty="0"/>
                        <a:t>Database</a:t>
                      </a:r>
                      <a:endParaRPr lang="th-TH" sz="1800" dirty="0"/>
                    </a:p>
                  </a:txBody>
                  <a:tcPr/>
                </a:tc>
                <a:tc>
                  <a:txBody>
                    <a:bodyPr/>
                    <a:lstStyle/>
                    <a:p>
                      <a:r>
                        <a:rPr lang="en-US" sz="1800" dirty="0"/>
                        <a:t>migrations</a:t>
                      </a:r>
                      <a:endParaRPr lang="th-TH" sz="1800" dirty="0"/>
                    </a:p>
                  </a:txBody>
                  <a:tcPr/>
                </a:tc>
                <a:tc>
                  <a:txBody>
                    <a:bodyPr/>
                    <a:lstStyle/>
                    <a:p>
                      <a:r>
                        <a:rPr lang="en-US" sz="1800" dirty="0"/>
                        <a:t>Model </a:t>
                      </a:r>
                      <a:r>
                        <a:rPr lang="en-US" sz="1800" dirty="0">
                          <a:sym typeface="Wingdings" panose="05000000000000000000" pitchFamily="2" charset="2"/>
                        </a:rPr>
                        <a:t> Generate Database</a:t>
                      </a:r>
                      <a:endParaRPr lang="th-TH" sz="1800" dirty="0"/>
                    </a:p>
                  </a:txBody>
                  <a:tcPr/>
                </a:tc>
                <a:extLst>
                  <a:ext uri="{0D108BD9-81ED-4DB2-BD59-A6C34878D82A}">
                    <a16:rowId xmlns:a16="http://schemas.microsoft.com/office/drawing/2014/main" val="3265128103"/>
                  </a:ext>
                </a:extLst>
              </a:tr>
              <a:tr h="370840">
                <a:tc>
                  <a:txBody>
                    <a:bodyPr/>
                    <a:lstStyle/>
                    <a:p>
                      <a:pPr algn="ctr"/>
                      <a:r>
                        <a:rPr lang="en-US" sz="1800" dirty="0"/>
                        <a:t>8</a:t>
                      </a:r>
                      <a:endParaRPr lang="th-TH" sz="1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Storage</a:t>
                      </a:r>
                      <a:endParaRPr lang="th-TH" sz="1800" dirty="0"/>
                    </a:p>
                  </a:txBody>
                  <a:tcPr/>
                </a:tc>
                <a:tc>
                  <a:txBody>
                    <a:bodyPr/>
                    <a:lstStyle/>
                    <a:p>
                      <a:endParaRPr lang="th-TH" sz="1800" dirty="0"/>
                    </a:p>
                  </a:txBody>
                  <a:tcPr/>
                </a:tc>
                <a:tc>
                  <a:txBody>
                    <a:bodyPr/>
                    <a:lstStyle/>
                    <a:p>
                      <a:endParaRPr lang="th-TH" sz="1800" dirty="0"/>
                    </a:p>
                  </a:txBody>
                  <a:tcPr/>
                </a:tc>
                <a:extLst>
                  <a:ext uri="{0D108BD9-81ED-4DB2-BD59-A6C34878D82A}">
                    <a16:rowId xmlns:a16="http://schemas.microsoft.com/office/drawing/2014/main" val="2926964917"/>
                  </a:ext>
                </a:extLst>
              </a:tr>
              <a:tr h="370840">
                <a:tc>
                  <a:txBody>
                    <a:bodyPr/>
                    <a:lstStyle/>
                    <a:p>
                      <a:pPr algn="ctr"/>
                      <a:r>
                        <a:rPr lang="en-US" sz="1800" dirty="0"/>
                        <a:t>9</a:t>
                      </a:r>
                      <a:endParaRPr lang="th-TH" sz="1800" dirty="0"/>
                    </a:p>
                  </a:txBody>
                  <a:tcPr/>
                </a:tc>
                <a:tc>
                  <a:txBody>
                    <a:bodyPr/>
                    <a:lstStyle/>
                    <a:p>
                      <a:r>
                        <a:rPr lang="en-US" sz="1800" dirty="0"/>
                        <a:t>Bootstrap</a:t>
                      </a:r>
                      <a:endParaRPr lang="th-TH" sz="1800" dirty="0"/>
                    </a:p>
                  </a:txBody>
                  <a:tcPr/>
                </a:tc>
                <a:tc>
                  <a:txBody>
                    <a:bodyPr/>
                    <a:lstStyle/>
                    <a:p>
                      <a:endParaRPr lang="th-TH" sz="1800" dirty="0"/>
                    </a:p>
                  </a:txBody>
                  <a:tcPr/>
                </a:tc>
                <a:tc>
                  <a:txBody>
                    <a:bodyPr/>
                    <a:lstStyle/>
                    <a:p>
                      <a:endParaRPr lang="th-TH" sz="1800" dirty="0"/>
                    </a:p>
                  </a:txBody>
                  <a:tcPr/>
                </a:tc>
                <a:extLst>
                  <a:ext uri="{0D108BD9-81ED-4DB2-BD59-A6C34878D82A}">
                    <a16:rowId xmlns:a16="http://schemas.microsoft.com/office/drawing/2014/main" val="3638835066"/>
                  </a:ext>
                </a:extLst>
              </a:tr>
              <a:tr h="370840">
                <a:tc>
                  <a:txBody>
                    <a:bodyPr/>
                    <a:lstStyle/>
                    <a:p>
                      <a:pPr algn="ctr"/>
                      <a:r>
                        <a:rPr lang="en-US" sz="1800" dirty="0"/>
                        <a:t>10</a:t>
                      </a:r>
                      <a:endParaRPr lang="th-TH" sz="1800" dirty="0"/>
                    </a:p>
                  </a:txBody>
                  <a:tcPr/>
                </a:tc>
                <a:tc>
                  <a:txBody>
                    <a:bodyPr/>
                    <a:lstStyle/>
                    <a:p>
                      <a:r>
                        <a:rPr lang="en-US" sz="1800" dirty="0"/>
                        <a:t>config</a:t>
                      </a:r>
                      <a:endParaRPr lang="th-TH" sz="1800" dirty="0"/>
                    </a:p>
                  </a:txBody>
                  <a:tcPr/>
                </a:tc>
                <a:tc>
                  <a:txBody>
                    <a:bodyPr/>
                    <a:lstStyle/>
                    <a:p>
                      <a:endParaRPr lang="th-TH" sz="1800" dirty="0"/>
                    </a:p>
                  </a:txBody>
                  <a:tcPr/>
                </a:tc>
                <a:tc>
                  <a:txBody>
                    <a:bodyPr/>
                    <a:lstStyle/>
                    <a:p>
                      <a:endParaRPr lang="th-TH" sz="1800" dirty="0"/>
                    </a:p>
                  </a:txBody>
                  <a:tcPr/>
                </a:tc>
                <a:extLst>
                  <a:ext uri="{0D108BD9-81ED-4DB2-BD59-A6C34878D82A}">
                    <a16:rowId xmlns:a16="http://schemas.microsoft.com/office/drawing/2014/main" val="3799796517"/>
                  </a:ext>
                </a:extLst>
              </a:tr>
              <a:tr h="370840">
                <a:tc>
                  <a:txBody>
                    <a:bodyPr/>
                    <a:lstStyle/>
                    <a:p>
                      <a:pPr algn="ctr"/>
                      <a:r>
                        <a:rPr lang="en-US" sz="1800" dirty="0"/>
                        <a:t>11</a:t>
                      </a:r>
                      <a:endParaRPr lang="th-TH" sz="1800" dirty="0"/>
                    </a:p>
                  </a:txBody>
                  <a:tcPr/>
                </a:tc>
                <a:tc>
                  <a:txBody>
                    <a:bodyPr/>
                    <a:lstStyle/>
                    <a:p>
                      <a:endParaRPr lang="th-TH" sz="1800" dirty="0"/>
                    </a:p>
                  </a:txBody>
                  <a:tcPr/>
                </a:tc>
                <a:tc>
                  <a:txBody>
                    <a:bodyPr/>
                    <a:lstStyle/>
                    <a:p>
                      <a:endParaRPr lang="th-TH" sz="1800" dirty="0"/>
                    </a:p>
                  </a:txBody>
                  <a:tcPr/>
                </a:tc>
                <a:tc>
                  <a:txBody>
                    <a:bodyPr/>
                    <a:lstStyle/>
                    <a:p>
                      <a:endParaRPr lang="th-TH" sz="1800" dirty="0"/>
                    </a:p>
                  </a:txBody>
                  <a:tcPr/>
                </a:tc>
                <a:extLst>
                  <a:ext uri="{0D108BD9-81ED-4DB2-BD59-A6C34878D82A}">
                    <a16:rowId xmlns:a16="http://schemas.microsoft.com/office/drawing/2014/main" val="2578832601"/>
                  </a:ext>
                </a:extLst>
              </a:tr>
              <a:tr h="370840">
                <a:tc>
                  <a:txBody>
                    <a:bodyPr/>
                    <a:lstStyle/>
                    <a:p>
                      <a:pPr algn="ctr"/>
                      <a:r>
                        <a:rPr lang="en-US" sz="1800" dirty="0"/>
                        <a:t>12</a:t>
                      </a:r>
                      <a:endParaRPr lang="th-TH" sz="1800" dirty="0"/>
                    </a:p>
                  </a:txBody>
                  <a:tcPr/>
                </a:tc>
                <a:tc>
                  <a:txBody>
                    <a:bodyPr/>
                    <a:lstStyle/>
                    <a:p>
                      <a:r>
                        <a:rPr lang="en-US" sz="1800" dirty="0"/>
                        <a:t>artisan</a:t>
                      </a:r>
                      <a:endParaRPr lang="th-TH" sz="1800" dirty="0"/>
                    </a:p>
                  </a:txBody>
                  <a:tcPr/>
                </a:tc>
                <a:tc>
                  <a:txBody>
                    <a:bodyPr/>
                    <a:lstStyle/>
                    <a:p>
                      <a:endParaRPr lang="th-TH" sz="1800" dirty="0"/>
                    </a:p>
                  </a:txBody>
                  <a:tcPr/>
                </a:tc>
                <a:tc>
                  <a:txBody>
                    <a:bodyPr/>
                    <a:lstStyle/>
                    <a:p>
                      <a:endParaRPr lang="th-TH" sz="1800" dirty="0"/>
                    </a:p>
                  </a:txBody>
                  <a:tcPr/>
                </a:tc>
                <a:extLst>
                  <a:ext uri="{0D108BD9-81ED-4DB2-BD59-A6C34878D82A}">
                    <a16:rowId xmlns:a16="http://schemas.microsoft.com/office/drawing/2014/main" val="3017904632"/>
                  </a:ext>
                </a:extLst>
              </a:tr>
            </a:tbl>
          </a:graphicData>
        </a:graphic>
      </p:graphicFrame>
      <p:pic>
        <p:nvPicPr>
          <p:cNvPr id="7" name="Picture 6">
            <a:extLst>
              <a:ext uri="{FF2B5EF4-FFF2-40B4-BE49-F238E27FC236}">
                <a16:creationId xmlns:a16="http://schemas.microsoft.com/office/drawing/2014/main" id="{41680904-7DEB-4CAB-84D1-8ED853185BA5}"/>
              </a:ext>
            </a:extLst>
          </p:cNvPr>
          <p:cNvPicPr>
            <a:picLocks noChangeAspect="1"/>
          </p:cNvPicPr>
          <p:nvPr/>
        </p:nvPicPr>
        <p:blipFill>
          <a:blip r:embed="rId2"/>
          <a:stretch>
            <a:fillRect/>
          </a:stretch>
        </p:blipFill>
        <p:spPr>
          <a:xfrm>
            <a:off x="10027490" y="1228713"/>
            <a:ext cx="1835374" cy="5108587"/>
          </a:xfrm>
          <a:prstGeom prst="rect">
            <a:avLst/>
          </a:prstGeom>
        </p:spPr>
      </p:pic>
    </p:spTree>
    <p:extLst>
      <p:ext uri="{BB962C8B-B14F-4D97-AF65-F5344CB8AC3E}">
        <p14:creationId xmlns:p14="http://schemas.microsoft.com/office/powerpoint/2010/main" val="310619595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274286-8CC3-4841-9130-5B320FDC2A8D}"/>
              </a:ext>
            </a:extLst>
          </p:cNvPr>
          <p:cNvSpPr>
            <a:spLocks noGrp="1"/>
          </p:cNvSpPr>
          <p:nvPr>
            <p:ph type="title"/>
          </p:nvPr>
        </p:nvSpPr>
        <p:spPr/>
        <p:txBody>
          <a:bodyPr/>
          <a:lstStyle/>
          <a:p>
            <a:r>
              <a:rPr lang="en-US" dirty="0"/>
              <a:t>Routes</a:t>
            </a:r>
            <a:endParaRPr lang="th-TH" dirty="0"/>
          </a:p>
        </p:txBody>
      </p:sp>
      <p:sp>
        <p:nvSpPr>
          <p:cNvPr id="3" name="TextBox 2">
            <a:extLst>
              <a:ext uri="{FF2B5EF4-FFF2-40B4-BE49-F238E27FC236}">
                <a16:creationId xmlns:a16="http://schemas.microsoft.com/office/drawing/2014/main" id="{BD0E01E9-4378-4C3A-A36B-AF99ED03DA9A}"/>
              </a:ext>
            </a:extLst>
          </p:cNvPr>
          <p:cNvSpPr txBox="1"/>
          <p:nvPr/>
        </p:nvSpPr>
        <p:spPr>
          <a:xfrm>
            <a:off x="876300" y="1333500"/>
            <a:ext cx="9017000" cy="3046988"/>
          </a:xfrm>
          <a:prstGeom prst="rect">
            <a:avLst/>
          </a:prstGeom>
          <a:noFill/>
        </p:spPr>
        <p:txBody>
          <a:bodyPr wrap="square" rtlCol="0">
            <a:spAutoFit/>
          </a:bodyPr>
          <a:lstStyle/>
          <a:p>
            <a:pPr marL="514350" indent="-514350">
              <a:buAutoNum type="arabicPeriod"/>
            </a:pPr>
            <a:r>
              <a:rPr lang="en-US" sz="4800" dirty="0"/>
              <a:t>Get: Read data from view</a:t>
            </a:r>
          </a:p>
          <a:p>
            <a:pPr marL="514350" indent="-514350">
              <a:buAutoNum type="arabicPeriod"/>
            </a:pPr>
            <a:r>
              <a:rPr lang="en-US" sz="4800" dirty="0"/>
              <a:t>Post: Post data from view</a:t>
            </a:r>
          </a:p>
          <a:p>
            <a:pPr marL="514350" indent="-514350">
              <a:buAutoNum type="arabicPeriod"/>
            </a:pPr>
            <a:r>
              <a:rPr lang="en-US" sz="4800" dirty="0"/>
              <a:t>Resource</a:t>
            </a:r>
          </a:p>
          <a:p>
            <a:pPr marL="514350" indent="-514350">
              <a:buAutoNum type="arabicPeriod"/>
            </a:pPr>
            <a:r>
              <a:rPr lang="en-US" sz="4800" dirty="0"/>
              <a:t>Prefix: Sub URL</a:t>
            </a:r>
            <a:endParaRPr lang="th-TH" sz="4800" dirty="0"/>
          </a:p>
        </p:txBody>
      </p:sp>
    </p:spTree>
    <p:extLst>
      <p:ext uri="{BB962C8B-B14F-4D97-AF65-F5344CB8AC3E}">
        <p14:creationId xmlns:p14="http://schemas.microsoft.com/office/powerpoint/2010/main" val="340334627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323690-A5C4-416D-94D3-AC966D9FAF31}"/>
              </a:ext>
            </a:extLst>
          </p:cNvPr>
          <p:cNvSpPr>
            <a:spLocks noGrp="1"/>
          </p:cNvSpPr>
          <p:nvPr>
            <p:ph type="title"/>
          </p:nvPr>
        </p:nvSpPr>
        <p:spPr/>
        <p:txBody>
          <a:bodyPr/>
          <a:lstStyle/>
          <a:p>
            <a:r>
              <a:rPr lang="en-US" dirty="0"/>
              <a:t>Ref Website</a:t>
            </a:r>
            <a:endParaRPr lang="th-TH" dirty="0"/>
          </a:p>
        </p:txBody>
      </p:sp>
      <p:graphicFrame>
        <p:nvGraphicFramePr>
          <p:cNvPr id="4" name="Table 4">
            <a:extLst>
              <a:ext uri="{FF2B5EF4-FFF2-40B4-BE49-F238E27FC236}">
                <a16:creationId xmlns:a16="http://schemas.microsoft.com/office/drawing/2014/main" id="{AB572D80-8B2E-474C-97FA-36772F4E1597}"/>
              </a:ext>
            </a:extLst>
          </p:cNvPr>
          <p:cNvGraphicFramePr>
            <a:graphicFrameLocks noGrp="1"/>
          </p:cNvGraphicFramePr>
          <p:nvPr>
            <p:extLst>
              <p:ext uri="{D42A27DB-BD31-4B8C-83A1-F6EECF244321}">
                <p14:modId xmlns:p14="http://schemas.microsoft.com/office/powerpoint/2010/main" val="1123353286"/>
              </p:ext>
            </p:extLst>
          </p:nvPr>
        </p:nvGraphicFramePr>
        <p:xfrm>
          <a:off x="838200" y="1044574"/>
          <a:ext cx="10515600" cy="5318125"/>
        </p:xfrm>
        <a:graphic>
          <a:graphicData uri="http://schemas.openxmlformats.org/drawingml/2006/table">
            <a:tbl>
              <a:tblPr firstRow="1" bandRow="1">
                <a:tableStyleId>{5C22544A-7EE6-4342-B048-85BDC9FD1C3A}</a:tableStyleId>
              </a:tblPr>
              <a:tblGrid>
                <a:gridCol w="5257800">
                  <a:extLst>
                    <a:ext uri="{9D8B030D-6E8A-4147-A177-3AD203B41FA5}">
                      <a16:colId xmlns:a16="http://schemas.microsoft.com/office/drawing/2014/main" val="3447079846"/>
                    </a:ext>
                  </a:extLst>
                </a:gridCol>
                <a:gridCol w="5257800">
                  <a:extLst>
                    <a:ext uri="{9D8B030D-6E8A-4147-A177-3AD203B41FA5}">
                      <a16:colId xmlns:a16="http://schemas.microsoft.com/office/drawing/2014/main" val="2277867060"/>
                    </a:ext>
                  </a:extLst>
                </a:gridCol>
              </a:tblGrid>
              <a:tr h="473532">
                <a:tc>
                  <a:txBody>
                    <a:bodyPr/>
                    <a:lstStyle/>
                    <a:p>
                      <a:r>
                        <a:rPr lang="en-US" sz="2000" dirty="0"/>
                        <a:t>Web</a:t>
                      </a:r>
                      <a:endParaRPr lang="th-TH" sz="2000" dirty="0"/>
                    </a:p>
                  </a:txBody>
                  <a:tcPr/>
                </a:tc>
                <a:tc>
                  <a:txBody>
                    <a:bodyPr/>
                    <a:lstStyle/>
                    <a:p>
                      <a:r>
                        <a:rPr lang="en-US" sz="2000" dirty="0"/>
                        <a:t>For</a:t>
                      </a:r>
                      <a:endParaRPr lang="th-TH" sz="2000" dirty="0"/>
                    </a:p>
                  </a:txBody>
                  <a:tcPr/>
                </a:tc>
                <a:extLst>
                  <a:ext uri="{0D108BD9-81ED-4DB2-BD59-A6C34878D82A}">
                    <a16:rowId xmlns:a16="http://schemas.microsoft.com/office/drawing/2014/main" val="3119223277"/>
                  </a:ext>
                </a:extLst>
              </a:tr>
              <a:tr h="4844593">
                <a:tc>
                  <a:txBody>
                    <a:bodyPr/>
                    <a:lstStyle/>
                    <a:p>
                      <a:r>
                        <a:rPr lang="en-US" sz="2000" dirty="0">
                          <a:hlinkClick r:id="rId2"/>
                        </a:rPr>
                        <a:t>https:/auth0.com/blog/build-a-laravel-6-app-with-authentication/</a:t>
                      </a:r>
                      <a:endParaRPr lang="en-US" sz="2000" dirty="0"/>
                    </a:p>
                    <a:p>
                      <a:endParaRPr lang="en-US" sz="2000" dirty="0"/>
                    </a:p>
                    <a:p>
                      <a:r>
                        <a:rPr lang="en-US" sz="2000" dirty="0">
                          <a:hlinkClick r:id="rId3"/>
                        </a:rPr>
                        <a:t>https:/www.positronx.io/laravel-contact-form-example-tutorial/</a:t>
                      </a:r>
                      <a:endParaRPr lang="en-US" sz="2000" dirty="0"/>
                    </a:p>
                    <a:p>
                      <a:endParaRPr lang="en-US" sz="2000" dirty="0"/>
                    </a:p>
                    <a:p>
                      <a:endParaRPr lang="en-US" sz="2000" dirty="0"/>
                    </a:p>
                    <a:p>
                      <a:r>
                        <a:rPr lang="en-US" sz="2000" dirty="0">
                          <a:hlinkClick r:id="rId4"/>
                        </a:rPr>
                        <a:t>https:/stackoverflow.com/questions/62955122/how-do-i-connect-laravel-7-to-microsoft-sql-server</a:t>
                      </a:r>
                      <a:r>
                        <a:rPr lang="en-US" sz="2000" dirty="0"/>
                        <a:t> (Laravel connect </a:t>
                      </a:r>
                      <a:r>
                        <a:rPr lang="en-US" sz="2000" dirty="0" err="1"/>
                        <a:t>sql</a:t>
                      </a:r>
                      <a:r>
                        <a:rPr lang="en-US" sz="2000" dirty="0"/>
                        <a:t> server)</a:t>
                      </a:r>
                    </a:p>
                    <a:p>
                      <a:endParaRPr lang="en-US" sz="2000" dirty="0"/>
                    </a:p>
                    <a:p>
                      <a:r>
                        <a:rPr lang="en-US" sz="2000" dirty="0">
                          <a:hlinkClick r:id="rId5"/>
                        </a:rPr>
                        <a:t>https:/seenual.com/laravel-%E0%B8%81%E0%B8%B2%E0%B8%A3%E0%B9%83%E0%B8%8A%E0%B9%89%E0%B8%87%E0%B8%B2%E0%B8%99-routing/</a:t>
                      </a:r>
                      <a:r>
                        <a:rPr lang="en-US" sz="2000" dirty="0"/>
                        <a:t> (</a:t>
                      </a:r>
                      <a:r>
                        <a:rPr lang="th-TH" sz="2000" dirty="0"/>
                        <a:t>การช้ </a:t>
                      </a:r>
                      <a:r>
                        <a:rPr lang="en-US" sz="2000" dirty="0"/>
                        <a:t>route </a:t>
                      </a:r>
                      <a:r>
                        <a:rPr lang="th-TH" sz="2000" dirty="0"/>
                        <a:t>ไทย)</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1" i="0" kern="1200" dirty="0">
                          <a:solidFill>
                            <a:schemeClr val="dk1"/>
                          </a:solidFill>
                          <a:effectLst/>
                          <a:latin typeface="+mn-lt"/>
                          <a:ea typeface="+mn-ea"/>
                          <a:cs typeface="+mn-cs"/>
                        </a:rPr>
                        <a:t>Build a Laravel CRUD App with Authentication</a:t>
                      </a:r>
                    </a:p>
                    <a:p>
                      <a:endParaRPr lang="th-TH" sz="2000" dirty="0"/>
                    </a:p>
                  </a:txBody>
                  <a:tcPr/>
                </a:tc>
                <a:extLst>
                  <a:ext uri="{0D108BD9-81ED-4DB2-BD59-A6C34878D82A}">
                    <a16:rowId xmlns:a16="http://schemas.microsoft.com/office/drawing/2014/main" val="1858598910"/>
                  </a:ext>
                </a:extLst>
              </a:tr>
            </a:tbl>
          </a:graphicData>
        </a:graphic>
      </p:graphicFrame>
    </p:spTree>
    <p:extLst>
      <p:ext uri="{BB962C8B-B14F-4D97-AF65-F5344CB8AC3E}">
        <p14:creationId xmlns:p14="http://schemas.microsoft.com/office/powerpoint/2010/main" val="154537016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548836-3BC7-40FF-8473-85F9767C35D2}"/>
              </a:ext>
            </a:extLst>
          </p:cNvPr>
          <p:cNvSpPr>
            <a:spLocks noGrp="1"/>
          </p:cNvSpPr>
          <p:nvPr>
            <p:ph type="title"/>
          </p:nvPr>
        </p:nvSpPr>
        <p:spPr/>
        <p:txBody>
          <a:bodyPr/>
          <a:lstStyle/>
          <a:p>
            <a:r>
              <a:rPr lang="en-US" dirty="0"/>
              <a:t>UI Design</a:t>
            </a:r>
            <a:endParaRPr lang="th-TH" dirty="0"/>
          </a:p>
        </p:txBody>
      </p:sp>
      <p:pic>
        <p:nvPicPr>
          <p:cNvPr id="8" name="Picture 7">
            <a:extLst>
              <a:ext uri="{FF2B5EF4-FFF2-40B4-BE49-F238E27FC236}">
                <a16:creationId xmlns:a16="http://schemas.microsoft.com/office/drawing/2014/main" id="{45B5B91D-CE3B-4A86-A7D0-724B8599BC93}"/>
              </a:ext>
            </a:extLst>
          </p:cNvPr>
          <p:cNvPicPr>
            <a:picLocks noChangeAspect="1"/>
          </p:cNvPicPr>
          <p:nvPr/>
        </p:nvPicPr>
        <p:blipFill>
          <a:blip r:embed="rId2"/>
          <a:stretch>
            <a:fillRect/>
          </a:stretch>
        </p:blipFill>
        <p:spPr>
          <a:xfrm>
            <a:off x="838200" y="1044575"/>
            <a:ext cx="10262554" cy="5241925"/>
          </a:xfrm>
          <a:prstGeom prst="rect">
            <a:avLst/>
          </a:prstGeom>
        </p:spPr>
      </p:pic>
    </p:spTree>
    <p:extLst>
      <p:ext uri="{BB962C8B-B14F-4D97-AF65-F5344CB8AC3E}">
        <p14:creationId xmlns:p14="http://schemas.microsoft.com/office/powerpoint/2010/main" val="17156726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087339-1006-4B29-B86E-40CB67CBE312}"/>
              </a:ext>
            </a:extLst>
          </p:cNvPr>
          <p:cNvSpPr>
            <a:spLocks noGrp="1"/>
          </p:cNvSpPr>
          <p:nvPr>
            <p:ph type="title"/>
          </p:nvPr>
        </p:nvSpPr>
        <p:spPr/>
        <p:txBody>
          <a:bodyPr/>
          <a:lstStyle/>
          <a:p>
            <a:r>
              <a:rPr lang="en-US" dirty="0"/>
              <a:t>Steps to develop PHP Laravel</a:t>
            </a:r>
            <a:endParaRPr lang="th-TH" dirty="0"/>
          </a:p>
        </p:txBody>
      </p:sp>
      <p:graphicFrame>
        <p:nvGraphicFramePr>
          <p:cNvPr id="3" name="Table 3">
            <a:extLst>
              <a:ext uri="{FF2B5EF4-FFF2-40B4-BE49-F238E27FC236}">
                <a16:creationId xmlns:a16="http://schemas.microsoft.com/office/drawing/2014/main" id="{86B4CC91-F344-4BC3-AAFC-D9221A61C4E0}"/>
              </a:ext>
            </a:extLst>
          </p:cNvPr>
          <p:cNvGraphicFramePr>
            <a:graphicFrameLocks noGrp="1"/>
          </p:cNvGraphicFramePr>
          <p:nvPr>
            <p:extLst>
              <p:ext uri="{D42A27DB-BD31-4B8C-83A1-F6EECF244321}">
                <p14:modId xmlns:p14="http://schemas.microsoft.com/office/powerpoint/2010/main" val="2476433813"/>
              </p:ext>
            </p:extLst>
          </p:nvPr>
        </p:nvGraphicFramePr>
        <p:xfrm>
          <a:off x="241300" y="1156497"/>
          <a:ext cx="11671300" cy="2590800"/>
        </p:xfrm>
        <a:graphic>
          <a:graphicData uri="http://schemas.openxmlformats.org/drawingml/2006/table">
            <a:tbl>
              <a:tblPr firstRow="1" bandRow="1">
                <a:tableStyleId>{5C22544A-7EE6-4342-B048-85BDC9FD1C3A}</a:tableStyleId>
              </a:tblPr>
              <a:tblGrid>
                <a:gridCol w="5835650">
                  <a:extLst>
                    <a:ext uri="{9D8B030D-6E8A-4147-A177-3AD203B41FA5}">
                      <a16:colId xmlns:a16="http://schemas.microsoft.com/office/drawing/2014/main" val="166943941"/>
                    </a:ext>
                  </a:extLst>
                </a:gridCol>
                <a:gridCol w="5835650">
                  <a:extLst>
                    <a:ext uri="{9D8B030D-6E8A-4147-A177-3AD203B41FA5}">
                      <a16:colId xmlns:a16="http://schemas.microsoft.com/office/drawing/2014/main" val="4113028808"/>
                    </a:ext>
                  </a:extLst>
                </a:gridCol>
              </a:tblGrid>
              <a:tr h="0">
                <a:tc>
                  <a:txBody>
                    <a:bodyPr/>
                    <a:lstStyle/>
                    <a:p>
                      <a:endParaRPr lang="th-TH"/>
                    </a:p>
                  </a:txBody>
                  <a:tcPr/>
                </a:tc>
                <a:tc>
                  <a:txBody>
                    <a:bodyPr/>
                    <a:lstStyle/>
                    <a:p>
                      <a:endParaRPr lang="th-TH"/>
                    </a:p>
                  </a:txBody>
                  <a:tcPr/>
                </a:tc>
                <a:extLst>
                  <a:ext uri="{0D108BD9-81ED-4DB2-BD59-A6C34878D82A}">
                    <a16:rowId xmlns:a16="http://schemas.microsoft.com/office/drawing/2014/main" val="689445105"/>
                  </a:ext>
                </a:extLst>
              </a:tr>
              <a:tr h="370840">
                <a:tc>
                  <a:txBody>
                    <a:bodyPr/>
                    <a:lstStyle/>
                    <a:p>
                      <a:r>
                        <a:rPr lang="en-US" dirty="0"/>
                        <a:t>1. Create route : </a:t>
                      </a:r>
                      <a:r>
                        <a:rPr lang="en-US" dirty="0" err="1"/>
                        <a:t>search,get</a:t>
                      </a:r>
                      <a:endParaRPr lang="th-TH" dirty="0"/>
                    </a:p>
                  </a:txBody>
                  <a:tcPr/>
                </a:tc>
                <a:tc>
                  <a:txBody>
                    <a:bodyPr/>
                    <a:lstStyle/>
                    <a:p>
                      <a:endParaRPr lang="th-TH"/>
                    </a:p>
                  </a:txBody>
                  <a:tcPr/>
                </a:tc>
                <a:extLst>
                  <a:ext uri="{0D108BD9-81ED-4DB2-BD59-A6C34878D82A}">
                    <a16:rowId xmlns:a16="http://schemas.microsoft.com/office/drawing/2014/main" val="438937589"/>
                  </a:ext>
                </a:extLst>
              </a:tr>
              <a:tr h="370840">
                <a:tc>
                  <a:txBody>
                    <a:bodyPr/>
                    <a:lstStyle/>
                    <a:p>
                      <a:r>
                        <a:rPr lang="en-US" dirty="0"/>
                        <a:t>2. Create model : </a:t>
                      </a:r>
                      <a:r>
                        <a:rPr lang="en-US" dirty="0" err="1"/>
                        <a:t>input,output</a:t>
                      </a:r>
                      <a:endParaRPr lang="th-TH" dirty="0"/>
                    </a:p>
                  </a:txBody>
                  <a:tcPr/>
                </a:tc>
                <a:tc>
                  <a:txBody>
                    <a:bodyPr/>
                    <a:lstStyle/>
                    <a:p>
                      <a:endParaRPr lang="th-TH"/>
                    </a:p>
                  </a:txBody>
                  <a:tcPr/>
                </a:tc>
                <a:extLst>
                  <a:ext uri="{0D108BD9-81ED-4DB2-BD59-A6C34878D82A}">
                    <a16:rowId xmlns:a16="http://schemas.microsoft.com/office/drawing/2014/main" val="1277630142"/>
                  </a:ext>
                </a:extLst>
              </a:tr>
              <a:tr h="370840">
                <a:tc>
                  <a:txBody>
                    <a:bodyPr/>
                    <a:lstStyle/>
                    <a:p>
                      <a:r>
                        <a:rPr lang="en-US" dirty="0"/>
                        <a:t>3. Create controller</a:t>
                      </a:r>
                      <a:endParaRPr lang="th-TH" dirty="0"/>
                    </a:p>
                  </a:txBody>
                  <a:tcPr/>
                </a:tc>
                <a:tc>
                  <a:txBody>
                    <a:bodyPr/>
                    <a:lstStyle/>
                    <a:p>
                      <a:endParaRPr lang="th-TH"/>
                    </a:p>
                  </a:txBody>
                  <a:tcPr/>
                </a:tc>
                <a:extLst>
                  <a:ext uri="{0D108BD9-81ED-4DB2-BD59-A6C34878D82A}">
                    <a16:rowId xmlns:a16="http://schemas.microsoft.com/office/drawing/2014/main" val="2442152398"/>
                  </a:ext>
                </a:extLst>
              </a:tr>
              <a:tr h="370840">
                <a:tc>
                  <a:txBody>
                    <a:bodyPr/>
                    <a:lstStyle/>
                    <a:p>
                      <a:r>
                        <a:rPr lang="en-US" dirty="0"/>
                        <a:t>4. Create route e.g. get, post</a:t>
                      </a:r>
                      <a:endParaRPr lang="th-TH" dirty="0"/>
                    </a:p>
                  </a:txBody>
                  <a:tcPr/>
                </a:tc>
                <a:tc>
                  <a:txBody>
                    <a:bodyPr/>
                    <a:lstStyle/>
                    <a:p>
                      <a:endParaRPr lang="th-TH" dirty="0"/>
                    </a:p>
                  </a:txBody>
                  <a:tcPr/>
                </a:tc>
                <a:extLst>
                  <a:ext uri="{0D108BD9-81ED-4DB2-BD59-A6C34878D82A}">
                    <a16:rowId xmlns:a16="http://schemas.microsoft.com/office/drawing/2014/main" val="326253994"/>
                  </a:ext>
                </a:extLst>
              </a:tr>
            </a:tbl>
          </a:graphicData>
        </a:graphic>
      </p:graphicFrame>
    </p:spTree>
    <p:extLst>
      <p:ext uri="{BB962C8B-B14F-4D97-AF65-F5344CB8AC3E}">
        <p14:creationId xmlns:p14="http://schemas.microsoft.com/office/powerpoint/2010/main" val="253891069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892F5F-FB8F-4742-9C43-AD82E0AA769E}"/>
              </a:ext>
            </a:extLst>
          </p:cNvPr>
          <p:cNvSpPr>
            <a:spLocks noGrp="1"/>
          </p:cNvSpPr>
          <p:nvPr>
            <p:ph type="title"/>
          </p:nvPr>
        </p:nvSpPr>
        <p:spPr/>
        <p:txBody>
          <a:bodyPr/>
          <a:lstStyle/>
          <a:p>
            <a:r>
              <a:rPr lang="en-US" dirty="0"/>
              <a:t>Model Structure</a:t>
            </a:r>
          </a:p>
        </p:txBody>
      </p:sp>
      <p:graphicFrame>
        <p:nvGraphicFramePr>
          <p:cNvPr id="3" name="Table 2">
            <a:extLst>
              <a:ext uri="{FF2B5EF4-FFF2-40B4-BE49-F238E27FC236}">
                <a16:creationId xmlns:a16="http://schemas.microsoft.com/office/drawing/2014/main" id="{AE50ED09-8ED5-438E-8D8E-425CBA2ECB40}"/>
              </a:ext>
            </a:extLst>
          </p:cNvPr>
          <p:cNvGraphicFramePr>
            <a:graphicFrameLocks noGrp="1"/>
          </p:cNvGraphicFramePr>
          <p:nvPr/>
        </p:nvGraphicFramePr>
        <p:xfrm>
          <a:off x="751195" y="904861"/>
          <a:ext cx="5344805" cy="5243509"/>
        </p:xfrm>
        <a:graphic>
          <a:graphicData uri="http://schemas.openxmlformats.org/drawingml/2006/table">
            <a:tbl>
              <a:tblPr/>
              <a:tblGrid>
                <a:gridCol w="383422">
                  <a:extLst>
                    <a:ext uri="{9D8B030D-6E8A-4147-A177-3AD203B41FA5}">
                      <a16:colId xmlns:a16="http://schemas.microsoft.com/office/drawing/2014/main" val="4076582110"/>
                    </a:ext>
                  </a:extLst>
                </a:gridCol>
                <a:gridCol w="568203">
                  <a:extLst>
                    <a:ext uri="{9D8B030D-6E8A-4147-A177-3AD203B41FA5}">
                      <a16:colId xmlns:a16="http://schemas.microsoft.com/office/drawing/2014/main" val="1362512690"/>
                    </a:ext>
                  </a:extLst>
                </a:gridCol>
                <a:gridCol w="2198900">
                  <a:extLst>
                    <a:ext uri="{9D8B030D-6E8A-4147-A177-3AD203B41FA5}">
                      <a16:colId xmlns:a16="http://schemas.microsoft.com/office/drawing/2014/main" val="2373026883"/>
                    </a:ext>
                  </a:extLst>
                </a:gridCol>
                <a:gridCol w="2194280">
                  <a:extLst>
                    <a:ext uri="{9D8B030D-6E8A-4147-A177-3AD203B41FA5}">
                      <a16:colId xmlns:a16="http://schemas.microsoft.com/office/drawing/2014/main" val="212358648"/>
                    </a:ext>
                  </a:extLst>
                </a:gridCol>
              </a:tblGrid>
              <a:tr h="108066">
                <a:tc>
                  <a:txBody>
                    <a:bodyPr/>
                    <a:lstStyle/>
                    <a:p>
                      <a:pPr algn="l" fontAlgn="b"/>
                      <a:r>
                        <a:rPr lang="en-US" sz="500" b="0" i="0" u="none" strike="noStrike">
                          <a:solidFill>
                            <a:srgbClr val="000000"/>
                          </a:solidFill>
                          <a:effectLst/>
                          <a:latin typeface="Calibri" panose="020F0502020204030204" pitchFamily="34" charset="0"/>
                        </a:rPr>
                        <a:t>reportName</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3">
                  <a:txBody>
                    <a:bodyPr/>
                    <a:lstStyle/>
                    <a:p>
                      <a:pPr algn="ctr" fontAlgn="b"/>
                      <a:r>
                        <a:rPr lang="en-US" sz="500" b="0" i="0" u="none" strike="noStrike" dirty="0" err="1">
                          <a:solidFill>
                            <a:srgbClr val="000000"/>
                          </a:solidFill>
                          <a:effectLst/>
                          <a:latin typeface="Calibri" panose="020F0502020204030204" pitchFamily="34" charset="0"/>
                        </a:rPr>
                        <a:t>ngLogReport</a:t>
                      </a:r>
                      <a:endParaRPr lang="en-US" sz="500" b="0" i="0" u="none" strike="noStrike" dirty="0">
                        <a:solidFill>
                          <a:srgbClr val="000000"/>
                        </a:solidFill>
                        <a:effectLst/>
                        <a:latin typeface="Calibri" panose="020F0502020204030204" pitchFamily="34" charset="0"/>
                      </a:endParaRP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994726753"/>
                  </a:ext>
                </a:extLst>
              </a:tr>
              <a:tr h="108066">
                <a:tc>
                  <a:txBody>
                    <a:bodyPr/>
                    <a:lstStyle/>
                    <a:p>
                      <a:pPr algn="l" fontAlgn="b"/>
                      <a:r>
                        <a:rPr lang="en-US" sz="500" b="0" i="0" u="none" strike="noStrike">
                          <a:solidFill>
                            <a:srgbClr val="000000"/>
                          </a:solidFill>
                          <a:effectLst/>
                          <a:latin typeface="Calibri" panose="020F0502020204030204" pitchFamily="34" charset="0"/>
                        </a:rPr>
                        <a:t>paramName</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type</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column name (DB)</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Ex</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69447401"/>
                  </a:ext>
                </a:extLst>
              </a:tr>
              <a:tr h="108066">
                <a:tc>
                  <a:txBody>
                    <a:bodyPr/>
                    <a:lstStyle/>
                    <a:p>
                      <a:pPr algn="l" fontAlgn="b"/>
                      <a:r>
                        <a:rPr lang="en-US" sz="500" b="0" i="0" u="none" strike="noStrike">
                          <a:solidFill>
                            <a:srgbClr val="000000"/>
                          </a:solidFill>
                          <a:effectLst/>
                          <a:latin typeface="Calibri" panose="020F0502020204030204" pitchFamily="34" charset="0"/>
                        </a:rPr>
                        <a:t>date</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string</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dirty="0">
                          <a:solidFill>
                            <a:srgbClr val="000000"/>
                          </a:solidFill>
                          <a:effectLst/>
                          <a:latin typeface="Calibri" panose="020F0502020204030204" pitchFamily="34" charset="0"/>
                        </a:rPr>
                        <a:t>DATE</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20201003</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66647498"/>
                  </a:ext>
                </a:extLst>
              </a:tr>
              <a:tr h="108066">
                <a:tc>
                  <a:txBody>
                    <a:bodyPr/>
                    <a:lstStyle/>
                    <a:p>
                      <a:pPr algn="l" fontAlgn="b"/>
                      <a:r>
                        <a:rPr lang="en-US" sz="500" b="0" i="0" u="none" strike="noStrike">
                          <a:solidFill>
                            <a:srgbClr val="000000"/>
                          </a:solidFill>
                          <a:effectLst/>
                          <a:latin typeface="Calibri" panose="020F0502020204030204" pitchFamily="34" charset="0"/>
                        </a:rPr>
                        <a:t>time</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string</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dirty="0">
                          <a:solidFill>
                            <a:srgbClr val="000000"/>
                          </a:solidFill>
                          <a:effectLst/>
                          <a:latin typeface="Calibri" panose="020F0502020204030204" pitchFamily="34" charset="0"/>
                        </a:rPr>
                        <a:t>TIME</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201603</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33996608"/>
                  </a:ext>
                </a:extLst>
              </a:tr>
              <a:tr h="108066">
                <a:tc>
                  <a:txBody>
                    <a:bodyPr/>
                    <a:lstStyle/>
                    <a:p>
                      <a:pPr algn="l" fontAlgn="b"/>
                      <a:r>
                        <a:rPr lang="en-US" sz="500" b="0" i="0" u="none" strike="noStrike">
                          <a:solidFill>
                            <a:srgbClr val="000000"/>
                          </a:solidFill>
                          <a:effectLst/>
                          <a:latin typeface="Calibri" panose="020F0502020204030204" pitchFamily="34" charset="0"/>
                        </a:rPr>
                        <a:t>username</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string</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dirty="0">
                          <a:solidFill>
                            <a:srgbClr val="000000"/>
                          </a:solidFill>
                          <a:effectLst/>
                          <a:latin typeface="Calibri" panose="020F0502020204030204" pitchFamily="34" charset="0"/>
                        </a:rPr>
                        <a:t>USER_NG</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Somkid</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29018410"/>
                  </a:ext>
                </a:extLst>
              </a:tr>
              <a:tr h="108066">
                <a:tc>
                  <a:txBody>
                    <a:bodyPr/>
                    <a:lstStyle/>
                    <a:p>
                      <a:pPr algn="l" fontAlgn="b"/>
                      <a:r>
                        <a:rPr lang="en-US" sz="500" b="0" i="0" u="none" strike="noStrike">
                          <a:solidFill>
                            <a:srgbClr val="000000"/>
                          </a:solidFill>
                          <a:effectLst/>
                          <a:latin typeface="Calibri" panose="020F0502020204030204" pitchFamily="34" charset="0"/>
                        </a:rPr>
                        <a:t>description</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string</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NG_DESCRIPTION</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 Kanban 687600D03000 </a:t>
                      </a:r>
                      <a:r>
                        <a:rPr lang="th-TH" sz="500" b="0" i="0" u="none" strike="noStrike">
                          <a:solidFill>
                            <a:srgbClr val="000000"/>
                          </a:solidFill>
                          <a:effectLst/>
                          <a:latin typeface="Calibri" panose="020F0502020204030204" pitchFamily="34" charset="0"/>
                        </a:rPr>
                        <a:t>ลูกค้าไม่ถูกต้องกับ </a:t>
                      </a:r>
                      <a:r>
                        <a:rPr lang="en-US" sz="500" b="0" i="0" u="none" strike="noStrike">
                          <a:solidFill>
                            <a:srgbClr val="000000"/>
                          </a:solidFill>
                          <a:effectLst/>
                          <a:latin typeface="Calibri" panose="020F0502020204030204" pitchFamily="34" charset="0"/>
                        </a:rPr>
                        <a:t>Kanban SA 687400210000 ***</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54545850"/>
                  </a:ext>
                </a:extLst>
              </a:tr>
              <a:tr h="108066">
                <a:tc>
                  <a:txBody>
                    <a:bodyPr/>
                    <a:lstStyle/>
                    <a:p>
                      <a:pPr algn="l" fontAlgn="b"/>
                      <a:r>
                        <a:rPr lang="en-US" sz="500" b="0" i="0" u="none" strike="noStrike" dirty="0">
                          <a:solidFill>
                            <a:srgbClr val="000000"/>
                          </a:solidFill>
                          <a:effectLst/>
                          <a:latin typeface="Calibri" panose="020F0502020204030204" pitchFamily="34" charset="0"/>
                        </a:rPr>
                        <a:t>pdsNum</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string</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PDS_NUM</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1G SA11AYHA4660</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87911432"/>
                  </a:ext>
                </a:extLst>
              </a:tr>
              <a:tr h="108066">
                <a:tc>
                  <a:txBody>
                    <a:bodyPr/>
                    <a:lstStyle/>
                    <a:p>
                      <a:pPr algn="l" fontAlgn="b"/>
                      <a:r>
                        <a:rPr lang="en-US" sz="500" b="0" i="0" u="none" strike="noStrike">
                          <a:solidFill>
                            <a:srgbClr val="000000"/>
                          </a:solidFill>
                          <a:effectLst/>
                          <a:latin typeface="Calibri" panose="020F0502020204030204" pitchFamily="34" charset="0"/>
                        </a:rPr>
                        <a:t>id</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int</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NG_ID</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378292</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63900779"/>
                  </a:ext>
                </a:extLst>
              </a:tr>
              <a:tr h="189346">
                <a:tc>
                  <a:txBody>
                    <a:bodyPr/>
                    <a:lstStyle/>
                    <a:p>
                      <a:pPr algn="l" fontAlgn="b"/>
                      <a:r>
                        <a:rPr lang="en-US" sz="500" b="0" i="0" u="none" strike="noStrike">
                          <a:solidFill>
                            <a:srgbClr val="000000"/>
                          </a:solidFill>
                          <a:effectLst/>
                          <a:latin typeface="Calibri" panose="020F0502020204030204" pitchFamily="34" charset="0"/>
                        </a:rPr>
                        <a:t>usernameUnlock</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string</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UNLOCK_NG</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Somkid</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17732324"/>
                  </a:ext>
                </a:extLst>
              </a:tr>
              <a:tr h="108066">
                <a:tc>
                  <a:txBody>
                    <a:bodyPr/>
                    <a:lstStyle/>
                    <a:p>
                      <a:pPr algn="l" fontAlgn="b"/>
                      <a:endParaRPr lang="en-US" sz="500" b="0" i="0" u="none" strike="noStrike">
                        <a:solidFill>
                          <a:srgbClr val="000000"/>
                        </a:solidFill>
                        <a:effectLst/>
                        <a:latin typeface="Calibri" panose="020F0502020204030204" pitchFamily="34" charset="0"/>
                      </a:endParaRPr>
                    </a:p>
                  </a:txBody>
                  <a:tcPr marL="4618" marR="4618" marT="4618" marB="22167"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500" b="0" i="0" u="none" strike="noStrike">
                        <a:solidFill>
                          <a:srgbClr val="000000"/>
                        </a:solidFill>
                        <a:effectLst/>
                        <a:latin typeface="Calibri" panose="020F0502020204030204" pitchFamily="34" charset="0"/>
                      </a:endParaRPr>
                    </a:p>
                  </a:txBody>
                  <a:tcPr marL="4618" marR="4618" marT="4618" marB="22167"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500" b="0" i="0" u="none" strike="noStrike">
                        <a:solidFill>
                          <a:srgbClr val="000000"/>
                        </a:solidFill>
                        <a:effectLst/>
                        <a:latin typeface="Calibri" panose="020F0502020204030204" pitchFamily="34" charset="0"/>
                      </a:endParaRPr>
                    </a:p>
                  </a:txBody>
                  <a:tcPr marL="4618" marR="4618" marT="4618" marB="22167"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500" b="0" i="0" u="none" strike="noStrike">
                        <a:solidFill>
                          <a:srgbClr val="000000"/>
                        </a:solidFill>
                        <a:effectLst/>
                        <a:latin typeface="Calibri" panose="020F0502020204030204" pitchFamily="34" charset="0"/>
                      </a:endParaRPr>
                    </a:p>
                  </a:txBody>
                  <a:tcPr marL="4618" marR="4618" marT="4618" marB="22167" anchor="b">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2993574142"/>
                  </a:ext>
                </a:extLst>
              </a:tr>
              <a:tr h="108066">
                <a:tc>
                  <a:txBody>
                    <a:bodyPr/>
                    <a:lstStyle/>
                    <a:p>
                      <a:pPr algn="l" fontAlgn="b"/>
                      <a:endParaRPr lang="en-US" sz="500" b="0" i="0" u="none" strike="noStrike">
                        <a:solidFill>
                          <a:srgbClr val="000000"/>
                        </a:solidFill>
                        <a:effectLst/>
                        <a:latin typeface="Calibri" panose="020F0502020204030204" pitchFamily="34" charset="0"/>
                      </a:endParaRPr>
                    </a:p>
                  </a:txBody>
                  <a:tcPr marL="4618" marR="4618" marT="4618" marB="22167" anchor="b">
                    <a:lnL>
                      <a:noFill/>
                    </a:lnL>
                    <a:lnR>
                      <a:noFill/>
                    </a:lnR>
                    <a:lnT>
                      <a:noFill/>
                    </a:lnT>
                    <a:lnB>
                      <a:noFill/>
                    </a:lnB>
                  </a:tcPr>
                </a:tc>
                <a:tc>
                  <a:txBody>
                    <a:bodyPr/>
                    <a:lstStyle/>
                    <a:p>
                      <a:pPr algn="l" fontAlgn="b"/>
                      <a:endParaRPr lang="en-US" sz="500" b="0" i="0" u="none" strike="noStrike">
                        <a:solidFill>
                          <a:srgbClr val="000000"/>
                        </a:solidFill>
                        <a:effectLst/>
                        <a:latin typeface="Calibri" panose="020F0502020204030204" pitchFamily="34" charset="0"/>
                      </a:endParaRPr>
                    </a:p>
                  </a:txBody>
                  <a:tcPr marL="4618" marR="4618" marT="4618" marB="22167" anchor="b">
                    <a:lnL>
                      <a:noFill/>
                    </a:lnL>
                    <a:lnR>
                      <a:noFill/>
                    </a:lnR>
                    <a:lnT>
                      <a:noFill/>
                    </a:lnT>
                    <a:lnB>
                      <a:noFill/>
                    </a:lnB>
                  </a:tcPr>
                </a:tc>
                <a:tc>
                  <a:txBody>
                    <a:bodyPr/>
                    <a:lstStyle/>
                    <a:p>
                      <a:pPr algn="l" fontAlgn="b"/>
                      <a:endParaRPr lang="en-US" sz="500" b="0" i="0" u="none" strike="noStrike">
                        <a:solidFill>
                          <a:srgbClr val="000000"/>
                        </a:solidFill>
                        <a:effectLst/>
                        <a:latin typeface="Calibri" panose="020F0502020204030204" pitchFamily="34" charset="0"/>
                      </a:endParaRPr>
                    </a:p>
                  </a:txBody>
                  <a:tcPr marL="4618" marR="4618" marT="4618" marB="22167" anchor="b">
                    <a:lnL>
                      <a:noFill/>
                    </a:lnL>
                    <a:lnR>
                      <a:noFill/>
                    </a:lnR>
                    <a:lnT>
                      <a:noFill/>
                    </a:lnT>
                    <a:lnB>
                      <a:noFill/>
                    </a:lnB>
                  </a:tcPr>
                </a:tc>
                <a:tc>
                  <a:txBody>
                    <a:bodyPr/>
                    <a:lstStyle/>
                    <a:p>
                      <a:pPr algn="l" fontAlgn="b"/>
                      <a:endParaRPr lang="en-US" sz="500" b="0" i="0" u="none" strike="noStrike">
                        <a:solidFill>
                          <a:srgbClr val="000000"/>
                        </a:solidFill>
                        <a:effectLst/>
                        <a:latin typeface="Calibri" panose="020F0502020204030204" pitchFamily="34" charset="0"/>
                      </a:endParaRPr>
                    </a:p>
                  </a:txBody>
                  <a:tcPr marL="4618" marR="4618" marT="4618" marB="22167" anchor="b">
                    <a:lnL>
                      <a:noFill/>
                    </a:lnL>
                    <a:lnR>
                      <a:noFill/>
                    </a:lnR>
                    <a:lnT>
                      <a:noFill/>
                    </a:lnT>
                    <a:lnB>
                      <a:noFill/>
                    </a:lnB>
                  </a:tcPr>
                </a:tc>
                <a:extLst>
                  <a:ext uri="{0D108BD9-81ED-4DB2-BD59-A6C34878D82A}">
                    <a16:rowId xmlns:a16="http://schemas.microsoft.com/office/drawing/2014/main" val="3452702318"/>
                  </a:ext>
                </a:extLst>
              </a:tr>
              <a:tr h="108066">
                <a:tc>
                  <a:txBody>
                    <a:bodyPr/>
                    <a:lstStyle/>
                    <a:p>
                      <a:pPr algn="l" fontAlgn="b"/>
                      <a:endParaRPr lang="en-US" sz="500" b="0" i="0" u="none" strike="noStrike">
                        <a:solidFill>
                          <a:srgbClr val="000000"/>
                        </a:solidFill>
                        <a:effectLst/>
                        <a:latin typeface="Calibri" panose="020F0502020204030204" pitchFamily="34" charset="0"/>
                      </a:endParaRPr>
                    </a:p>
                  </a:txBody>
                  <a:tcPr marL="4618" marR="4618" marT="4618" marB="22167"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en-US" sz="500" b="0" i="0" u="none" strike="noStrike">
                        <a:solidFill>
                          <a:srgbClr val="000000"/>
                        </a:solidFill>
                        <a:effectLst/>
                        <a:latin typeface="Calibri" panose="020F0502020204030204" pitchFamily="34" charset="0"/>
                      </a:endParaRPr>
                    </a:p>
                  </a:txBody>
                  <a:tcPr marL="4618" marR="4618" marT="4618" marB="22167"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en-US" sz="500" b="0" i="0" u="none" strike="noStrike">
                        <a:solidFill>
                          <a:srgbClr val="000000"/>
                        </a:solidFill>
                        <a:effectLst/>
                        <a:latin typeface="Calibri" panose="020F0502020204030204" pitchFamily="34" charset="0"/>
                      </a:endParaRPr>
                    </a:p>
                  </a:txBody>
                  <a:tcPr marL="4618" marR="4618" marT="4618" marB="22167"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en-US" sz="500" b="0" i="0" u="none" strike="noStrike">
                        <a:solidFill>
                          <a:srgbClr val="000000"/>
                        </a:solidFill>
                        <a:effectLst/>
                        <a:latin typeface="Calibri" panose="020F0502020204030204" pitchFamily="34" charset="0"/>
                      </a:endParaRPr>
                    </a:p>
                  </a:txBody>
                  <a:tcPr marL="4618" marR="4618" marT="4618" marB="22167" anchor="b">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69825477"/>
                  </a:ext>
                </a:extLst>
              </a:tr>
              <a:tr h="108066">
                <a:tc>
                  <a:txBody>
                    <a:bodyPr/>
                    <a:lstStyle/>
                    <a:p>
                      <a:pPr algn="l" fontAlgn="b"/>
                      <a:r>
                        <a:rPr lang="en-US" sz="500" b="0" i="0" u="none" strike="noStrike">
                          <a:solidFill>
                            <a:srgbClr val="000000"/>
                          </a:solidFill>
                          <a:effectLst/>
                          <a:latin typeface="Calibri" panose="020F0502020204030204" pitchFamily="34" charset="0"/>
                        </a:rPr>
                        <a:t>reportName</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3">
                  <a:txBody>
                    <a:bodyPr/>
                    <a:lstStyle/>
                    <a:p>
                      <a:pPr algn="ctr" fontAlgn="b"/>
                      <a:r>
                        <a:rPr lang="en-US" sz="500" b="0" i="0" u="none" strike="noStrike">
                          <a:solidFill>
                            <a:srgbClr val="000000"/>
                          </a:solidFill>
                          <a:effectLst/>
                          <a:latin typeface="Calibri" panose="020F0502020204030204" pitchFamily="34" charset="0"/>
                        </a:rPr>
                        <a:t>okLogReport</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986489230"/>
                  </a:ext>
                </a:extLst>
              </a:tr>
              <a:tr h="108066">
                <a:tc>
                  <a:txBody>
                    <a:bodyPr/>
                    <a:lstStyle/>
                    <a:p>
                      <a:pPr algn="l" fontAlgn="b"/>
                      <a:r>
                        <a:rPr lang="en-US" sz="500" b="0" i="0" u="none" strike="noStrike">
                          <a:solidFill>
                            <a:srgbClr val="000000"/>
                          </a:solidFill>
                          <a:effectLst/>
                          <a:latin typeface="Calibri" panose="020F0502020204030204" pitchFamily="34" charset="0"/>
                        </a:rPr>
                        <a:t>date</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string</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DATE_CHK</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20201125</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9607739"/>
                  </a:ext>
                </a:extLst>
              </a:tr>
              <a:tr h="108066">
                <a:tc>
                  <a:txBody>
                    <a:bodyPr/>
                    <a:lstStyle/>
                    <a:p>
                      <a:pPr algn="l" fontAlgn="b"/>
                      <a:r>
                        <a:rPr lang="en-US" sz="500" b="0" i="0" u="none" strike="noStrike">
                          <a:solidFill>
                            <a:srgbClr val="000000"/>
                          </a:solidFill>
                          <a:effectLst/>
                          <a:latin typeface="Calibri" panose="020F0502020204030204" pitchFamily="34" charset="0"/>
                        </a:rPr>
                        <a:t>time</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string</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TIME_CHK</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085635</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11488113"/>
                  </a:ext>
                </a:extLst>
              </a:tr>
              <a:tr h="108066">
                <a:tc>
                  <a:txBody>
                    <a:bodyPr/>
                    <a:lstStyle/>
                    <a:p>
                      <a:pPr algn="l" fontAlgn="b"/>
                      <a:r>
                        <a:rPr lang="en-US" sz="500" b="0" i="0" u="none" strike="noStrike" dirty="0">
                          <a:solidFill>
                            <a:srgbClr val="000000"/>
                          </a:solidFill>
                          <a:effectLst/>
                          <a:latin typeface="Calibri" panose="020F0502020204030204" pitchFamily="34" charset="0"/>
                        </a:rPr>
                        <a:t>pdsNum</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string</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PDS_NUM</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1B SA11AD1C5079</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17110917"/>
                  </a:ext>
                </a:extLst>
              </a:tr>
              <a:tr h="108066">
                <a:tc>
                  <a:txBody>
                    <a:bodyPr/>
                    <a:lstStyle/>
                    <a:p>
                      <a:pPr algn="l" fontAlgn="b"/>
                      <a:r>
                        <a:rPr lang="en-US" sz="500" b="0" i="0" u="none" strike="noStrike">
                          <a:solidFill>
                            <a:srgbClr val="000000"/>
                          </a:solidFill>
                          <a:effectLst/>
                          <a:latin typeface="Calibri" panose="020F0502020204030204" pitchFamily="34" charset="0"/>
                        </a:rPr>
                        <a:t>partNum</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string</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PART_NUM</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895430K06100</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70200828"/>
                  </a:ext>
                </a:extLst>
              </a:tr>
              <a:tr h="108066">
                <a:tc>
                  <a:txBody>
                    <a:bodyPr/>
                    <a:lstStyle/>
                    <a:p>
                      <a:pPr algn="l" fontAlgn="b"/>
                      <a:r>
                        <a:rPr lang="en-US" sz="500" b="0" i="0" u="none" strike="noStrike">
                          <a:solidFill>
                            <a:srgbClr val="000000"/>
                          </a:solidFill>
                          <a:effectLst/>
                          <a:latin typeface="Calibri" panose="020F0502020204030204" pitchFamily="34" charset="0"/>
                        </a:rPr>
                        <a:t>partName</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string</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PART_NAME</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SENSOR  SPEED  FR LH</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41382606"/>
                  </a:ext>
                </a:extLst>
              </a:tr>
              <a:tr h="108066">
                <a:tc>
                  <a:txBody>
                    <a:bodyPr/>
                    <a:lstStyle/>
                    <a:p>
                      <a:pPr algn="l" fontAlgn="b"/>
                      <a:r>
                        <a:rPr lang="en-US" sz="500" b="0" i="0" u="none" strike="noStrike">
                          <a:solidFill>
                            <a:srgbClr val="000000"/>
                          </a:solidFill>
                          <a:effectLst/>
                          <a:latin typeface="Calibri" panose="020F0502020204030204" pitchFamily="34" charset="0"/>
                        </a:rPr>
                        <a:t>partId</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string</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PART_SA</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2382</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71971193"/>
                  </a:ext>
                </a:extLst>
              </a:tr>
              <a:tr h="108066">
                <a:tc>
                  <a:txBody>
                    <a:bodyPr/>
                    <a:lstStyle/>
                    <a:p>
                      <a:pPr algn="l" fontAlgn="b"/>
                      <a:r>
                        <a:rPr lang="en-US" sz="500" b="0" i="0" u="none" strike="noStrike">
                          <a:solidFill>
                            <a:srgbClr val="000000"/>
                          </a:solidFill>
                          <a:effectLst/>
                          <a:latin typeface="Calibri" panose="020F0502020204030204" pitchFamily="34" charset="0"/>
                        </a:rPr>
                        <a:t>qty</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int</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PACK_QTY</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1</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46629019"/>
                  </a:ext>
                </a:extLst>
              </a:tr>
              <a:tr h="108066">
                <a:tc>
                  <a:txBody>
                    <a:bodyPr/>
                    <a:lstStyle/>
                    <a:p>
                      <a:pPr algn="l" fontAlgn="b"/>
                      <a:r>
                        <a:rPr lang="en-US" sz="500" b="0" i="0" u="none" strike="noStrike">
                          <a:solidFill>
                            <a:srgbClr val="000000"/>
                          </a:solidFill>
                          <a:effectLst/>
                          <a:latin typeface="Calibri" panose="020F0502020204030204" pitchFamily="34" charset="0"/>
                        </a:rPr>
                        <a:t>qtyPacked</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int</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PACKED</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1</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33816742"/>
                  </a:ext>
                </a:extLst>
              </a:tr>
              <a:tr h="108066">
                <a:tc>
                  <a:txBody>
                    <a:bodyPr/>
                    <a:lstStyle/>
                    <a:p>
                      <a:pPr algn="l" fontAlgn="b"/>
                      <a:r>
                        <a:rPr lang="en-US" sz="500" b="0" i="0" u="none" strike="noStrike">
                          <a:solidFill>
                            <a:srgbClr val="000000"/>
                          </a:solidFill>
                          <a:effectLst/>
                          <a:latin typeface="Calibri" panose="020F0502020204030204" pitchFamily="34" charset="0"/>
                        </a:rPr>
                        <a:t>username</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string</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USER_CHK</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4967</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55662710"/>
                  </a:ext>
                </a:extLst>
              </a:tr>
              <a:tr h="108066">
                <a:tc>
                  <a:txBody>
                    <a:bodyPr/>
                    <a:lstStyle/>
                    <a:p>
                      <a:pPr algn="l" fontAlgn="b"/>
                      <a:endParaRPr lang="en-US" sz="500" b="0" i="0" u="none" strike="noStrike">
                        <a:solidFill>
                          <a:srgbClr val="000000"/>
                        </a:solidFill>
                        <a:effectLst/>
                        <a:latin typeface="Calibri" panose="020F0502020204030204" pitchFamily="34" charset="0"/>
                      </a:endParaRPr>
                    </a:p>
                  </a:txBody>
                  <a:tcPr marL="4618" marR="4618" marT="4618" marB="22167"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500" b="0" i="0" u="none" strike="noStrike">
                        <a:solidFill>
                          <a:srgbClr val="000000"/>
                        </a:solidFill>
                        <a:effectLst/>
                        <a:latin typeface="Calibri" panose="020F0502020204030204" pitchFamily="34" charset="0"/>
                      </a:endParaRPr>
                    </a:p>
                  </a:txBody>
                  <a:tcPr marL="4618" marR="4618" marT="4618" marB="22167"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500" b="0" i="0" u="none" strike="noStrike">
                        <a:solidFill>
                          <a:srgbClr val="000000"/>
                        </a:solidFill>
                        <a:effectLst/>
                        <a:latin typeface="Calibri" panose="020F0502020204030204" pitchFamily="34" charset="0"/>
                      </a:endParaRPr>
                    </a:p>
                  </a:txBody>
                  <a:tcPr marL="4618" marR="4618" marT="4618" marB="22167"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500" b="0" i="0" u="none" strike="noStrike">
                        <a:solidFill>
                          <a:srgbClr val="000000"/>
                        </a:solidFill>
                        <a:effectLst/>
                        <a:latin typeface="Calibri" panose="020F0502020204030204" pitchFamily="34" charset="0"/>
                      </a:endParaRPr>
                    </a:p>
                  </a:txBody>
                  <a:tcPr marL="4618" marR="4618" marT="4618" marB="22167"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56658478"/>
                  </a:ext>
                </a:extLst>
              </a:tr>
              <a:tr h="108066">
                <a:tc>
                  <a:txBody>
                    <a:bodyPr/>
                    <a:lstStyle/>
                    <a:p>
                      <a:pPr algn="l" fontAlgn="b"/>
                      <a:r>
                        <a:rPr lang="en-US" sz="500" b="0" i="0" u="none" strike="noStrike">
                          <a:solidFill>
                            <a:srgbClr val="000000"/>
                          </a:solidFill>
                          <a:effectLst/>
                          <a:latin typeface="Calibri" panose="020F0502020204030204" pitchFamily="34" charset="0"/>
                        </a:rPr>
                        <a:t>reportName</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3">
                  <a:txBody>
                    <a:bodyPr/>
                    <a:lstStyle/>
                    <a:p>
                      <a:pPr algn="l" fontAlgn="b"/>
                      <a:r>
                        <a:rPr lang="en-US" sz="500" b="0" i="0" u="none" strike="noStrike" dirty="0" err="1">
                          <a:solidFill>
                            <a:srgbClr val="000000"/>
                          </a:solidFill>
                          <a:effectLst/>
                          <a:latin typeface="Calibri" panose="020F0502020204030204" pitchFamily="34" charset="0"/>
                        </a:rPr>
                        <a:t>eventLogReport</a:t>
                      </a:r>
                      <a:endParaRPr lang="en-US" sz="500" b="0" i="0" u="none" strike="noStrike" dirty="0">
                        <a:solidFill>
                          <a:srgbClr val="000000"/>
                        </a:solidFill>
                        <a:effectLst/>
                        <a:latin typeface="Calibri" panose="020F0502020204030204" pitchFamily="34" charset="0"/>
                      </a:endParaRP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453869702"/>
                  </a:ext>
                </a:extLst>
              </a:tr>
              <a:tr h="108066">
                <a:tc>
                  <a:txBody>
                    <a:bodyPr/>
                    <a:lstStyle/>
                    <a:p>
                      <a:pPr algn="l" fontAlgn="b"/>
                      <a:r>
                        <a:rPr lang="en-US" sz="500" b="0" i="0" u="none" strike="noStrike">
                          <a:solidFill>
                            <a:srgbClr val="000000"/>
                          </a:solidFill>
                          <a:effectLst/>
                          <a:latin typeface="Calibri" panose="020F0502020204030204" pitchFamily="34" charset="0"/>
                        </a:rPr>
                        <a:t>id</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int</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ROWID</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18013240</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17942010"/>
                  </a:ext>
                </a:extLst>
              </a:tr>
              <a:tr h="189346">
                <a:tc>
                  <a:txBody>
                    <a:bodyPr/>
                    <a:lstStyle/>
                    <a:p>
                      <a:pPr algn="l" fontAlgn="b"/>
                      <a:r>
                        <a:rPr lang="en-US" sz="500" b="0" i="0" u="none" strike="noStrike">
                          <a:solidFill>
                            <a:srgbClr val="000000"/>
                          </a:solidFill>
                          <a:effectLst/>
                          <a:latin typeface="Calibri" panose="020F0502020204030204" pitchFamily="34" charset="0"/>
                        </a:rPr>
                        <a:t>functionName</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string</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FUNCTION_NAME</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Set_User_Logout</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86249458"/>
                  </a:ext>
                </a:extLst>
              </a:tr>
              <a:tr h="108066">
                <a:tc>
                  <a:txBody>
                    <a:bodyPr/>
                    <a:lstStyle/>
                    <a:p>
                      <a:pPr algn="l" fontAlgn="b"/>
                      <a:r>
                        <a:rPr lang="en-US" sz="500" b="0" i="0" u="none" strike="noStrike">
                          <a:solidFill>
                            <a:srgbClr val="000000"/>
                          </a:solidFill>
                          <a:effectLst/>
                          <a:latin typeface="Calibri" panose="020F0502020204030204" pitchFamily="34" charset="0"/>
                        </a:rPr>
                        <a:t>description</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string</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DESCRIPTION</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Set User Logout</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35773554"/>
                  </a:ext>
                </a:extLst>
              </a:tr>
              <a:tr h="108066">
                <a:tc>
                  <a:txBody>
                    <a:bodyPr/>
                    <a:lstStyle/>
                    <a:p>
                      <a:pPr algn="l" fontAlgn="b"/>
                      <a:r>
                        <a:rPr lang="en-US" sz="500" b="0" i="0" u="none" strike="noStrike" dirty="0">
                          <a:solidFill>
                            <a:srgbClr val="000000"/>
                          </a:solidFill>
                          <a:effectLst/>
                          <a:latin typeface="Calibri" panose="020F0502020204030204" pitchFamily="34" charset="0"/>
                        </a:rPr>
                        <a:t>pdsNum</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string</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dirty="0">
                          <a:solidFill>
                            <a:srgbClr val="000000"/>
                          </a:solidFill>
                          <a:effectLst/>
                          <a:latin typeface="Calibri" panose="020F0502020204030204" pitchFamily="34" charset="0"/>
                        </a:rPr>
                        <a:t>PDSNUM</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500" b="0" i="0" u="none" strike="noStrike">
                        <a:solidFill>
                          <a:srgbClr val="000000"/>
                        </a:solidFill>
                        <a:effectLst/>
                        <a:latin typeface="Calibri" panose="020F0502020204030204" pitchFamily="34" charset="0"/>
                      </a:endParaRP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72169368"/>
                  </a:ext>
                </a:extLst>
              </a:tr>
              <a:tr h="108066">
                <a:tc>
                  <a:txBody>
                    <a:bodyPr/>
                    <a:lstStyle/>
                    <a:p>
                      <a:pPr algn="l" fontAlgn="b"/>
                      <a:r>
                        <a:rPr lang="en-US" sz="500" b="0" i="0" u="none" strike="noStrike">
                          <a:solidFill>
                            <a:srgbClr val="000000"/>
                          </a:solidFill>
                          <a:effectLst/>
                          <a:latin typeface="Calibri" panose="020F0502020204030204" pitchFamily="34" charset="0"/>
                        </a:rPr>
                        <a:t>custPartNum</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string</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CUSTPARTNUM</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500" b="0" i="0" u="none" strike="noStrike">
                        <a:solidFill>
                          <a:srgbClr val="000000"/>
                        </a:solidFill>
                        <a:effectLst/>
                        <a:latin typeface="Calibri" panose="020F0502020204030204" pitchFamily="34" charset="0"/>
                      </a:endParaRP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06598690"/>
                  </a:ext>
                </a:extLst>
              </a:tr>
              <a:tr h="108066">
                <a:tc>
                  <a:txBody>
                    <a:bodyPr/>
                    <a:lstStyle/>
                    <a:p>
                      <a:pPr algn="l" fontAlgn="b"/>
                      <a:r>
                        <a:rPr lang="en-US" sz="500" b="0" i="0" u="none" strike="noStrike">
                          <a:solidFill>
                            <a:srgbClr val="000000"/>
                          </a:solidFill>
                          <a:effectLst/>
                          <a:latin typeface="Calibri" panose="020F0502020204030204" pitchFamily="34" charset="0"/>
                        </a:rPr>
                        <a:t>createBy</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string</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CREATEBY</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Pornsak</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39531035"/>
                  </a:ext>
                </a:extLst>
              </a:tr>
              <a:tr h="108066">
                <a:tc>
                  <a:txBody>
                    <a:bodyPr/>
                    <a:lstStyle/>
                    <a:p>
                      <a:pPr algn="l" fontAlgn="b"/>
                      <a:r>
                        <a:rPr lang="en-US" sz="500" b="0" i="0" u="none" strike="noStrike">
                          <a:solidFill>
                            <a:srgbClr val="000000"/>
                          </a:solidFill>
                          <a:effectLst/>
                          <a:latin typeface="Calibri" panose="020F0502020204030204" pitchFamily="34" charset="0"/>
                        </a:rPr>
                        <a:t>createDate</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string</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CREATEDATE</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20201120</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90469353"/>
                  </a:ext>
                </a:extLst>
              </a:tr>
              <a:tr h="108066">
                <a:tc>
                  <a:txBody>
                    <a:bodyPr/>
                    <a:lstStyle/>
                    <a:p>
                      <a:pPr algn="l" fontAlgn="b"/>
                      <a:r>
                        <a:rPr lang="en-US" sz="500" b="0" i="0" u="none" strike="noStrike">
                          <a:solidFill>
                            <a:srgbClr val="000000"/>
                          </a:solidFill>
                          <a:effectLst/>
                          <a:latin typeface="Calibri" panose="020F0502020204030204" pitchFamily="34" charset="0"/>
                        </a:rPr>
                        <a:t>createTime</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string</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CREATETIME</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100515</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15522223"/>
                  </a:ext>
                </a:extLst>
              </a:tr>
              <a:tr h="108066">
                <a:tc>
                  <a:txBody>
                    <a:bodyPr/>
                    <a:lstStyle/>
                    <a:p>
                      <a:pPr algn="l" fontAlgn="b"/>
                      <a:endParaRPr lang="en-US" sz="500" b="0" i="0" u="none" strike="noStrike">
                        <a:solidFill>
                          <a:srgbClr val="000000"/>
                        </a:solidFill>
                        <a:effectLst/>
                        <a:latin typeface="Calibri" panose="020F0502020204030204" pitchFamily="34" charset="0"/>
                      </a:endParaRPr>
                    </a:p>
                  </a:txBody>
                  <a:tcPr marL="4618" marR="4618" marT="4618" marB="22167"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500" b="0" i="0" u="none" strike="noStrike">
                        <a:solidFill>
                          <a:srgbClr val="000000"/>
                        </a:solidFill>
                        <a:effectLst/>
                        <a:latin typeface="Calibri" panose="020F0502020204030204" pitchFamily="34" charset="0"/>
                      </a:endParaRPr>
                    </a:p>
                  </a:txBody>
                  <a:tcPr marL="4618" marR="4618" marT="4618" marB="22167"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500" b="0" i="0" u="none" strike="noStrike">
                        <a:solidFill>
                          <a:srgbClr val="000000"/>
                        </a:solidFill>
                        <a:effectLst/>
                        <a:latin typeface="Calibri" panose="020F0502020204030204" pitchFamily="34" charset="0"/>
                      </a:endParaRPr>
                    </a:p>
                  </a:txBody>
                  <a:tcPr marL="4618" marR="4618" marT="4618" marB="22167"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500" b="0" i="0" u="none" strike="noStrike">
                        <a:solidFill>
                          <a:srgbClr val="000000"/>
                        </a:solidFill>
                        <a:effectLst/>
                        <a:latin typeface="Calibri" panose="020F0502020204030204" pitchFamily="34" charset="0"/>
                      </a:endParaRPr>
                    </a:p>
                  </a:txBody>
                  <a:tcPr marL="4618" marR="4618" marT="4618" marB="22167" anchor="b">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2412554851"/>
                  </a:ext>
                </a:extLst>
              </a:tr>
              <a:tr h="108066">
                <a:tc>
                  <a:txBody>
                    <a:bodyPr/>
                    <a:lstStyle/>
                    <a:p>
                      <a:pPr algn="l" fontAlgn="b"/>
                      <a:endParaRPr lang="en-US" sz="500" b="0" i="0" u="none" strike="noStrike">
                        <a:solidFill>
                          <a:srgbClr val="000000"/>
                        </a:solidFill>
                        <a:effectLst/>
                        <a:latin typeface="Calibri" panose="020F0502020204030204" pitchFamily="34" charset="0"/>
                      </a:endParaRPr>
                    </a:p>
                  </a:txBody>
                  <a:tcPr marL="4618" marR="4618" marT="4618" marB="22167"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en-US" sz="500" b="0" i="0" u="none" strike="noStrike">
                        <a:solidFill>
                          <a:srgbClr val="000000"/>
                        </a:solidFill>
                        <a:effectLst/>
                        <a:latin typeface="Calibri" panose="020F0502020204030204" pitchFamily="34" charset="0"/>
                      </a:endParaRPr>
                    </a:p>
                  </a:txBody>
                  <a:tcPr marL="4618" marR="4618" marT="4618" marB="22167"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en-US" sz="500" b="0" i="0" u="none" strike="noStrike">
                        <a:solidFill>
                          <a:srgbClr val="000000"/>
                        </a:solidFill>
                        <a:effectLst/>
                        <a:latin typeface="Calibri" panose="020F0502020204030204" pitchFamily="34" charset="0"/>
                      </a:endParaRPr>
                    </a:p>
                  </a:txBody>
                  <a:tcPr marL="4618" marR="4618" marT="4618" marB="22167"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en-US" sz="500" b="0" i="0" u="none" strike="noStrike">
                        <a:solidFill>
                          <a:srgbClr val="000000"/>
                        </a:solidFill>
                        <a:effectLst/>
                        <a:latin typeface="Calibri" panose="020F0502020204030204" pitchFamily="34" charset="0"/>
                      </a:endParaRPr>
                    </a:p>
                  </a:txBody>
                  <a:tcPr marL="4618" marR="4618" marT="4618" marB="22167" anchor="b">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84178960"/>
                  </a:ext>
                </a:extLst>
              </a:tr>
              <a:tr h="108066">
                <a:tc>
                  <a:txBody>
                    <a:bodyPr/>
                    <a:lstStyle/>
                    <a:p>
                      <a:pPr algn="l" fontAlgn="b"/>
                      <a:r>
                        <a:rPr lang="en-US" sz="500" b="0" i="0" u="none" strike="noStrike">
                          <a:solidFill>
                            <a:srgbClr val="000000"/>
                          </a:solidFill>
                          <a:effectLst/>
                          <a:latin typeface="Calibri" panose="020F0502020204030204" pitchFamily="34" charset="0"/>
                        </a:rPr>
                        <a:t>reportName</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errorLogReport</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500" b="0" i="0" u="none" strike="noStrike">
                        <a:solidFill>
                          <a:srgbClr val="000000"/>
                        </a:solidFill>
                        <a:effectLst/>
                        <a:latin typeface="Calibri" panose="020F0502020204030204" pitchFamily="34" charset="0"/>
                      </a:endParaRP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500" b="0" i="0" u="none" strike="noStrike">
                        <a:solidFill>
                          <a:srgbClr val="000000"/>
                        </a:solidFill>
                        <a:effectLst/>
                        <a:latin typeface="Calibri" panose="020F0502020204030204" pitchFamily="34" charset="0"/>
                      </a:endParaRP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26445630"/>
                  </a:ext>
                </a:extLst>
              </a:tr>
              <a:tr h="108066">
                <a:tc>
                  <a:txBody>
                    <a:bodyPr/>
                    <a:lstStyle/>
                    <a:p>
                      <a:pPr algn="l" fontAlgn="b"/>
                      <a:r>
                        <a:rPr lang="en-US" sz="500" b="0" i="0" u="none" strike="noStrike">
                          <a:solidFill>
                            <a:srgbClr val="000000"/>
                          </a:solidFill>
                          <a:effectLst/>
                          <a:latin typeface="Calibri" panose="020F0502020204030204" pitchFamily="34" charset="0"/>
                        </a:rPr>
                        <a:t>id</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int</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ROWID</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27646</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32758403"/>
                  </a:ext>
                </a:extLst>
              </a:tr>
              <a:tr h="189346">
                <a:tc>
                  <a:txBody>
                    <a:bodyPr/>
                    <a:lstStyle/>
                    <a:p>
                      <a:pPr algn="l" fontAlgn="b"/>
                      <a:r>
                        <a:rPr lang="en-US" sz="500" b="0" i="0" u="none" strike="noStrike">
                          <a:solidFill>
                            <a:srgbClr val="000000"/>
                          </a:solidFill>
                          <a:effectLst/>
                          <a:latin typeface="Calibri" panose="020F0502020204030204" pitchFamily="34" charset="0"/>
                        </a:rPr>
                        <a:t>functionName</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String</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FUNCTION_ID</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GET_DATA</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7855481"/>
                  </a:ext>
                </a:extLst>
              </a:tr>
              <a:tr h="677029">
                <a:tc>
                  <a:txBody>
                    <a:bodyPr/>
                    <a:lstStyle/>
                    <a:p>
                      <a:pPr algn="l" fontAlgn="b"/>
                      <a:r>
                        <a:rPr lang="en-US" sz="500" b="0" i="0" u="none" strike="noStrike">
                          <a:solidFill>
                            <a:srgbClr val="000000"/>
                          </a:solidFill>
                          <a:effectLst/>
                          <a:latin typeface="Calibri" panose="020F0502020204030204" pitchFamily="34" charset="0"/>
                        </a:rPr>
                        <a:t>message</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string</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ERROR_MESSAGE</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Invalid column name COMPCODE.  Invalid column name PLANTCODE.  Invalid column name ENABLE.  Invalid column name MODULECODE.  Invalid column name FEATURECODE.  Invalid column name FUNCTIONCODE.  Invalid column name MODULECODE.  Invalid column name FEATURECODE.  Invalid column name FUNCTIONCODE.  Invalid column name CONFIGNAME.  Invalid column name VALUETXT1.  Invalid column name VALUETXT2.  Invalid column name VALUETXT3.  Invalid column name VALUETXT4.  Invalid column name VALUENUM1.  Invalid column name VALUENUM2from.</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06885425"/>
                  </a:ext>
                </a:extLst>
              </a:tr>
              <a:tr h="108066">
                <a:tc>
                  <a:txBody>
                    <a:bodyPr/>
                    <a:lstStyle/>
                    <a:p>
                      <a:pPr algn="l" fontAlgn="b"/>
                      <a:r>
                        <a:rPr lang="en-US" sz="500" b="0" i="0" u="none" strike="noStrike">
                          <a:solidFill>
                            <a:srgbClr val="000000"/>
                          </a:solidFill>
                          <a:effectLst/>
                          <a:latin typeface="Calibri" panose="020F0502020204030204" pitchFamily="34" charset="0"/>
                        </a:rPr>
                        <a:t>createBy</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String</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CREATEBY</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500" b="0" i="0" u="none" strike="noStrike">
                        <a:solidFill>
                          <a:srgbClr val="000000"/>
                        </a:solidFill>
                        <a:effectLst/>
                        <a:latin typeface="Calibri" panose="020F0502020204030204" pitchFamily="34" charset="0"/>
                      </a:endParaRP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87945175"/>
                  </a:ext>
                </a:extLst>
              </a:tr>
              <a:tr h="108066">
                <a:tc>
                  <a:txBody>
                    <a:bodyPr/>
                    <a:lstStyle/>
                    <a:p>
                      <a:pPr algn="l" fontAlgn="b"/>
                      <a:r>
                        <a:rPr lang="en-US" sz="500" b="0" i="0" u="none" strike="noStrike">
                          <a:solidFill>
                            <a:srgbClr val="000000"/>
                          </a:solidFill>
                          <a:effectLst/>
                          <a:latin typeface="Calibri" panose="020F0502020204030204" pitchFamily="34" charset="0"/>
                        </a:rPr>
                        <a:t>createDate</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String</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CREATEDATE</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20201120</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15279337"/>
                  </a:ext>
                </a:extLst>
              </a:tr>
              <a:tr h="108066">
                <a:tc>
                  <a:txBody>
                    <a:bodyPr/>
                    <a:lstStyle/>
                    <a:p>
                      <a:pPr algn="l" fontAlgn="b"/>
                      <a:r>
                        <a:rPr lang="en-US" sz="500" b="0" i="0" u="none" strike="noStrike">
                          <a:solidFill>
                            <a:srgbClr val="000000"/>
                          </a:solidFill>
                          <a:effectLst/>
                          <a:latin typeface="Calibri" panose="020F0502020204030204" pitchFamily="34" charset="0"/>
                        </a:rPr>
                        <a:t>createTime</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String</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CREATETIME</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dirty="0">
                          <a:solidFill>
                            <a:srgbClr val="000000"/>
                          </a:solidFill>
                          <a:effectLst/>
                          <a:latin typeface="Calibri" panose="020F0502020204030204" pitchFamily="34" charset="0"/>
                        </a:rPr>
                        <a:t>130257</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99502271"/>
                  </a:ext>
                </a:extLst>
              </a:tr>
            </a:tbl>
          </a:graphicData>
        </a:graphic>
      </p:graphicFrame>
      <p:sp>
        <p:nvSpPr>
          <p:cNvPr id="4" name="Rectangle 3">
            <a:extLst>
              <a:ext uri="{FF2B5EF4-FFF2-40B4-BE49-F238E27FC236}">
                <a16:creationId xmlns:a16="http://schemas.microsoft.com/office/drawing/2014/main" id="{27DC348F-1D9F-4B21-95FE-98DA320E6E71}"/>
              </a:ext>
            </a:extLst>
          </p:cNvPr>
          <p:cNvSpPr/>
          <p:nvPr/>
        </p:nvSpPr>
        <p:spPr>
          <a:xfrm>
            <a:off x="6364586" y="904861"/>
            <a:ext cx="3014804" cy="10325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Input param</a:t>
            </a:r>
          </a:p>
          <a:p>
            <a:pPr algn="ctr"/>
            <a:r>
              <a:rPr lang="en-US" dirty="0"/>
              <a:t>String pdsNum</a:t>
            </a:r>
          </a:p>
        </p:txBody>
      </p:sp>
      <p:sp>
        <p:nvSpPr>
          <p:cNvPr id="5" name="Rectangle 4">
            <a:extLst>
              <a:ext uri="{FF2B5EF4-FFF2-40B4-BE49-F238E27FC236}">
                <a16:creationId xmlns:a16="http://schemas.microsoft.com/office/drawing/2014/main" id="{EEC439FB-CC90-4B5E-BDD7-7792A2B173D8}"/>
              </a:ext>
            </a:extLst>
          </p:cNvPr>
          <p:cNvSpPr/>
          <p:nvPr/>
        </p:nvSpPr>
        <p:spPr>
          <a:xfrm>
            <a:off x="6364586" y="2258840"/>
            <a:ext cx="3014804" cy="10325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Input param</a:t>
            </a:r>
          </a:p>
          <a:p>
            <a:pPr algn="ctr"/>
            <a:r>
              <a:rPr lang="en-US" dirty="0"/>
              <a:t>String pdsNum</a:t>
            </a:r>
          </a:p>
        </p:txBody>
      </p:sp>
      <p:sp>
        <p:nvSpPr>
          <p:cNvPr id="6" name="Rectangle 5">
            <a:extLst>
              <a:ext uri="{FF2B5EF4-FFF2-40B4-BE49-F238E27FC236}">
                <a16:creationId xmlns:a16="http://schemas.microsoft.com/office/drawing/2014/main" id="{90069436-1221-4521-8B94-C3EA7700F548}"/>
              </a:ext>
            </a:extLst>
          </p:cNvPr>
          <p:cNvSpPr/>
          <p:nvPr/>
        </p:nvSpPr>
        <p:spPr>
          <a:xfrm>
            <a:off x="6435505" y="3472004"/>
            <a:ext cx="3014804" cy="10325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Input param</a:t>
            </a:r>
          </a:p>
          <a:p>
            <a:pPr algn="ctr"/>
            <a:r>
              <a:rPr lang="en-US" dirty="0"/>
              <a:t>String pdsNum</a:t>
            </a:r>
          </a:p>
        </p:txBody>
      </p:sp>
      <p:sp>
        <p:nvSpPr>
          <p:cNvPr id="7" name="Rectangle 6">
            <a:extLst>
              <a:ext uri="{FF2B5EF4-FFF2-40B4-BE49-F238E27FC236}">
                <a16:creationId xmlns:a16="http://schemas.microsoft.com/office/drawing/2014/main" id="{EA106D01-A5D8-4B66-AF71-E8F4EDAE3367}"/>
              </a:ext>
            </a:extLst>
          </p:cNvPr>
          <p:cNvSpPr/>
          <p:nvPr/>
        </p:nvSpPr>
        <p:spPr>
          <a:xfrm>
            <a:off x="6435505" y="4825983"/>
            <a:ext cx="3014804" cy="10325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Input param</a:t>
            </a:r>
          </a:p>
          <a:p>
            <a:pPr algn="ctr"/>
            <a:r>
              <a:rPr lang="en-US" dirty="0"/>
              <a:t>String message</a:t>
            </a:r>
          </a:p>
        </p:txBody>
      </p:sp>
    </p:spTree>
    <p:extLst>
      <p:ext uri="{BB962C8B-B14F-4D97-AF65-F5344CB8AC3E}">
        <p14:creationId xmlns:p14="http://schemas.microsoft.com/office/powerpoint/2010/main" val="200211061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94A97F-413D-4957-920B-4E850A2412C4}"/>
              </a:ext>
            </a:extLst>
          </p:cNvPr>
          <p:cNvSpPr>
            <a:spLocks noGrp="1"/>
          </p:cNvSpPr>
          <p:nvPr>
            <p:ph type="title"/>
          </p:nvPr>
        </p:nvSpPr>
        <p:spPr/>
        <p:txBody>
          <a:bodyPr/>
          <a:lstStyle/>
          <a:p>
            <a:r>
              <a:rPr lang="en-US" dirty="0"/>
              <a:t>SQL script</a:t>
            </a:r>
          </a:p>
        </p:txBody>
      </p:sp>
      <p:sp>
        <p:nvSpPr>
          <p:cNvPr id="4" name="Rectangle 3">
            <a:extLst>
              <a:ext uri="{FF2B5EF4-FFF2-40B4-BE49-F238E27FC236}">
                <a16:creationId xmlns:a16="http://schemas.microsoft.com/office/drawing/2014/main" id="{8826DFDD-3C38-47F7-A53A-66DEF685F7CE}"/>
              </a:ext>
            </a:extLst>
          </p:cNvPr>
          <p:cNvSpPr/>
          <p:nvPr/>
        </p:nvSpPr>
        <p:spPr>
          <a:xfrm>
            <a:off x="838200" y="856893"/>
            <a:ext cx="10382250" cy="4628190"/>
          </a:xfrm>
          <a:prstGeom prst="rect">
            <a:avLst/>
          </a:prstGeom>
        </p:spPr>
        <p:txBody>
          <a:bodyPr wrap="square">
            <a:spAutoFit/>
          </a:bodyPr>
          <a:lstStyle/>
          <a:p>
            <a:pPr>
              <a:lnSpc>
                <a:spcPct val="150000"/>
              </a:lnSpc>
            </a:pPr>
            <a:r>
              <a:rPr lang="en-US" sz="1800" dirty="0">
                <a:solidFill>
                  <a:srgbClr val="000000"/>
                </a:solidFill>
                <a:highlight>
                  <a:srgbClr val="FF00FF"/>
                </a:highlight>
                <a:latin typeface="Consolas" panose="020B0609020204030204" pitchFamily="49" charset="0"/>
              </a:rPr>
              <a:t>[OK]</a:t>
            </a:r>
          </a:p>
          <a:p>
            <a:pPr>
              <a:lnSpc>
                <a:spcPct val="150000"/>
              </a:lnSpc>
            </a:pPr>
            <a:r>
              <a:rPr lang="en-US" sz="1800" dirty="0">
                <a:solidFill>
                  <a:srgbClr val="0000FF"/>
                </a:solidFill>
                <a:latin typeface="Consolas" panose="020B0609020204030204" pitchFamily="49" charset="0"/>
              </a:rPr>
              <a:t>select</a:t>
            </a:r>
            <a:r>
              <a:rPr lang="en-US" sz="1800" dirty="0">
                <a:solidFill>
                  <a:srgbClr val="000000"/>
                </a:solidFill>
                <a:latin typeface="Consolas" panose="020B0609020204030204" pitchFamily="49" charset="0"/>
              </a:rPr>
              <a:t> DATE_CHK</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TIME_CHK</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PDS_NUM</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PART_NUM</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PART_NAME</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PART_SA</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PACK_QTY</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PACKED</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USER_CHK </a:t>
            </a:r>
            <a:r>
              <a:rPr lang="en-US" sz="1800" dirty="0">
                <a:solidFill>
                  <a:srgbClr val="0000FF"/>
                </a:solidFill>
                <a:latin typeface="Consolas" panose="020B0609020204030204" pitchFamily="49" charset="0"/>
              </a:rPr>
              <a:t>from</a:t>
            </a:r>
            <a:r>
              <a:rPr lang="en-US" sz="1800" dirty="0">
                <a:solidFill>
                  <a:srgbClr val="000000"/>
                </a:solidFill>
                <a:latin typeface="Consolas" panose="020B0609020204030204" pitchFamily="49" charset="0"/>
              </a:rPr>
              <a:t> TM_LOG_OK </a:t>
            </a:r>
            <a:r>
              <a:rPr lang="en-US" sz="1800" dirty="0">
                <a:solidFill>
                  <a:srgbClr val="0000FF"/>
                </a:solidFill>
                <a:latin typeface="Consolas" panose="020B0609020204030204" pitchFamily="49" charset="0"/>
              </a:rPr>
              <a:t>where</a:t>
            </a:r>
            <a:r>
              <a:rPr lang="en-US" sz="1800" dirty="0">
                <a:solidFill>
                  <a:srgbClr val="000000"/>
                </a:solidFill>
                <a:latin typeface="Consolas" panose="020B0609020204030204" pitchFamily="49" charset="0"/>
              </a:rPr>
              <a:t> PDS_NUM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FF0000"/>
                </a:solidFill>
                <a:latin typeface="Consolas" panose="020B0609020204030204" pitchFamily="49" charset="0"/>
              </a:rPr>
              <a:t>'1S SRCTBS1A4046'</a:t>
            </a:r>
            <a:endParaRPr lang="en-US" sz="1800" dirty="0">
              <a:solidFill>
                <a:srgbClr val="000000"/>
              </a:solidFill>
              <a:latin typeface="Consolas" panose="020B0609020204030204" pitchFamily="49" charset="0"/>
            </a:endParaRPr>
          </a:p>
          <a:p>
            <a:pPr>
              <a:lnSpc>
                <a:spcPct val="150000"/>
              </a:lnSpc>
            </a:pPr>
            <a:r>
              <a:rPr lang="en-US" sz="1800" dirty="0">
                <a:solidFill>
                  <a:srgbClr val="000000"/>
                </a:solidFill>
                <a:highlight>
                  <a:srgbClr val="FF00FF"/>
                </a:highlight>
                <a:latin typeface="Consolas" panose="020B0609020204030204" pitchFamily="49" charset="0"/>
              </a:rPr>
              <a:t>[NG]</a:t>
            </a:r>
          </a:p>
          <a:p>
            <a:pPr>
              <a:lnSpc>
                <a:spcPct val="150000"/>
              </a:lnSpc>
            </a:pPr>
            <a:r>
              <a:rPr lang="en-US" sz="1800" dirty="0">
                <a:solidFill>
                  <a:srgbClr val="0000FF"/>
                </a:solidFill>
                <a:latin typeface="Consolas" panose="020B0609020204030204" pitchFamily="49" charset="0"/>
              </a:rPr>
              <a:t>select</a:t>
            </a:r>
            <a:r>
              <a:rPr lang="en-US" sz="1800" dirty="0">
                <a:solidFill>
                  <a:srgbClr val="000000"/>
                </a:solidFill>
                <a:latin typeface="Consolas" panose="020B0609020204030204" pitchFamily="49" charset="0"/>
              </a:rPr>
              <a:t> [DATE]</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[TIME]</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USER_NG</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NG_DESCRIPTION</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PDS_NUM</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NG_ID</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UNLOCK_NG </a:t>
            </a:r>
            <a:r>
              <a:rPr lang="en-US" sz="1800" dirty="0">
                <a:solidFill>
                  <a:srgbClr val="0000FF"/>
                </a:solidFill>
                <a:latin typeface="Consolas" panose="020B0609020204030204" pitchFamily="49" charset="0"/>
              </a:rPr>
              <a:t>from</a:t>
            </a:r>
            <a:r>
              <a:rPr lang="en-US" sz="1800" dirty="0">
                <a:solidFill>
                  <a:srgbClr val="000000"/>
                </a:solidFill>
                <a:latin typeface="Consolas" panose="020B0609020204030204" pitchFamily="49" charset="0"/>
              </a:rPr>
              <a:t> TM_LOG_NG </a:t>
            </a:r>
            <a:r>
              <a:rPr lang="en-US" sz="1800" dirty="0">
                <a:solidFill>
                  <a:srgbClr val="0000FF"/>
                </a:solidFill>
                <a:latin typeface="Consolas" panose="020B0609020204030204" pitchFamily="49" charset="0"/>
              </a:rPr>
              <a:t>where</a:t>
            </a:r>
            <a:r>
              <a:rPr lang="en-US" sz="1800" dirty="0">
                <a:solidFill>
                  <a:srgbClr val="000000"/>
                </a:solidFill>
                <a:latin typeface="Consolas" panose="020B0609020204030204" pitchFamily="49" charset="0"/>
              </a:rPr>
              <a:t> PDS_NUM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FF0000"/>
                </a:solidFill>
                <a:latin typeface="Consolas" panose="020B0609020204030204" pitchFamily="49" charset="0"/>
              </a:rPr>
              <a:t>'1S SRCTBS1A4046'</a:t>
            </a:r>
            <a:endParaRPr lang="en-US" sz="1800" dirty="0">
              <a:solidFill>
                <a:srgbClr val="000000"/>
              </a:solidFill>
              <a:latin typeface="Consolas" panose="020B0609020204030204" pitchFamily="49" charset="0"/>
            </a:endParaRPr>
          </a:p>
          <a:p>
            <a:pPr>
              <a:lnSpc>
                <a:spcPct val="150000"/>
              </a:lnSpc>
            </a:pPr>
            <a:r>
              <a:rPr lang="en-US" sz="1800" dirty="0">
                <a:solidFill>
                  <a:srgbClr val="000000"/>
                </a:solidFill>
                <a:highlight>
                  <a:srgbClr val="FF00FF"/>
                </a:highlight>
                <a:latin typeface="Consolas" panose="020B0609020204030204" pitchFamily="49" charset="0"/>
              </a:rPr>
              <a:t>[EVENT]</a:t>
            </a:r>
          </a:p>
          <a:p>
            <a:pPr>
              <a:lnSpc>
                <a:spcPct val="150000"/>
              </a:lnSpc>
            </a:pPr>
            <a:r>
              <a:rPr lang="en-US" sz="1800" dirty="0">
                <a:solidFill>
                  <a:srgbClr val="0000FF"/>
                </a:solidFill>
                <a:latin typeface="Consolas" panose="020B0609020204030204" pitchFamily="49" charset="0"/>
              </a:rPr>
              <a:t>select</a:t>
            </a:r>
            <a:r>
              <a:rPr lang="en-US" sz="1800" dirty="0">
                <a:solidFill>
                  <a:srgbClr val="000000"/>
                </a:solidFill>
                <a:latin typeface="Consolas" panose="020B0609020204030204" pitchFamily="49" charset="0"/>
              </a:rPr>
              <a:t> ROWID</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FUNCTION_NAME</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[DESCRIPTION]</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PDSNUM</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CUSTPARTNUM</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CREATEBY</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CREATEDATE</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CREATETIME </a:t>
            </a:r>
            <a:r>
              <a:rPr lang="en-US" sz="1800" dirty="0">
                <a:solidFill>
                  <a:srgbClr val="0000FF"/>
                </a:solidFill>
                <a:latin typeface="Consolas" panose="020B0609020204030204" pitchFamily="49" charset="0"/>
              </a:rPr>
              <a:t>from</a:t>
            </a:r>
            <a:r>
              <a:rPr lang="en-US" sz="1800" dirty="0">
                <a:solidFill>
                  <a:srgbClr val="000000"/>
                </a:solidFill>
                <a:latin typeface="Consolas" panose="020B0609020204030204" pitchFamily="49" charset="0"/>
              </a:rPr>
              <a:t> TT_EVENT_LOG </a:t>
            </a:r>
            <a:r>
              <a:rPr lang="en-US" sz="1800" dirty="0">
                <a:solidFill>
                  <a:srgbClr val="0000FF"/>
                </a:solidFill>
                <a:latin typeface="Consolas" panose="020B0609020204030204" pitchFamily="49" charset="0"/>
              </a:rPr>
              <a:t>where</a:t>
            </a:r>
            <a:r>
              <a:rPr lang="en-US" sz="1800" dirty="0">
                <a:solidFill>
                  <a:srgbClr val="000000"/>
                </a:solidFill>
                <a:latin typeface="Consolas" panose="020B0609020204030204" pitchFamily="49" charset="0"/>
              </a:rPr>
              <a:t> PDSNUM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FF0000"/>
                </a:solidFill>
                <a:latin typeface="Consolas" panose="020B0609020204030204" pitchFamily="49" charset="0"/>
              </a:rPr>
              <a:t>'1S SRCTBS1A4046'</a:t>
            </a:r>
            <a:endParaRPr lang="en-US" sz="1800" dirty="0">
              <a:solidFill>
                <a:srgbClr val="000000"/>
              </a:solidFill>
              <a:latin typeface="Consolas" panose="020B0609020204030204" pitchFamily="49" charset="0"/>
            </a:endParaRPr>
          </a:p>
          <a:p>
            <a:pPr>
              <a:lnSpc>
                <a:spcPct val="150000"/>
              </a:lnSpc>
            </a:pPr>
            <a:r>
              <a:rPr lang="en-US" sz="1800" dirty="0">
                <a:solidFill>
                  <a:srgbClr val="000000"/>
                </a:solidFill>
                <a:highlight>
                  <a:srgbClr val="FF00FF"/>
                </a:highlight>
                <a:latin typeface="Consolas" panose="020B0609020204030204" pitchFamily="49" charset="0"/>
              </a:rPr>
              <a:t>[ERROR]</a:t>
            </a:r>
          </a:p>
          <a:p>
            <a:pPr>
              <a:lnSpc>
                <a:spcPct val="150000"/>
              </a:lnSpc>
            </a:pPr>
            <a:r>
              <a:rPr lang="en-US" sz="1800" dirty="0">
                <a:solidFill>
                  <a:srgbClr val="0000FF"/>
                </a:solidFill>
                <a:latin typeface="Consolas" panose="020B0609020204030204" pitchFamily="49" charset="0"/>
              </a:rPr>
              <a:t>select</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from</a:t>
            </a:r>
            <a:r>
              <a:rPr lang="en-US" sz="1800" dirty="0">
                <a:solidFill>
                  <a:srgbClr val="000000"/>
                </a:solidFill>
                <a:latin typeface="Consolas" panose="020B0609020204030204" pitchFamily="49" charset="0"/>
              </a:rPr>
              <a:t> TT_ERROR_LOG </a:t>
            </a:r>
            <a:r>
              <a:rPr lang="en-US" sz="1800" dirty="0">
                <a:solidFill>
                  <a:srgbClr val="0000FF"/>
                </a:solidFill>
                <a:latin typeface="Consolas" panose="020B0609020204030204" pitchFamily="49" charset="0"/>
              </a:rPr>
              <a:t>where</a:t>
            </a:r>
            <a:r>
              <a:rPr lang="en-US" sz="1800" dirty="0">
                <a:solidFill>
                  <a:srgbClr val="000000"/>
                </a:solidFill>
                <a:latin typeface="Consolas" panose="020B0609020204030204" pitchFamily="49" charset="0"/>
              </a:rPr>
              <a:t> [ERROR_MESSAGE] </a:t>
            </a:r>
            <a:r>
              <a:rPr lang="en-US" sz="1800" dirty="0">
                <a:solidFill>
                  <a:srgbClr val="808080"/>
                </a:solidFill>
                <a:latin typeface="Consolas" panose="020B0609020204030204" pitchFamily="49" charset="0"/>
              </a:rPr>
              <a:t>like</a:t>
            </a:r>
            <a:r>
              <a:rPr lang="en-US" sz="1800" dirty="0">
                <a:solidFill>
                  <a:srgbClr val="000000"/>
                </a:solidFill>
                <a:latin typeface="Consolas" panose="020B0609020204030204" pitchFamily="49" charset="0"/>
              </a:rPr>
              <a:t> </a:t>
            </a:r>
            <a:r>
              <a:rPr lang="en-US" sz="1800" dirty="0">
                <a:solidFill>
                  <a:srgbClr val="FF0000"/>
                </a:solidFill>
                <a:latin typeface="Consolas" panose="020B0609020204030204" pitchFamily="49" charset="0"/>
              </a:rPr>
              <a:t>'%1S SRCTBS1A4046%'</a:t>
            </a:r>
            <a:endParaRPr lang="en-US" sz="1800" dirty="0"/>
          </a:p>
        </p:txBody>
      </p:sp>
    </p:spTree>
    <p:extLst>
      <p:ext uri="{BB962C8B-B14F-4D97-AF65-F5344CB8AC3E}">
        <p14:creationId xmlns:p14="http://schemas.microsoft.com/office/powerpoint/2010/main" val="191572966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56434E-1091-4D9C-A96C-A8574B4EAE00}"/>
              </a:ext>
            </a:extLst>
          </p:cNvPr>
          <p:cNvSpPr>
            <a:spLocks noGrp="1"/>
          </p:cNvSpPr>
          <p:nvPr>
            <p:ph type="title"/>
          </p:nvPr>
        </p:nvSpPr>
        <p:spPr/>
        <p:txBody>
          <a:bodyPr/>
          <a:lstStyle/>
          <a:p>
            <a:r>
              <a:rPr lang="en-US" dirty="0"/>
              <a:t>ONDE</a:t>
            </a:r>
            <a:endParaRPr lang="th-TH" dirty="0"/>
          </a:p>
        </p:txBody>
      </p:sp>
      <p:pic>
        <p:nvPicPr>
          <p:cNvPr id="4" name="Picture 3">
            <a:extLst>
              <a:ext uri="{FF2B5EF4-FFF2-40B4-BE49-F238E27FC236}">
                <a16:creationId xmlns:a16="http://schemas.microsoft.com/office/drawing/2014/main" id="{8ADE1107-C253-4261-9F15-B4A72C6D844B}"/>
              </a:ext>
            </a:extLst>
          </p:cNvPr>
          <p:cNvPicPr>
            <a:picLocks noChangeAspect="1"/>
          </p:cNvPicPr>
          <p:nvPr/>
        </p:nvPicPr>
        <p:blipFill>
          <a:blip r:embed="rId2"/>
          <a:stretch>
            <a:fillRect/>
          </a:stretch>
        </p:blipFill>
        <p:spPr>
          <a:xfrm>
            <a:off x="609600" y="833834"/>
            <a:ext cx="9582150" cy="5190331"/>
          </a:xfrm>
          <a:prstGeom prst="rect">
            <a:avLst/>
          </a:prstGeom>
        </p:spPr>
      </p:pic>
    </p:spTree>
    <p:extLst>
      <p:ext uri="{BB962C8B-B14F-4D97-AF65-F5344CB8AC3E}">
        <p14:creationId xmlns:p14="http://schemas.microsoft.com/office/powerpoint/2010/main" val="365505240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C2F166-9A09-44C0-A8D2-7896A4ED4E62}"/>
              </a:ext>
            </a:extLst>
          </p:cNvPr>
          <p:cNvSpPr>
            <a:spLocks noGrp="1"/>
          </p:cNvSpPr>
          <p:nvPr>
            <p:ph type="title"/>
          </p:nvPr>
        </p:nvSpPr>
        <p:spPr/>
        <p:txBody>
          <a:bodyPr>
            <a:normAutofit/>
          </a:bodyPr>
          <a:lstStyle/>
          <a:p>
            <a:r>
              <a:rPr lang="en-US" dirty="0">
                <a:hlinkClick r:id="rId2">
                  <a:extLst>
                    <a:ext uri="{A12FA001-AC4F-418D-AE19-62706E023703}">
                      <ahyp:hlinkClr xmlns:ahyp="http://schemas.microsoft.com/office/drawing/2018/hyperlinkcolor" val="tx"/>
                    </a:ext>
                  </a:extLst>
                </a:hlinkClick>
              </a:rPr>
              <a:t>https:/github.com/coreui/coreui-free-laravel-admin-template.git</a:t>
            </a:r>
            <a:r>
              <a:rPr lang="en-US" dirty="0"/>
              <a:t> (Admin Template)</a:t>
            </a:r>
            <a:endParaRPr lang="th-TH" dirty="0"/>
          </a:p>
        </p:txBody>
      </p:sp>
      <p:pic>
        <p:nvPicPr>
          <p:cNvPr id="4" name="Picture 3">
            <a:extLst>
              <a:ext uri="{FF2B5EF4-FFF2-40B4-BE49-F238E27FC236}">
                <a16:creationId xmlns:a16="http://schemas.microsoft.com/office/drawing/2014/main" id="{61CDC140-4940-4B29-8AD0-FD7670DEAFB7}"/>
              </a:ext>
            </a:extLst>
          </p:cNvPr>
          <p:cNvPicPr>
            <a:picLocks noChangeAspect="1"/>
          </p:cNvPicPr>
          <p:nvPr/>
        </p:nvPicPr>
        <p:blipFill>
          <a:blip r:embed="rId3"/>
          <a:stretch>
            <a:fillRect/>
          </a:stretch>
        </p:blipFill>
        <p:spPr>
          <a:xfrm>
            <a:off x="838200" y="842581"/>
            <a:ext cx="6800850" cy="4780548"/>
          </a:xfrm>
          <a:prstGeom prst="rect">
            <a:avLst/>
          </a:prstGeom>
        </p:spPr>
      </p:pic>
      <p:sp>
        <p:nvSpPr>
          <p:cNvPr id="5" name="TextBox 4">
            <a:extLst>
              <a:ext uri="{FF2B5EF4-FFF2-40B4-BE49-F238E27FC236}">
                <a16:creationId xmlns:a16="http://schemas.microsoft.com/office/drawing/2014/main" id="{79CDDF7B-CF3A-445A-8505-777BD5A85E90}"/>
              </a:ext>
            </a:extLst>
          </p:cNvPr>
          <p:cNvSpPr txBox="1"/>
          <p:nvPr/>
        </p:nvSpPr>
        <p:spPr>
          <a:xfrm>
            <a:off x="1152167" y="5906209"/>
            <a:ext cx="7126664" cy="523220"/>
          </a:xfrm>
          <a:prstGeom prst="rect">
            <a:avLst/>
          </a:prstGeom>
          <a:noFill/>
        </p:spPr>
        <p:txBody>
          <a:bodyPr wrap="square" rtlCol="0">
            <a:spAutoFit/>
          </a:bodyPr>
          <a:lstStyle/>
          <a:p>
            <a:r>
              <a:rPr lang="en-US" dirty="0"/>
              <a:t>https:/github.com/coreui/coreui-free-laravel-admin-template.git</a:t>
            </a:r>
            <a:endParaRPr lang="th-TH" dirty="0"/>
          </a:p>
        </p:txBody>
      </p:sp>
    </p:spTree>
    <p:extLst>
      <p:ext uri="{BB962C8B-B14F-4D97-AF65-F5344CB8AC3E}">
        <p14:creationId xmlns:p14="http://schemas.microsoft.com/office/powerpoint/2010/main" val="13545898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78D60C1-4528-490A-996D-35A3AE7A288C}"/>
              </a:ext>
            </a:extLst>
          </p:cNvPr>
          <p:cNvSpPr>
            <a:spLocks noGrp="1"/>
          </p:cNvSpPr>
          <p:nvPr>
            <p:ph type="title"/>
          </p:nvPr>
        </p:nvSpPr>
        <p:spPr/>
        <p:txBody>
          <a:bodyPr/>
          <a:lstStyle/>
          <a:p>
            <a:r>
              <a:rPr lang="en-US" dirty="0"/>
              <a:t>UI Design for Fix Program Page</a:t>
            </a:r>
            <a:endParaRPr lang="th-TH" dirty="0"/>
          </a:p>
        </p:txBody>
      </p:sp>
      <p:pic>
        <p:nvPicPr>
          <p:cNvPr id="6" name="Picture 5">
            <a:extLst>
              <a:ext uri="{FF2B5EF4-FFF2-40B4-BE49-F238E27FC236}">
                <a16:creationId xmlns:a16="http://schemas.microsoft.com/office/drawing/2014/main" id="{7703CBDE-EFF3-49EE-BDC7-34BFE2FB2410}"/>
              </a:ext>
            </a:extLst>
          </p:cNvPr>
          <p:cNvPicPr>
            <a:picLocks noChangeAspect="1"/>
          </p:cNvPicPr>
          <p:nvPr/>
        </p:nvPicPr>
        <p:blipFill>
          <a:blip r:embed="rId2"/>
          <a:stretch>
            <a:fillRect/>
          </a:stretch>
        </p:blipFill>
        <p:spPr>
          <a:xfrm>
            <a:off x="838200" y="1044575"/>
            <a:ext cx="7532856" cy="5414440"/>
          </a:xfrm>
          <a:prstGeom prst="rect">
            <a:avLst/>
          </a:prstGeom>
        </p:spPr>
      </p:pic>
      <p:sp>
        <p:nvSpPr>
          <p:cNvPr id="7" name="Rectangle 6">
            <a:extLst>
              <a:ext uri="{FF2B5EF4-FFF2-40B4-BE49-F238E27FC236}">
                <a16:creationId xmlns:a16="http://schemas.microsoft.com/office/drawing/2014/main" id="{DB42A3AE-BABC-4B77-9A65-0934632C9502}"/>
              </a:ext>
            </a:extLst>
          </p:cNvPr>
          <p:cNvSpPr/>
          <p:nvPr/>
        </p:nvSpPr>
        <p:spPr>
          <a:xfrm>
            <a:off x="2060575" y="2089150"/>
            <a:ext cx="2143125" cy="263525"/>
          </a:xfrm>
          <a:prstGeom prst="rect">
            <a:avLst/>
          </a:prstGeom>
          <a:solidFill>
            <a:srgbClr val="F5F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 [ Login ]</a:t>
            </a:r>
            <a:endParaRPr lang="th-TH" dirty="0">
              <a:solidFill>
                <a:schemeClr val="tx1"/>
              </a:solidFill>
            </a:endParaRPr>
          </a:p>
        </p:txBody>
      </p:sp>
      <p:sp>
        <p:nvSpPr>
          <p:cNvPr id="8" name="Rectangle 7">
            <a:extLst>
              <a:ext uri="{FF2B5EF4-FFF2-40B4-BE49-F238E27FC236}">
                <a16:creationId xmlns:a16="http://schemas.microsoft.com/office/drawing/2014/main" id="{E368E649-3530-437C-BDBF-5E17B4ADA808}"/>
              </a:ext>
            </a:extLst>
          </p:cNvPr>
          <p:cNvSpPr/>
          <p:nvPr/>
        </p:nvSpPr>
        <p:spPr>
          <a:xfrm>
            <a:off x="2149475" y="2509837"/>
            <a:ext cx="377825" cy="2635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dirty="0">
                <a:solidFill>
                  <a:schemeClr val="tx1"/>
                </a:solidFill>
              </a:rPr>
              <a:t>User</a:t>
            </a:r>
            <a:endParaRPr lang="th-TH" sz="1600" dirty="0">
              <a:solidFill>
                <a:schemeClr val="tx1"/>
              </a:solidFill>
            </a:endParaRPr>
          </a:p>
        </p:txBody>
      </p:sp>
      <p:sp>
        <p:nvSpPr>
          <p:cNvPr id="11" name="Rectangle 10">
            <a:extLst>
              <a:ext uri="{FF2B5EF4-FFF2-40B4-BE49-F238E27FC236}">
                <a16:creationId xmlns:a16="http://schemas.microsoft.com/office/drawing/2014/main" id="{F9F55CAC-2EB1-4D49-B40D-DE73F633C86E}"/>
              </a:ext>
            </a:extLst>
          </p:cNvPr>
          <p:cNvSpPr/>
          <p:nvPr/>
        </p:nvSpPr>
        <p:spPr>
          <a:xfrm>
            <a:off x="3640845" y="2509836"/>
            <a:ext cx="3721979" cy="2635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sz="1600" dirty="0">
                <a:solidFill>
                  <a:schemeClr val="tx1"/>
                </a:solidFill>
              </a:rPr>
              <a:t>Password:</a:t>
            </a:r>
            <a:endParaRPr lang="th-TH" sz="1600" dirty="0">
              <a:solidFill>
                <a:schemeClr val="tx1"/>
              </a:solidFill>
            </a:endParaRPr>
          </a:p>
        </p:txBody>
      </p:sp>
      <p:sp>
        <p:nvSpPr>
          <p:cNvPr id="12" name="Rectangle: Rounded Corners 11">
            <a:extLst>
              <a:ext uri="{FF2B5EF4-FFF2-40B4-BE49-F238E27FC236}">
                <a16:creationId xmlns:a16="http://schemas.microsoft.com/office/drawing/2014/main" id="{9A68BFC6-61D8-47B9-96D9-06D5B36B5DD2}"/>
              </a:ext>
            </a:extLst>
          </p:cNvPr>
          <p:cNvSpPr/>
          <p:nvPr/>
        </p:nvSpPr>
        <p:spPr>
          <a:xfrm>
            <a:off x="4291013" y="2509836"/>
            <a:ext cx="1147762" cy="223839"/>
          </a:xfrm>
          <a:prstGeom prst="round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14" name="Rectangle 13">
            <a:extLst>
              <a:ext uri="{FF2B5EF4-FFF2-40B4-BE49-F238E27FC236}">
                <a16:creationId xmlns:a16="http://schemas.microsoft.com/office/drawing/2014/main" id="{B1837E6C-1D9D-48FB-B4F0-FAF9E901AC91}"/>
              </a:ext>
            </a:extLst>
          </p:cNvPr>
          <p:cNvSpPr/>
          <p:nvPr/>
        </p:nvSpPr>
        <p:spPr>
          <a:xfrm>
            <a:off x="2211389" y="2814638"/>
            <a:ext cx="315912" cy="161926"/>
          </a:xfrm>
          <a:prstGeom prst="rect">
            <a:avLst/>
          </a:prstGeom>
          <a:solidFill>
            <a:srgbClr val="5174E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dirty="0">
                <a:solidFill>
                  <a:schemeClr val="bg1"/>
                </a:solidFill>
              </a:rPr>
              <a:t>Login</a:t>
            </a:r>
            <a:endParaRPr lang="th-TH" sz="1100" dirty="0">
              <a:solidFill>
                <a:schemeClr val="bg1"/>
              </a:solidFill>
            </a:endParaRPr>
          </a:p>
        </p:txBody>
      </p:sp>
      <p:sp>
        <p:nvSpPr>
          <p:cNvPr id="15" name="TextBox 14">
            <a:extLst>
              <a:ext uri="{FF2B5EF4-FFF2-40B4-BE49-F238E27FC236}">
                <a16:creationId xmlns:a16="http://schemas.microsoft.com/office/drawing/2014/main" id="{5A3C4156-28DA-479A-BF26-FDFCBB9D56EC}"/>
              </a:ext>
            </a:extLst>
          </p:cNvPr>
          <p:cNvSpPr txBox="1"/>
          <p:nvPr/>
        </p:nvSpPr>
        <p:spPr>
          <a:xfrm>
            <a:off x="2596357" y="3302000"/>
            <a:ext cx="4363243" cy="369332"/>
          </a:xfrm>
          <a:prstGeom prst="rect">
            <a:avLst/>
          </a:prstGeom>
          <a:noFill/>
        </p:spPr>
        <p:txBody>
          <a:bodyPr wrap="square" rtlCol="0">
            <a:spAutoFit/>
          </a:bodyPr>
          <a:lstStyle/>
          <a:p>
            <a:r>
              <a:rPr lang="en-US" sz="1800" dirty="0"/>
              <a:t>Login completed with user: 007-aiap</a:t>
            </a:r>
            <a:endParaRPr lang="th-TH" sz="1800" dirty="0"/>
          </a:p>
        </p:txBody>
      </p:sp>
      <p:pic>
        <p:nvPicPr>
          <p:cNvPr id="17" name="Picture 16" descr="Icon&#10;&#10;Description automatically generated">
            <a:extLst>
              <a:ext uri="{FF2B5EF4-FFF2-40B4-BE49-F238E27FC236}">
                <a16:creationId xmlns:a16="http://schemas.microsoft.com/office/drawing/2014/main" id="{CFEE6419-DD51-46E7-9894-A31D6E3F496B}"/>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2280445" y="3332165"/>
            <a:ext cx="315912" cy="315912"/>
          </a:xfrm>
          <a:prstGeom prst="rect">
            <a:avLst/>
          </a:prstGeom>
        </p:spPr>
      </p:pic>
      <p:pic>
        <p:nvPicPr>
          <p:cNvPr id="19" name="Picture 18">
            <a:extLst>
              <a:ext uri="{FF2B5EF4-FFF2-40B4-BE49-F238E27FC236}">
                <a16:creationId xmlns:a16="http://schemas.microsoft.com/office/drawing/2014/main" id="{0DBA585D-64CA-4360-B175-D65652B5505B}"/>
              </a:ext>
            </a:extLst>
          </p:cNvPr>
          <p:cNvPicPr>
            <a:picLocks noChangeAspect="1"/>
          </p:cNvPicPr>
          <p:nvPr/>
        </p:nvPicPr>
        <p:blipFill>
          <a:blip r:embed="rId2"/>
          <a:stretch>
            <a:fillRect/>
          </a:stretch>
        </p:blipFill>
        <p:spPr>
          <a:xfrm>
            <a:off x="990600" y="1196975"/>
            <a:ext cx="7532856" cy="5414440"/>
          </a:xfrm>
          <a:prstGeom prst="rect">
            <a:avLst/>
          </a:prstGeom>
        </p:spPr>
      </p:pic>
      <p:sp>
        <p:nvSpPr>
          <p:cNvPr id="20" name="TextBox 19">
            <a:extLst>
              <a:ext uri="{FF2B5EF4-FFF2-40B4-BE49-F238E27FC236}">
                <a16:creationId xmlns:a16="http://schemas.microsoft.com/office/drawing/2014/main" id="{EB6E6D67-4134-4060-9EE3-5A6D2CB599D9}"/>
              </a:ext>
            </a:extLst>
          </p:cNvPr>
          <p:cNvSpPr txBox="1"/>
          <p:nvPr/>
        </p:nvSpPr>
        <p:spPr>
          <a:xfrm>
            <a:off x="2748757" y="3454400"/>
            <a:ext cx="4363243" cy="369332"/>
          </a:xfrm>
          <a:prstGeom prst="rect">
            <a:avLst/>
          </a:prstGeom>
          <a:noFill/>
        </p:spPr>
        <p:txBody>
          <a:bodyPr wrap="square" rtlCol="0">
            <a:spAutoFit/>
          </a:bodyPr>
          <a:lstStyle/>
          <a:p>
            <a:r>
              <a:rPr lang="en-US" sz="1800" dirty="0"/>
              <a:t>Login completed with user: 007-aiap</a:t>
            </a:r>
            <a:endParaRPr lang="th-TH" sz="1800" dirty="0"/>
          </a:p>
        </p:txBody>
      </p:sp>
      <p:pic>
        <p:nvPicPr>
          <p:cNvPr id="21" name="Picture 20" descr="Icon&#10;&#10;Description automatically generated">
            <a:extLst>
              <a:ext uri="{FF2B5EF4-FFF2-40B4-BE49-F238E27FC236}">
                <a16:creationId xmlns:a16="http://schemas.microsoft.com/office/drawing/2014/main" id="{023279CF-1A6D-42D3-ADBD-F55E13DCF9CB}"/>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2432845" y="3484565"/>
            <a:ext cx="315912" cy="315912"/>
          </a:xfrm>
          <a:prstGeom prst="rect">
            <a:avLst/>
          </a:prstGeom>
        </p:spPr>
      </p:pic>
      <p:sp>
        <p:nvSpPr>
          <p:cNvPr id="22" name="TextBox 21">
            <a:extLst>
              <a:ext uri="{FF2B5EF4-FFF2-40B4-BE49-F238E27FC236}">
                <a16:creationId xmlns:a16="http://schemas.microsoft.com/office/drawing/2014/main" id="{417080A7-C072-43A3-A1A8-D3F246F7FAF6}"/>
              </a:ext>
            </a:extLst>
          </p:cNvPr>
          <p:cNvSpPr txBox="1"/>
          <p:nvPr/>
        </p:nvSpPr>
        <p:spPr>
          <a:xfrm>
            <a:off x="2754313" y="3906337"/>
            <a:ext cx="5769143" cy="369332"/>
          </a:xfrm>
          <a:prstGeom prst="rect">
            <a:avLst/>
          </a:prstGeom>
          <a:noFill/>
        </p:spPr>
        <p:txBody>
          <a:bodyPr wrap="square" rtlCol="0">
            <a:spAutoFit/>
          </a:bodyPr>
          <a:lstStyle/>
          <a:p>
            <a:r>
              <a:rPr lang="en-US" sz="1800" dirty="0"/>
              <a:t>Login Error, please fill username or password again</a:t>
            </a:r>
            <a:endParaRPr lang="th-TH" sz="1800" dirty="0"/>
          </a:p>
        </p:txBody>
      </p:sp>
      <p:pic>
        <p:nvPicPr>
          <p:cNvPr id="25" name="Picture 24" descr="Icon&#10;&#10;Description automatically generated">
            <a:extLst>
              <a:ext uri="{FF2B5EF4-FFF2-40B4-BE49-F238E27FC236}">
                <a16:creationId xmlns:a16="http://schemas.microsoft.com/office/drawing/2014/main" id="{8A1412E5-79D5-4606-A0A3-CE0679DCABAF}"/>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2443957" y="3911531"/>
            <a:ext cx="315912" cy="313411"/>
          </a:xfrm>
          <a:prstGeom prst="rect">
            <a:avLst/>
          </a:prstGeom>
        </p:spPr>
      </p:pic>
      <p:sp>
        <p:nvSpPr>
          <p:cNvPr id="26" name="Rectangle 25">
            <a:extLst>
              <a:ext uri="{FF2B5EF4-FFF2-40B4-BE49-F238E27FC236}">
                <a16:creationId xmlns:a16="http://schemas.microsoft.com/office/drawing/2014/main" id="{DA4DA33F-360E-4D3E-BFA8-858C78C60E82}"/>
              </a:ext>
            </a:extLst>
          </p:cNvPr>
          <p:cNvSpPr/>
          <p:nvPr/>
        </p:nvSpPr>
        <p:spPr>
          <a:xfrm>
            <a:off x="3073400" y="4438650"/>
            <a:ext cx="1809750" cy="558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Model</a:t>
            </a:r>
            <a:endParaRPr lang="th-TH" dirty="0"/>
          </a:p>
        </p:txBody>
      </p:sp>
      <p:sp>
        <p:nvSpPr>
          <p:cNvPr id="27" name="Rectangle 26">
            <a:extLst>
              <a:ext uri="{FF2B5EF4-FFF2-40B4-BE49-F238E27FC236}">
                <a16:creationId xmlns:a16="http://schemas.microsoft.com/office/drawing/2014/main" id="{3340203A-1D0C-4C8F-9E4F-67B3A8951E73}"/>
              </a:ext>
            </a:extLst>
          </p:cNvPr>
          <p:cNvSpPr/>
          <p:nvPr/>
        </p:nvSpPr>
        <p:spPr>
          <a:xfrm>
            <a:off x="3073400" y="5482723"/>
            <a:ext cx="1809750" cy="558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Route: api.php</a:t>
            </a:r>
            <a:endParaRPr lang="th-TH" dirty="0"/>
          </a:p>
        </p:txBody>
      </p:sp>
      <p:sp>
        <p:nvSpPr>
          <p:cNvPr id="28" name="Rectangle 27">
            <a:extLst>
              <a:ext uri="{FF2B5EF4-FFF2-40B4-BE49-F238E27FC236}">
                <a16:creationId xmlns:a16="http://schemas.microsoft.com/office/drawing/2014/main" id="{A9B4EB4D-634D-46CE-AB4F-E352A23EAB3B}"/>
              </a:ext>
            </a:extLst>
          </p:cNvPr>
          <p:cNvSpPr/>
          <p:nvPr/>
        </p:nvSpPr>
        <p:spPr>
          <a:xfrm>
            <a:off x="5885031" y="4438650"/>
            <a:ext cx="1809750" cy="558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View: </a:t>
            </a:r>
          </a:p>
          <a:p>
            <a:pPr algn="ctr"/>
            <a:r>
              <a:rPr lang="en-US" sz="1800" dirty="0" err="1"/>
              <a:t>login.blade.php</a:t>
            </a:r>
            <a:endParaRPr lang="th-TH" sz="1800" dirty="0"/>
          </a:p>
        </p:txBody>
      </p:sp>
      <p:sp>
        <p:nvSpPr>
          <p:cNvPr id="29" name="Rectangle 28">
            <a:extLst>
              <a:ext uri="{FF2B5EF4-FFF2-40B4-BE49-F238E27FC236}">
                <a16:creationId xmlns:a16="http://schemas.microsoft.com/office/drawing/2014/main" id="{97D32BD4-277E-498E-8086-56F79D8CC06C}"/>
              </a:ext>
            </a:extLst>
          </p:cNvPr>
          <p:cNvSpPr/>
          <p:nvPr/>
        </p:nvSpPr>
        <p:spPr>
          <a:xfrm>
            <a:off x="5885031" y="5488568"/>
            <a:ext cx="1809750" cy="558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Controller</a:t>
            </a:r>
            <a:endParaRPr lang="th-TH" dirty="0"/>
          </a:p>
        </p:txBody>
      </p:sp>
      <p:sp>
        <p:nvSpPr>
          <p:cNvPr id="30" name="Rectangle 29">
            <a:extLst>
              <a:ext uri="{FF2B5EF4-FFF2-40B4-BE49-F238E27FC236}">
                <a16:creationId xmlns:a16="http://schemas.microsoft.com/office/drawing/2014/main" id="{F559464A-BE05-4863-BC71-0A139FFEF139}"/>
              </a:ext>
            </a:extLst>
          </p:cNvPr>
          <p:cNvSpPr/>
          <p:nvPr/>
        </p:nvSpPr>
        <p:spPr>
          <a:xfrm>
            <a:off x="3073401" y="5039314"/>
            <a:ext cx="1809750" cy="228011"/>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t>Return </a:t>
            </a:r>
          </a:p>
          <a:p>
            <a:pPr algn="ctr"/>
            <a:r>
              <a:rPr lang="en-US" sz="700" dirty="0"/>
              <a:t>{status:1, message: Login completed with user: </a:t>
            </a:r>
            <a:r>
              <a:rPr lang="en-US" sz="700"/>
              <a:t>007-aiap}</a:t>
            </a:r>
            <a:endParaRPr lang="th-TH" sz="700" dirty="0"/>
          </a:p>
        </p:txBody>
      </p:sp>
      <p:cxnSp>
        <p:nvCxnSpPr>
          <p:cNvPr id="33" name="Straight Arrow Connector 32">
            <a:extLst>
              <a:ext uri="{FF2B5EF4-FFF2-40B4-BE49-F238E27FC236}">
                <a16:creationId xmlns:a16="http://schemas.microsoft.com/office/drawing/2014/main" id="{46CA0A92-8180-406D-A7C4-2FC3987F1B6C}"/>
              </a:ext>
            </a:extLst>
          </p:cNvPr>
          <p:cNvCxnSpPr>
            <a:endCxn id="29" idx="0"/>
          </p:cNvCxnSpPr>
          <p:nvPr/>
        </p:nvCxnSpPr>
        <p:spPr>
          <a:xfrm>
            <a:off x="6789906" y="4997450"/>
            <a:ext cx="0" cy="4911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9B61C411-04B0-4EFD-B5ED-C1475EDDB89C}"/>
              </a:ext>
            </a:extLst>
          </p:cNvPr>
          <p:cNvSpPr/>
          <p:nvPr/>
        </p:nvSpPr>
        <p:spPr>
          <a:xfrm>
            <a:off x="5889792" y="6084187"/>
            <a:ext cx="1809750" cy="231162"/>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err="1"/>
              <a:t>returnModel</a:t>
            </a:r>
            <a:r>
              <a:rPr lang="en-US" sz="800" dirty="0"/>
              <a:t> = </a:t>
            </a:r>
            <a:r>
              <a:rPr lang="en-US" sz="800" dirty="0" err="1"/>
              <a:t>loging</a:t>
            </a:r>
            <a:r>
              <a:rPr lang="en-US" sz="800" dirty="0"/>
              <a:t>(</a:t>
            </a:r>
            <a:r>
              <a:rPr lang="en-US" sz="800" dirty="0" err="1"/>
              <a:t>user,password</a:t>
            </a:r>
            <a:r>
              <a:rPr lang="en-US" sz="800" dirty="0"/>
              <a:t>)</a:t>
            </a:r>
            <a:endParaRPr lang="th-TH" sz="800" dirty="0"/>
          </a:p>
        </p:txBody>
      </p:sp>
      <p:cxnSp>
        <p:nvCxnSpPr>
          <p:cNvPr id="36" name="Straight Arrow Connector 35">
            <a:extLst>
              <a:ext uri="{FF2B5EF4-FFF2-40B4-BE49-F238E27FC236}">
                <a16:creationId xmlns:a16="http://schemas.microsoft.com/office/drawing/2014/main" id="{9394F301-2C27-43CF-939C-B0159B91E1E9}"/>
              </a:ext>
            </a:extLst>
          </p:cNvPr>
          <p:cNvCxnSpPr/>
          <p:nvPr/>
        </p:nvCxnSpPr>
        <p:spPr>
          <a:xfrm flipV="1">
            <a:off x="6959600" y="4997450"/>
            <a:ext cx="0" cy="4852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120DF401-0B53-4F1C-AD2B-176DFDE6B468}"/>
              </a:ext>
            </a:extLst>
          </p:cNvPr>
          <p:cNvSpPr txBox="1"/>
          <p:nvPr/>
        </p:nvSpPr>
        <p:spPr>
          <a:xfrm>
            <a:off x="6465178" y="5085709"/>
            <a:ext cx="409575" cy="276999"/>
          </a:xfrm>
          <a:prstGeom prst="rect">
            <a:avLst/>
          </a:prstGeom>
          <a:noFill/>
        </p:spPr>
        <p:txBody>
          <a:bodyPr wrap="square" rtlCol="0">
            <a:spAutoFit/>
          </a:bodyPr>
          <a:lstStyle/>
          <a:p>
            <a:r>
              <a:rPr lang="en-US" sz="1200" dirty="0"/>
              <a:t>Post</a:t>
            </a:r>
            <a:endParaRPr lang="th-TH" sz="1200" dirty="0"/>
          </a:p>
        </p:txBody>
      </p:sp>
      <p:sp>
        <p:nvSpPr>
          <p:cNvPr id="38" name="TextBox 37">
            <a:extLst>
              <a:ext uri="{FF2B5EF4-FFF2-40B4-BE49-F238E27FC236}">
                <a16:creationId xmlns:a16="http://schemas.microsoft.com/office/drawing/2014/main" id="{27636952-FDA4-4AF2-AC60-67EE4582132C}"/>
              </a:ext>
            </a:extLst>
          </p:cNvPr>
          <p:cNvSpPr txBox="1"/>
          <p:nvPr/>
        </p:nvSpPr>
        <p:spPr>
          <a:xfrm>
            <a:off x="6942307" y="5064774"/>
            <a:ext cx="1134892" cy="276999"/>
          </a:xfrm>
          <a:prstGeom prst="rect">
            <a:avLst/>
          </a:prstGeom>
          <a:noFill/>
        </p:spPr>
        <p:txBody>
          <a:bodyPr wrap="square" rtlCol="0">
            <a:spAutoFit/>
          </a:bodyPr>
          <a:lstStyle/>
          <a:p>
            <a:r>
              <a:rPr lang="en-US" sz="1200" dirty="0"/>
              <a:t>http body</a:t>
            </a:r>
            <a:endParaRPr lang="th-TH" sz="1200" dirty="0"/>
          </a:p>
        </p:txBody>
      </p:sp>
      <p:sp>
        <p:nvSpPr>
          <p:cNvPr id="39" name="Rectangle 38">
            <a:extLst>
              <a:ext uri="{FF2B5EF4-FFF2-40B4-BE49-F238E27FC236}">
                <a16:creationId xmlns:a16="http://schemas.microsoft.com/office/drawing/2014/main" id="{0132C367-8856-489D-AA7A-DD63556E027E}"/>
              </a:ext>
            </a:extLst>
          </p:cNvPr>
          <p:cNvSpPr/>
          <p:nvPr/>
        </p:nvSpPr>
        <p:spPr>
          <a:xfrm>
            <a:off x="5662613" y="4595801"/>
            <a:ext cx="481012" cy="2296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050" dirty="0"/>
              <a:t>model</a:t>
            </a:r>
            <a:endParaRPr lang="th-TH" sz="1050" dirty="0"/>
          </a:p>
        </p:txBody>
      </p:sp>
      <p:cxnSp>
        <p:nvCxnSpPr>
          <p:cNvPr id="41" name="Straight Arrow Connector 40">
            <a:extLst>
              <a:ext uri="{FF2B5EF4-FFF2-40B4-BE49-F238E27FC236}">
                <a16:creationId xmlns:a16="http://schemas.microsoft.com/office/drawing/2014/main" id="{B29233AF-28D7-4F48-8E75-692E6B508E5D}"/>
              </a:ext>
            </a:extLst>
          </p:cNvPr>
          <p:cNvCxnSpPr>
            <a:stCxn id="26" idx="3"/>
            <a:endCxn id="39" idx="1"/>
          </p:cNvCxnSpPr>
          <p:nvPr/>
        </p:nvCxnSpPr>
        <p:spPr>
          <a:xfrm flipV="1">
            <a:off x="4883150" y="4710617"/>
            <a:ext cx="779463" cy="74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1522935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3D8D40-F984-4B2F-B5C4-330DFC68F49A}"/>
              </a:ext>
            </a:extLst>
          </p:cNvPr>
          <p:cNvSpPr>
            <a:spLocks noGrp="1"/>
          </p:cNvSpPr>
          <p:nvPr>
            <p:ph type="title"/>
          </p:nvPr>
        </p:nvSpPr>
        <p:spPr/>
        <p:txBody>
          <a:bodyPr>
            <a:normAutofit/>
          </a:bodyPr>
          <a:lstStyle/>
          <a:p>
            <a:r>
              <a:rPr lang="en-US" sz="2400" b="0" i="0" kern="1200" dirty="0">
                <a:effectLst/>
                <a:latin typeface="+mn-lt"/>
                <a:ea typeface="+mn-ea"/>
                <a:cs typeface="+mn-cs"/>
              </a:rPr>
              <a:t>http://10.100.1.94/WISS-API/ErrorLog/Mockup</a:t>
            </a:r>
            <a:endParaRPr lang="th-TH" dirty="0"/>
          </a:p>
        </p:txBody>
      </p:sp>
      <p:graphicFrame>
        <p:nvGraphicFramePr>
          <p:cNvPr id="3" name="Table 3">
            <a:extLst>
              <a:ext uri="{FF2B5EF4-FFF2-40B4-BE49-F238E27FC236}">
                <a16:creationId xmlns:a16="http://schemas.microsoft.com/office/drawing/2014/main" id="{6BE5126C-01B0-4E60-8699-26936EE4EDD5}"/>
              </a:ext>
            </a:extLst>
          </p:cNvPr>
          <p:cNvGraphicFramePr>
            <a:graphicFrameLocks noGrp="1"/>
          </p:cNvGraphicFramePr>
          <p:nvPr>
            <p:extLst>
              <p:ext uri="{D42A27DB-BD31-4B8C-83A1-F6EECF244321}">
                <p14:modId xmlns:p14="http://schemas.microsoft.com/office/powerpoint/2010/main" val="821075222"/>
              </p:ext>
            </p:extLst>
          </p:nvPr>
        </p:nvGraphicFramePr>
        <p:xfrm>
          <a:off x="609600" y="772932"/>
          <a:ext cx="8128000" cy="400304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3960546386"/>
                    </a:ext>
                  </a:extLst>
                </a:gridCol>
                <a:gridCol w="4064000">
                  <a:extLst>
                    <a:ext uri="{9D8B030D-6E8A-4147-A177-3AD203B41FA5}">
                      <a16:colId xmlns:a16="http://schemas.microsoft.com/office/drawing/2014/main" val="217087699"/>
                    </a:ext>
                  </a:extLst>
                </a:gridCol>
              </a:tblGrid>
              <a:tr h="370840">
                <a:tc>
                  <a:txBody>
                    <a:bodyPr/>
                    <a:lstStyle/>
                    <a:p>
                      <a:endParaRPr lang="th-TH" sz="1600" dirty="0"/>
                    </a:p>
                  </a:txBody>
                  <a:tcPr/>
                </a:tc>
                <a:tc>
                  <a:txBody>
                    <a:bodyPr/>
                    <a:lstStyle/>
                    <a:p>
                      <a:endParaRPr lang="th-TH" sz="1600" dirty="0"/>
                    </a:p>
                  </a:txBody>
                  <a:tcPr/>
                </a:tc>
                <a:extLst>
                  <a:ext uri="{0D108BD9-81ED-4DB2-BD59-A6C34878D82A}">
                    <a16:rowId xmlns:a16="http://schemas.microsoft.com/office/drawing/2014/main" val="2938869587"/>
                  </a:ext>
                </a:extLst>
              </a:tr>
              <a:tr h="370840">
                <a:tc>
                  <a:txBody>
                    <a:bodyPr/>
                    <a:lstStyle/>
                    <a:p>
                      <a:r>
                        <a:rPr lang="en-US" sz="1600" b="0" i="0" kern="1200" dirty="0">
                          <a:solidFill>
                            <a:schemeClr val="dk1"/>
                          </a:solidFill>
                          <a:effectLst/>
                          <a:latin typeface="+mn-lt"/>
                          <a:ea typeface="+mn-ea"/>
                          <a:cs typeface="+mn-cs"/>
                        </a:rPr>
                        <a:t>http://10.100.1.94/WISS-API/ErrorLog/Mockup</a:t>
                      </a:r>
                      <a:endParaRPr lang="th-TH" sz="1600" dirty="0"/>
                    </a:p>
                  </a:txBody>
                  <a:tcPr/>
                </a:tc>
                <a:tc>
                  <a:txBody>
                    <a:bodyPr/>
                    <a:lstStyle/>
                    <a:p>
                      <a:r>
                        <a:rPr lang="en-US" sz="1600" b="1" dirty="0"/>
                        <a:t>{    "id": 27646,    "</a:t>
                      </a:r>
                      <a:r>
                        <a:rPr lang="en-US" sz="1600" b="1" dirty="0" err="1"/>
                        <a:t>functionName</a:t>
                      </a:r>
                      <a:r>
                        <a:rPr lang="en-US" sz="1600" b="1" dirty="0"/>
                        <a:t>": "GET_DATA",    "message": "Invalid column name COMPCODE.  Invalid column name PLANTCODE.  Invalid column name ENABLE.  Invalid column name MODULECODE.  Invalid column name FEATURECODE.  Invalid column name FUNCTIONCODE.  Invalid column name MODULECODE.  Invalid column name FEATURECODE.  Invalid column name FUNCTIONCODE.  Invalid column name CONFIGNAME.  Invalid column name VALUETXT1.  Invalid column name VALUETXT2.  Invalid column name VALUETXT3.  Invalid column name VALUETXT4.  Invalid column name VALUENUM1.  Invalid column name VALUENUM2from.",    "</a:t>
                      </a:r>
                      <a:r>
                        <a:rPr lang="en-US" sz="1600" b="1" dirty="0" err="1"/>
                        <a:t>createBy</a:t>
                      </a:r>
                      <a:r>
                        <a:rPr lang="en-US" sz="1600" b="1" dirty="0"/>
                        <a:t>": "Nattawut",    "</a:t>
                      </a:r>
                      <a:r>
                        <a:rPr lang="en-US" sz="1600" b="1" dirty="0" err="1"/>
                        <a:t>createDate</a:t>
                      </a:r>
                      <a:r>
                        <a:rPr lang="en-US" sz="1600" b="1" dirty="0"/>
                        <a:t>": "20201120",    "createTime": "130257"}</a:t>
                      </a:r>
                      <a:endParaRPr lang="th-TH" sz="1600" b="1" dirty="0"/>
                    </a:p>
                  </a:txBody>
                  <a:tcPr/>
                </a:tc>
                <a:extLst>
                  <a:ext uri="{0D108BD9-81ED-4DB2-BD59-A6C34878D82A}">
                    <a16:rowId xmlns:a16="http://schemas.microsoft.com/office/drawing/2014/main" val="1615420037"/>
                  </a:ext>
                </a:extLst>
              </a:tr>
              <a:tr h="370840">
                <a:tc>
                  <a:txBody>
                    <a:bodyPr/>
                    <a:lstStyle/>
                    <a:p>
                      <a:endParaRPr lang="th-TH" sz="1600"/>
                    </a:p>
                  </a:txBody>
                  <a:tcPr/>
                </a:tc>
                <a:tc>
                  <a:txBody>
                    <a:bodyPr/>
                    <a:lstStyle/>
                    <a:p>
                      <a:endParaRPr lang="th-TH" sz="1600" dirty="0"/>
                    </a:p>
                  </a:txBody>
                  <a:tcPr/>
                </a:tc>
                <a:extLst>
                  <a:ext uri="{0D108BD9-81ED-4DB2-BD59-A6C34878D82A}">
                    <a16:rowId xmlns:a16="http://schemas.microsoft.com/office/drawing/2014/main" val="4222472643"/>
                  </a:ext>
                </a:extLst>
              </a:tr>
            </a:tbl>
          </a:graphicData>
        </a:graphic>
      </p:graphicFrame>
      <p:pic>
        <p:nvPicPr>
          <p:cNvPr id="5" name="Picture 4">
            <a:extLst>
              <a:ext uri="{FF2B5EF4-FFF2-40B4-BE49-F238E27FC236}">
                <a16:creationId xmlns:a16="http://schemas.microsoft.com/office/drawing/2014/main" id="{F2F5D550-6B0A-4065-BE65-53211D833268}"/>
              </a:ext>
            </a:extLst>
          </p:cNvPr>
          <p:cNvPicPr>
            <a:picLocks noChangeAspect="1"/>
          </p:cNvPicPr>
          <p:nvPr/>
        </p:nvPicPr>
        <p:blipFill>
          <a:blip r:embed="rId2"/>
          <a:stretch>
            <a:fillRect/>
          </a:stretch>
        </p:blipFill>
        <p:spPr>
          <a:xfrm>
            <a:off x="0" y="2168040"/>
            <a:ext cx="4391638" cy="2095792"/>
          </a:xfrm>
          <a:prstGeom prst="rect">
            <a:avLst/>
          </a:prstGeom>
        </p:spPr>
      </p:pic>
      <p:pic>
        <p:nvPicPr>
          <p:cNvPr id="7" name="Picture 6">
            <a:extLst>
              <a:ext uri="{FF2B5EF4-FFF2-40B4-BE49-F238E27FC236}">
                <a16:creationId xmlns:a16="http://schemas.microsoft.com/office/drawing/2014/main" id="{9E30267B-D643-49A4-B994-E7DDFCD948FA}"/>
              </a:ext>
            </a:extLst>
          </p:cNvPr>
          <p:cNvPicPr>
            <a:picLocks noChangeAspect="1"/>
          </p:cNvPicPr>
          <p:nvPr/>
        </p:nvPicPr>
        <p:blipFill>
          <a:blip r:embed="rId3"/>
          <a:stretch>
            <a:fillRect/>
          </a:stretch>
        </p:blipFill>
        <p:spPr>
          <a:xfrm>
            <a:off x="105991" y="4279076"/>
            <a:ext cx="4285648" cy="2139827"/>
          </a:xfrm>
          <a:prstGeom prst="rect">
            <a:avLst/>
          </a:prstGeom>
        </p:spPr>
      </p:pic>
    </p:spTree>
    <p:extLst>
      <p:ext uri="{BB962C8B-B14F-4D97-AF65-F5344CB8AC3E}">
        <p14:creationId xmlns:p14="http://schemas.microsoft.com/office/powerpoint/2010/main" val="164388520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8AFC866-49DC-4805-A473-42F981027165}"/>
              </a:ext>
            </a:extLst>
          </p:cNvPr>
          <p:cNvSpPr>
            <a:spLocks noGrp="1"/>
          </p:cNvSpPr>
          <p:nvPr>
            <p:ph type="title"/>
          </p:nvPr>
        </p:nvSpPr>
        <p:spPr/>
        <p:txBody>
          <a:bodyPr>
            <a:normAutofit/>
          </a:bodyPr>
          <a:lstStyle/>
          <a:p>
            <a:r>
              <a:rPr lang="en-US" dirty="0"/>
              <a:t>Compact(‘error’)</a:t>
            </a:r>
            <a:endParaRPr lang="th-TH" dirty="0"/>
          </a:p>
        </p:txBody>
      </p:sp>
      <p:pic>
        <p:nvPicPr>
          <p:cNvPr id="3" name="Picture 2">
            <a:extLst>
              <a:ext uri="{FF2B5EF4-FFF2-40B4-BE49-F238E27FC236}">
                <a16:creationId xmlns:a16="http://schemas.microsoft.com/office/drawing/2014/main" id="{1653CE1E-CCF5-4053-9146-BE2FDD1A2C10}"/>
              </a:ext>
            </a:extLst>
          </p:cNvPr>
          <p:cNvPicPr>
            <a:picLocks noChangeAspect="1"/>
          </p:cNvPicPr>
          <p:nvPr/>
        </p:nvPicPr>
        <p:blipFill>
          <a:blip r:embed="rId2"/>
          <a:stretch>
            <a:fillRect/>
          </a:stretch>
        </p:blipFill>
        <p:spPr>
          <a:xfrm>
            <a:off x="922020" y="833140"/>
            <a:ext cx="9059539" cy="4486901"/>
          </a:xfrm>
          <a:prstGeom prst="rect">
            <a:avLst/>
          </a:prstGeom>
        </p:spPr>
      </p:pic>
      <p:sp>
        <p:nvSpPr>
          <p:cNvPr id="4" name="TextBox 3">
            <a:extLst>
              <a:ext uri="{FF2B5EF4-FFF2-40B4-BE49-F238E27FC236}">
                <a16:creationId xmlns:a16="http://schemas.microsoft.com/office/drawing/2014/main" id="{45B2E355-CE74-45ED-B275-5ED09F38B093}"/>
              </a:ext>
            </a:extLst>
          </p:cNvPr>
          <p:cNvSpPr txBox="1"/>
          <p:nvPr/>
        </p:nvSpPr>
        <p:spPr>
          <a:xfrm>
            <a:off x="922020" y="5501640"/>
            <a:ext cx="3124200" cy="523220"/>
          </a:xfrm>
          <a:prstGeom prst="rect">
            <a:avLst/>
          </a:prstGeom>
          <a:noFill/>
        </p:spPr>
        <p:txBody>
          <a:bodyPr wrap="square" rtlCol="0">
            <a:spAutoFit/>
          </a:bodyPr>
          <a:lstStyle/>
          <a:p>
            <a:r>
              <a:rPr lang="en-US" dirty="0"/>
              <a:t>Compact(‘error’)</a:t>
            </a:r>
            <a:endParaRPr lang="th-TH" dirty="0"/>
          </a:p>
        </p:txBody>
      </p:sp>
    </p:spTree>
    <p:extLst>
      <p:ext uri="{BB962C8B-B14F-4D97-AF65-F5344CB8AC3E}">
        <p14:creationId xmlns:p14="http://schemas.microsoft.com/office/powerpoint/2010/main" val="1879148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837CB6-2D72-4BA3-A74E-623BBE84A790}"/>
              </a:ext>
            </a:extLst>
          </p:cNvPr>
          <p:cNvSpPr>
            <a:spLocks noGrp="1"/>
          </p:cNvSpPr>
          <p:nvPr>
            <p:ph type="title"/>
          </p:nvPr>
        </p:nvSpPr>
        <p:spPr/>
        <p:txBody>
          <a:bodyPr/>
          <a:lstStyle/>
          <a:p>
            <a:r>
              <a:rPr lang="en-US" dirty="0"/>
              <a:t>Tutorial – Bootstrap, Awesome Font, </a:t>
            </a:r>
            <a:r>
              <a:rPr lang="en-US" dirty="0" err="1"/>
              <a:t>Jquery</a:t>
            </a:r>
            <a:endParaRPr lang="th-TH" dirty="0"/>
          </a:p>
        </p:txBody>
      </p:sp>
      <p:graphicFrame>
        <p:nvGraphicFramePr>
          <p:cNvPr id="3" name="Table 4">
            <a:extLst>
              <a:ext uri="{FF2B5EF4-FFF2-40B4-BE49-F238E27FC236}">
                <a16:creationId xmlns:a16="http://schemas.microsoft.com/office/drawing/2014/main" id="{BB529CE3-966A-42C3-9AF3-CBB4859514AE}"/>
              </a:ext>
            </a:extLst>
          </p:cNvPr>
          <p:cNvGraphicFramePr>
            <a:graphicFrameLocks noGrp="1"/>
          </p:cNvGraphicFramePr>
          <p:nvPr>
            <p:extLst>
              <p:ext uri="{D42A27DB-BD31-4B8C-83A1-F6EECF244321}">
                <p14:modId xmlns:p14="http://schemas.microsoft.com/office/powerpoint/2010/main" val="1211626376"/>
              </p:ext>
            </p:extLst>
          </p:nvPr>
        </p:nvGraphicFramePr>
        <p:xfrm>
          <a:off x="813408" y="682721"/>
          <a:ext cx="10768263" cy="4130040"/>
        </p:xfrm>
        <a:graphic>
          <a:graphicData uri="http://schemas.openxmlformats.org/drawingml/2006/table">
            <a:tbl>
              <a:tblPr firstRow="1" bandRow="1">
                <a:tableStyleId>{5C22544A-7EE6-4342-B048-85BDC9FD1C3A}</a:tableStyleId>
              </a:tblPr>
              <a:tblGrid>
                <a:gridCol w="553453">
                  <a:extLst>
                    <a:ext uri="{9D8B030D-6E8A-4147-A177-3AD203B41FA5}">
                      <a16:colId xmlns:a16="http://schemas.microsoft.com/office/drawing/2014/main" val="2140861475"/>
                    </a:ext>
                  </a:extLst>
                </a:gridCol>
                <a:gridCol w="6625389">
                  <a:extLst>
                    <a:ext uri="{9D8B030D-6E8A-4147-A177-3AD203B41FA5}">
                      <a16:colId xmlns:a16="http://schemas.microsoft.com/office/drawing/2014/main" val="3170357150"/>
                    </a:ext>
                  </a:extLst>
                </a:gridCol>
                <a:gridCol w="3589421">
                  <a:extLst>
                    <a:ext uri="{9D8B030D-6E8A-4147-A177-3AD203B41FA5}">
                      <a16:colId xmlns:a16="http://schemas.microsoft.com/office/drawing/2014/main" val="975064222"/>
                    </a:ext>
                  </a:extLst>
                </a:gridCol>
              </a:tblGrid>
              <a:tr h="370840">
                <a:tc>
                  <a:txBody>
                    <a:bodyPr/>
                    <a:lstStyle/>
                    <a:p>
                      <a:endParaRPr lang="th-TH" sz="1800" b="0" dirty="0"/>
                    </a:p>
                  </a:txBody>
                  <a:tcPr/>
                </a:tc>
                <a:tc>
                  <a:txBody>
                    <a:bodyPr/>
                    <a:lstStyle/>
                    <a:p>
                      <a:endParaRPr lang="th-TH" sz="1400" b="0" dirty="0"/>
                    </a:p>
                  </a:txBody>
                  <a:tcPr/>
                </a:tc>
                <a:tc>
                  <a:txBody>
                    <a:bodyPr/>
                    <a:lstStyle/>
                    <a:p>
                      <a:endParaRPr lang="th-TH" sz="1800" b="0"/>
                    </a:p>
                  </a:txBody>
                  <a:tcPr/>
                </a:tc>
                <a:extLst>
                  <a:ext uri="{0D108BD9-81ED-4DB2-BD59-A6C34878D82A}">
                    <a16:rowId xmlns:a16="http://schemas.microsoft.com/office/drawing/2014/main" val="1721671658"/>
                  </a:ext>
                </a:extLst>
              </a:tr>
              <a:tr h="370840">
                <a:tc>
                  <a:txBody>
                    <a:bodyPr/>
                    <a:lstStyle/>
                    <a:p>
                      <a:r>
                        <a:rPr lang="en-US" sz="1800" b="0" dirty="0"/>
                        <a:t>1</a:t>
                      </a:r>
                      <a:endParaRPr lang="th-TH" sz="1800" b="0" dirty="0"/>
                    </a:p>
                  </a:txBody>
                  <a:tcPr/>
                </a:tc>
                <a:tc>
                  <a:txBody>
                    <a:bodyPr/>
                    <a:lstStyle/>
                    <a:p>
                      <a:r>
                        <a:rPr lang="en-US" sz="1400" dirty="0"/>
                        <a:t>composer create-project </a:t>
                      </a:r>
                      <a:r>
                        <a:rPr lang="en-US" sz="1400" dirty="0" err="1"/>
                        <a:t>laravel</a:t>
                      </a:r>
                      <a:r>
                        <a:rPr lang="en-US" sz="1400" dirty="0"/>
                        <a:t>/</a:t>
                      </a:r>
                      <a:r>
                        <a:rPr lang="en-US" sz="1400" dirty="0" err="1"/>
                        <a:t>laravel</a:t>
                      </a:r>
                      <a:r>
                        <a:rPr lang="en-US" sz="1400" dirty="0"/>
                        <a:t> --prefer-</a:t>
                      </a:r>
                      <a:r>
                        <a:rPr lang="en-US" sz="1400" dirty="0" err="1"/>
                        <a:t>dist</a:t>
                      </a:r>
                      <a:r>
                        <a:rPr lang="en-US" sz="1400" dirty="0"/>
                        <a:t> laravel8crud</a:t>
                      </a:r>
                    </a:p>
                  </a:txBody>
                  <a:tcPr/>
                </a:tc>
                <a:tc>
                  <a:txBody>
                    <a:bodyPr/>
                    <a:lstStyle/>
                    <a:p>
                      <a:endParaRPr lang="th-TH" sz="1800" b="0"/>
                    </a:p>
                  </a:txBody>
                  <a:tcPr/>
                </a:tc>
                <a:extLst>
                  <a:ext uri="{0D108BD9-81ED-4DB2-BD59-A6C34878D82A}">
                    <a16:rowId xmlns:a16="http://schemas.microsoft.com/office/drawing/2014/main" val="3915928836"/>
                  </a:ext>
                </a:extLst>
              </a:tr>
              <a:tr h="370840">
                <a:tc>
                  <a:txBody>
                    <a:bodyPr/>
                    <a:lstStyle/>
                    <a:p>
                      <a:r>
                        <a:rPr lang="en-US" sz="1800" b="0" dirty="0"/>
                        <a:t>2</a:t>
                      </a:r>
                      <a:endParaRPr lang="th-TH" sz="1800" b="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composer require </a:t>
                      </a:r>
                      <a:r>
                        <a:rPr lang="en-US" sz="1400" dirty="0" err="1"/>
                        <a:t>laravel</a:t>
                      </a:r>
                      <a:r>
                        <a:rPr lang="en-US" sz="1400" dirty="0"/>
                        <a:t>/</a:t>
                      </a:r>
                      <a:r>
                        <a:rPr lang="en-US" sz="1400" dirty="0" err="1"/>
                        <a:t>ui</a:t>
                      </a: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php artisan </a:t>
                      </a:r>
                      <a:r>
                        <a:rPr lang="en-US" sz="1400" dirty="0" err="1"/>
                        <a:t>ui</a:t>
                      </a:r>
                      <a:r>
                        <a:rPr lang="en-US" sz="1400" dirty="0"/>
                        <a:t> bootstrap</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php artisan </a:t>
                      </a:r>
                      <a:r>
                        <a:rPr lang="en-US" sz="1400" dirty="0" err="1"/>
                        <a:t>ui</a:t>
                      </a:r>
                      <a:r>
                        <a:rPr lang="en-US" sz="1400" dirty="0"/>
                        <a:t> bootstrap --auth</a:t>
                      </a:r>
                      <a:endParaRPr lang="th-TH" sz="1400" b="0" dirty="0"/>
                    </a:p>
                  </a:txBody>
                  <a:tcPr/>
                </a:tc>
                <a:tc>
                  <a:txBody>
                    <a:bodyPr/>
                    <a:lstStyle/>
                    <a:p>
                      <a:r>
                        <a:rPr lang="en-US" sz="1800" b="0" dirty="0"/>
                        <a:t>Install Bootstrap in Laravel 8</a:t>
                      </a:r>
                    </a:p>
                    <a:p>
                      <a:r>
                        <a:rPr lang="en-US" sz="1800" b="0" dirty="0"/>
                        <a:t>Install Bootstrap Auth Scaffolding</a:t>
                      </a:r>
                    </a:p>
                    <a:p>
                      <a:r>
                        <a:rPr lang="en-US" sz="1800" b="0" dirty="0"/>
                        <a:t>Authentication scaffolding generated successfully</a:t>
                      </a:r>
                      <a:endParaRPr lang="th-TH" sz="1800" b="0" dirty="0"/>
                    </a:p>
                  </a:txBody>
                  <a:tcPr/>
                </a:tc>
                <a:extLst>
                  <a:ext uri="{0D108BD9-81ED-4DB2-BD59-A6C34878D82A}">
                    <a16:rowId xmlns:a16="http://schemas.microsoft.com/office/drawing/2014/main" val="1430507787"/>
                  </a:ext>
                </a:extLst>
              </a:tr>
              <a:tr h="370840">
                <a:tc>
                  <a:txBody>
                    <a:bodyPr/>
                    <a:lstStyle/>
                    <a:p>
                      <a:r>
                        <a:rPr lang="en-US" sz="1800" b="0"/>
                        <a:t>3 </a:t>
                      </a:r>
                      <a:endParaRPr lang="th-TH" sz="1800" b="0" dirty="0"/>
                    </a:p>
                  </a:txBody>
                  <a:tcPr/>
                </a:tc>
                <a:tc>
                  <a:txBody>
                    <a:bodyPr/>
                    <a:lstStyle/>
                    <a:p>
                      <a:r>
                        <a:rPr lang="en-US" sz="1400" dirty="0"/>
                        <a:t>npm install &amp;&amp; npm run dev</a:t>
                      </a:r>
                      <a:endParaRPr lang="th-TH" sz="1400" b="0" dirty="0"/>
                    </a:p>
                  </a:txBody>
                  <a:tcPr/>
                </a:tc>
                <a:tc>
                  <a:txBody>
                    <a:bodyPr/>
                    <a:lstStyle/>
                    <a:p>
                      <a:endParaRPr lang="th-TH" sz="1800" b="0" dirty="0"/>
                    </a:p>
                  </a:txBody>
                  <a:tcPr/>
                </a:tc>
                <a:extLst>
                  <a:ext uri="{0D108BD9-81ED-4DB2-BD59-A6C34878D82A}">
                    <a16:rowId xmlns:a16="http://schemas.microsoft.com/office/drawing/2014/main" val="4102207792"/>
                  </a:ext>
                </a:extLst>
              </a:tr>
              <a:tr h="370840">
                <a:tc>
                  <a:txBody>
                    <a:bodyPr/>
                    <a:lstStyle/>
                    <a:p>
                      <a:r>
                        <a:rPr lang="en-US" sz="1800" b="0" dirty="0"/>
                        <a:t>4</a:t>
                      </a:r>
                      <a:endParaRPr lang="th-TH" sz="1800" b="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kern="1200" dirty="0">
                          <a:solidFill>
                            <a:schemeClr val="dk1"/>
                          </a:solidFill>
                          <a:effectLst/>
                          <a:latin typeface="+mn-lt"/>
                          <a:ea typeface="+mn-ea"/>
                          <a:cs typeface="+mn-cs"/>
                        </a:rPr>
                        <a:t># for node</a:t>
                      </a:r>
                      <a:r>
                        <a:rPr lang="en-US" sz="1400"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node -v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kern="1200" dirty="0">
                          <a:solidFill>
                            <a:schemeClr val="dk1"/>
                          </a:solidFill>
                          <a:effectLst/>
                          <a:latin typeface="+mn-lt"/>
                          <a:ea typeface="+mn-ea"/>
                          <a:cs typeface="+mn-cs"/>
                        </a:rPr>
                        <a:t># for npm</a:t>
                      </a:r>
                      <a:r>
                        <a:rPr lang="en-US" sz="1400"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kern="1200" dirty="0">
                          <a:solidFill>
                            <a:schemeClr val="dk1"/>
                          </a:solidFill>
                          <a:effectLst/>
                          <a:latin typeface="+mn-lt"/>
                          <a:ea typeface="+mn-ea"/>
                          <a:cs typeface="+mn-cs"/>
                        </a:rPr>
                        <a:t>npm</a:t>
                      </a:r>
                      <a:r>
                        <a:rPr lang="en-US" sz="1400" dirty="0"/>
                        <a:t> –v</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dirty="0"/>
                        <a:t>npm install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kern="1200" dirty="0">
                          <a:solidFill>
                            <a:schemeClr val="dk1"/>
                          </a:solidFill>
                          <a:effectLst/>
                          <a:latin typeface="+mn-lt"/>
                          <a:ea typeface="+mn-ea"/>
                          <a:cs typeface="+mn-cs"/>
                        </a:rPr>
                        <a:t>npm</a:t>
                      </a:r>
                      <a:r>
                        <a:rPr lang="en-US" sz="1400" dirty="0"/>
                        <a:t> run </a:t>
                      </a:r>
                      <a:r>
                        <a:rPr lang="en-US" sz="1400" kern="1200" dirty="0">
                          <a:solidFill>
                            <a:schemeClr val="dk1"/>
                          </a:solidFill>
                          <a:effectLst/>
                          <a:latin typeface="+mn-lt"/>
                          <a:ea typeface="+mn-ea"/>
                          <a:cs typeface="+mn-cs"/>
                        </a:rPr>
                        <a:t>watch</a:t>
                      </a:r>
                      <a:endParaRPr lang="en-US" sz="1400" b="0" dirty="0"/>
                    </a:p>
                  </a:txBody>
                  <a:tcPr/>
                </a:tc>
                <a:tc>
                  <a:txBody>
                    <a:bodyPr/>
                    <a:lstStyle/>
                    <a:p>
                      <a:endParaRPr lang="th-TH" sz="1800" b="0" dirty="0"/>
                    </a:p>
                  </a:txBody>
                  <a:tcPr/>
                </a:tc>
                <a:extLst>
                  <a:ext uri="{0D108BD9-81ED-4DB2-BD59-A6C34878D82A}">
                    <a16:rowId xmlns:a16="http://schemas.microsoft.com/office/drawing/2014/main" val="817064023"/>
                  </a:ext>
                </a:extLst>
              </a:tr>
              <a:tr h="370840">
                <a:tc>
                  <a:txBody>
                    <a:bodyPr/>
                    <a:lstStyle/>
                    <a:p>
                      <a:r>
                        <a:rPr lang="en-US" sz="1800" b="0" dirty="0"/>
                        <a:t>5</a:t>
                      </a:r>
                      <a:endParaRPr lang="th-TH" sz="1800" b="0" dirty="0"/>
                    </a:p>
                  </a:txBody>
                  <a:tcPr/>
                </a:tc>
                <a:tc>
                  <a:txBody>
                    <a:bodyPr/>
                    <a:lstStyle/>
                    <a:p>
                      <a:r>
                        <a:rPr lang="en-US" sz="1400" b="0" dirty="0">
                          <a:hlinkClick r:id="rId2"/>
                        </a:rPr>
                        <a:t>http://10.100.1.94:8000/product/1234</a:t>
                      </a:r>
                      <a:endParaRPr lang="en-US" sz="1400" b="0" dirty="0"/>
                    </a:p>
                    <a:p>
                      <a:r>
                        <a:rPr lang="en-US" sz="1400" b="0" dirty="0">
                          <a:hlinkClick r:id="rId3"/>
                        </a:rPr>
                        <a:t>http://10.100.1.94:8000/index</a:t>
                      </a:r>
                      <a:endParaRPr lang="en-US" sz="1400" b="0" dirty="0"/>
                    </a:p>
                    <a:p>
                      <a:r>
                        <a:rPr lang="en-US" sz="1400" b="0" dirty="0"/>
                        <a:t>http://10.100.1.94:8000/game</a:t>
                      </a:r>
                      <a:endParaRPr lang="th-TH" sz="1400" b="0" dirty="0"/>
                    </a:p>
                  </a:txBody>
                  <a:tcPr/>
                </a:tc>
                <a:tc>
                  <a:txBody>
                    <a:bodyPr/>
                    <a:lstStyle/>
                    <a:p>
                      <a:endParaRPr lang="th-TH" sz="1800" b="0" dirty="0"/>
                    </a:p>
                  </a:txBody>
                  <a:tcPr/>
                </a:tc>
                <a:extLst>
                  <a:ext uri="{0D108BD9-81ED-4DB2-BD59-A6C34878D82A}">
                    <a16:rowId xmlns:a16="http://schemas.microsoft.com/office/drawing/2014/main" val="3783756373"/>
                  </a:ext>
                </a:extLst>
              </a:tr>
            </a:tbl>
          </a:graphicData>
        </a:graphic>
      </p:graphicFrame>
    </p:spTree>
    <p:extLst>
      <p:ext uri="{BB962C8B-B14F-4D97-AF65-F5344CB8AC3E}">
        <p14:creationId xmlns:p14="http://schemas.microsoft.com/office/powerpoint/2010/main" val="87116089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C878617-170E-F375-B2D7-17525594C13B}"/>
              </a:ext>
            </a:extLst>
          </p:cNvPr>
          <p:cNvSpPr>
            <a:spLocks noGrp="1"/>
          </p:cNvSpPr>
          <p:nvPr>
            <p:ph type="title"/>
          </p:nvPr>
        </p:nvSpPr>
        <p:spPr/>
        <p:txBody>
          <a:bodyPr/>
          <a:lstStyle/>
          <a:p>
            <a:r>
              <a:rPr lang="en-US" dirty="0"/>
              <a:t>Appendix</a:t>
            </a:r>
          </a:p>
        </p:txBody>
      </p:sp>
      <p:sp>
        <p:nvSpPr>
          <p:cNvPr id="6" name="Text Placeholder 5">
            <a:extLst>
              <a:ext uri="{FF2B5EF4-FFF2-40B4-BE49-F238E27FC236}">
                <a16:creationId xmlns:a16="http://schemas.microsoft.com/office/drawing/2014/main" id="{A2C8A958-C9A1-A19E-D900-572B2DDF3650}"/>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54967479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6B82A46-38D2-489B-8C3C-BCCB6241E24F}"/>
              </a:ext>
            </a:extLst>
          </p:cNvPr>
          <p:cNvSpPr>
            <a:spLocks noGrp="1"/>
          </p:cNvSpPr>
          <p:nvPr>
            <p:ph type="title"/>
          </p:nvPr>
        </p:nvSpPr>
        <p:spPr/>
        <p:txBody>
          <a:bodyPr/>
          <a:lstStyle/>
          <a:p>
            <a:r>
              <a:rPr lang="en-US" dirty="0"/>
              <a:t>CRUD SERVER</a:t>
            </a:r>
            <a:endParaRPr lang="th-TH" dirty="0"/>
          </a:p>
        </p:txBody>
      </p:sp>
      <p:sp>
        <p:nvSpPr>
          <p:cNvPr id="5" name="Text Placeholder 4">
            <a:extLst>
              <a:ext uri="{FF2B5EF4-FFF2-40B4-BE49-F238E27FC236}">
                <a16:creationId xmlns:a16="http://schemas.microsoft.com/office/drawing/2014/main" id="{FD3F4DD6-3752-42AD-921A-6E5E4A9878E5}"/>
              </a:ext>
            </a:extLst>
          </p:cNvPr>
          <p:cNvSpPr>
            <a:spLocks noGrp="1"/>
          </p:cNvSpPr>
          <p:nvPr>
            <p:ph type="body" idx="1"/>
          </p:nvPr>
        </p:nvSpPr>
        <p:spPr/>
        <p:txBody>
          <a:bodyPr/>
          <a:lstStyle/>
          <a:p>
            <a:endParaRPr lang="th-TH"/>
          </a:p>
        </p:txBody>
      </p:sp>
    </p:spTree>
    <p:extLst>
      <p:ext uri="{BB962C8B-B14F-4D97-AF65-F5344CB8AC3E}">
        <p14:creationId xmlns:p14="http://schemas.microsoft.com/office/powerpoint/2010/main" val="123518652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E8104D1-749F-49B8-A721-D10B7FE09D1C}"/>
              </a:ext>
            </a:extLst>
          </p:cNvPr>
          <p:cNvSpPr>
            <a:spLocks noGrp="1"/>
          </p:cNvSpPr>
          <p:nvPr>
            <p:ph type="title"/>
          </p:nvPr>
        </p:nvSpPr>
        <p:spPr/>
        <p:txBody>
          <a:bodyPr/>
          <a:lstStyle/>
          <a:p>
            <a:r>
              <a:rPr lang="en-US" dirty="0"/>
              <a:t>https://www.nelisys.com/tutorials/laravel-7-create-model-and-migration-file</a:t>
            </a:r>
            <a:endParaRPr lang="th-TH" dirty="0"/>
          </a:p>
        </p:txBody>
      </p:sp>
      <p:pic>
        <p:nvPicPr>
          <p:cNvPr id="6" name="Picture 5">
            <a:extLst>
              <a:ext uri="{FF2B5EF4-FFF2-40B4-BE49-F238E27FC236}">
                <a16:creationId xmlns:a16="http://schemas.microsoft.com/office/drawing/2014/main" id="{A9FA7AFC-0D52-4B51-95BD-48DA1CD10823}"/>
              </a:ext>
            </a:extLst>
          </p:cNvPr>
          <p:cNvPicPr>
            <a:picLocks noChangeAspect="1"/>
          </p:cNvPicPr>
          <p:nvPr/>
        </p:nvPicPr>
        <p:blipFill>
          <a:blip r:embed="rId2"/>
          <a:stretch>
            <a:fillRect/>
          </a:stretch>
        </p:blipFill>
        <p:spPr>
          <a:xfrm>
            <a:off x="327926" y="813363"/>
            <a:ext cx="4258269" cy="752580"/>
          </a:xfrm>
          <a:prstGeom prst="rect">
            <a:avLst/>
          </a:prstGeom>
        </p:spPr>
      </p:pic>
      <p:pic>
        <p:nvPicPr>
          <p:cNvPr id="8" name="Picture 7">
            <a:extLst>
              <a:ext uri="{FF2B5EF4-FFF2-40B4-BE49-F238E27FC236}">
                <a16:creationId xmlns:a16="http://schemas.microsoft.com/office/drawing/2014/main" id="{39A0A3FD-089D-4E9F-B29C-A2FDCFDE5A56}"/>
              </a:ext>
            </a:extLst>
          </p:cNvPr>
          <p:cNvPicPr>
            <a:picLocks noChangeAspect="1"/>
          </p:cNvPicPr>
          <p:nvPr/>
        </p:nvPicPr>
        <p:blipFill>
          <a:blip r:embed="rId3"/>
          <a:stretch>
            <a:fillRect/>
          </a:stretch>
        </p:blipFill>
        <p:spPr>
          <a:xfrm>
            <a:off x="4762896" y="818028"/>
            <a:ext cx="2617618" cy="1931121"/>
          </a:xfrm>
          <a:prstGeom prst="rect">
            <a:avLst/>
          </a:prstGeom>
        </p:spPr>
      </p:pic>
      <p:pic>
        <p:nvPicPr>
          <p:cNvPr id="10" name="Picture 9">
            <a:extLst>
              <a:ext uri="{FF2B5EF4-FFF2-40B4-BE49-F238E27FC236}">
                <a16:creationId xmlns:a16="http://schemas.microsoft.com/office/drawing/2014/main" id="{FB0356F1-7B1C-4C32-9B62-4C8DBF1EFA1D}"/>
              </a:ext>
            </a:extLst>
          </p:cNvPr>
          <p:cNvPicPr>
            <a:picLocks noChangeAspect="1"/>
          </p:cNvPicPr>
          <p:nvPr/>
        </p:nvPicPr>
        <p:blipFill>
          <a:blip r:embed="rId4"/>
          <a:stretch>
            <a:fillRect/>
          </a:stretch>
        </p:blipFill>
        <p:spPr>
          <a:xfrm>
            <a:off x="327925" y="1647707"/>
            <a:ext cx="4258270" cy="1669406"/>
          </a:xfrm>
          <a:prstGeom prst="rect">
            <a:avLst/>
          </a:prstGeom>
        </p:spPr>
      </p:pic>
      <p:pic>
        <p:nvPicPr>
          <p:cNvPr id="12" name="Picture 11">
            <a:extLst>
              <a:ext uri="{FF2B5EF4-FFF2-40B4-BE49-F238E27FC236}">
                <a16:creationId xmlns:a16="http://schemas.microsoft.com/office/drawing/2014/main" id="{DDF78A5B-5E91-4866-8AB6-32015B43CA17}"/>
              </a:ext>
            </a:extLst>
          </p:cNvPr>
          <p:cNvPicPr>
            <a:picLocks noChangeAspect="1"/>
          </p:cNvPicPr>
          <p:nvPr/>
        </p:nvPicPr>
        <p:blipFill>
          <a:blip r:embed="rId5"/>
          <a:stretch>
            <a:fillRect/>
          </a:stretch>
        </p:blipFill>
        <p:spPr>
          <a:xfrm>
            <a:off x="4511518" y="2830913"/>
            <a:ext cx="2954574" cy="3691767"/>
          </a:xfrm>
          <a:prstGeom prst="rect">
            <a:avLst/>
          </a:prstGeom>
        </p:spPr>
      </p:pic>
      <p:graphicFrame>
        <p:nvGraphicFramePr>
          <p:cNvPr id="13" name="Table 13">
            <a:extLst>
              <a:ext uri="{FF2B5EF4-FFF2-40B4-BE49-F238E27FC236}">
                <a16:creationId xmlns:a16="http://schemas.microsoft.com/office/drawing/2014/main" id="{FB975D79-EB8E-4B0C-AEA0-CADA1D7E7561}"/>
              </a:ext>
            </a:extLst>
          </p:cNvPr>
          <p:cNvGraphicFramePr>
            <a:graphicFrameLocks noGrp="1"/>
          </p:cNvGraphicFramePr>
          <p:nvPr/>
        </p:nvGraphicFramePr>
        <p:xfrm>
          <a:off x="2032000" y="719666"/>
          <a:ext cx="8128000" cy="2590800"/>
        </p:xfrm>
        <a:graphic>
          <a:graphicData uri="http://schemas.openxmlformats.org/drawingml/2006/table">
            <a:tbl>
              <a:tblPr firstRow="1" bandRow="1">
                <a:tableStyleId>{5C22544A-7EE6-4342-B048-85BDC9FD1C3A}</a:tableStyleId>
              </a:tblPr>
              <a:tblGrid>
                <a:gridCol w="8128000">
                  <a:extLst>
                    <a:ext uri="{9D8B030D-6E8A-4147-A177-3AD203B41FA5}">
                      <a16:colId xmlns:a16="http://schemas.microsoft.com/office/drawing/2014/main" val="1383858054"/>
                    </a:ext>
                  </a:extLst>
                </a:gridCol>
              </a:tblGrid>
              <a:tr h="370840">
                <a:tc>
                  <a:txBody>
                    <a:bodyPr/>
                    <a:lstStyle/>
                    <a:p>
                      <a:endParaRPr lang="th-TH"/>
                    </a:p>
                  </a:txBody>
                  <a:tcPr/>
                </a:tc>
                <a:extLst>
                  <a:ext uri="{0D108BD9-81ED-4DB2-BD59-A6C34878D82A}">
                    <a16:rowId xmlns:a16="http://schemas.microsoft.com/office/drawing/2014/main" val="526062129"/>
                  </a:ext>
                </a:extLst>
              </a:tr>
              <a:tr h="370840">
                <a:tc>
                  <a:txBody>
                    <a:bodyPr/>
                    <a:lstStyle/>
                    <a:p>
                      <a:r>
                        <a:rPr lang="en-US" dirty="0" err="1"/>
                        <a:t>php</a:t>
                      </a:r>
                      <a:r>
                        <a:rPr lang="en-US" dirty="0"/>
                        <a:t> artisan </a:t>
                      </a:r>
                      <a:r>
                        <a:rPr lang="en-US" dirty="0" err="1"/>
                        <a:t>make:model</a:t>
                      </a:r>
                      <a:r>
                        <a:rPr lang="en-US" dirty="0"/>
                        <a:t> -m Server</a:t>
                      </a:r>
                      <a:endParaRPr lang="th-TH" dirty="0"/>
                    </a:p>
                  </a:txBody>
                  <a:tcPr/>
                </a:tc>
                <a:extLst>
                  <a:ext uri="{0D108BD9-81ED-4DB2-BD59-A6C34878D82A}">
                    <a16:rowId xmlns:a16="http://schemas.microsoft.com/office/drawing/2014/main" val="3765396709"/>
                  </a:ext>
                </a:extLst>
              </a:tr>
              <a:tr h="370840">
                <a:tc>
                  <a:txBody>
                    <a:bodyPr/>
                    <a:lstStyle/>
                    <a:p>
                      <a:r>
                        <a:rPr lang="en-US" sz="2800" b="0" i="0" kern="1200" dirty="0" err="1">
                          <a:solidFill>
                            <a:schemeClr val="dk1"/>
                          </a:solidFill>
                          <a:effectLst/>
                          <a:latin typeface="+mn-lt"/>
                          <a:ea typeface="+mn-ea"/>
                          <a:cs typeface="+mn-cs"/>
                        </a:rPr>
                        <a:t>php</a:t>
                      </a:r>
                      <a:r>
                        <a:rPr lang="en-US" sz="2800" b="0" i="0" kern="1200" dirty="0">
                          <a:solidFill>
                            <a:schemeClr val="dk1"/>
                          </a:solidFill>
                          <a:effectLst/>
                          <a:latin typeface="+mn-lt"/>
                          <a:ea typeface="+mn-ea"/>
                          <a:cs typeface="+mn-cs"/>
                        </a:rPr>
                        <a:t> artisan migrate</a:t>
                      </a:r>
                      <a:endParaRPr lang="th-TH" dirty="0"/>
                    </a:p>
                  </a:txBody>
                  <a:tcPr/>
                </a:tc>
                <a:extLst>
                  <a:ext uri="{0D108BD9-81ED-4DB2-BD59-A6C34878D82A}">
                    <a16:rowId xmlns:a16="http://schemas.microsoft.com/office/drawing/2014/main" val="3708053354"/>
                  </a:ext>
                </a:extLst>
              </a:tr>
              <a:tr h="370840">
                <a:tc>
                  <a:txBody>
                    <a:bodyPr/>
                    <a:lstStyle/>
                    <a:p>
                      <a:r>
                        <a:rPr lang="en-US" dirty="0" err="1"/>
                        <a:t>php</a:t>
                      </a:r>
                      <a:r>
                        <a:rPr lang="en-US" dirty="0"/>
                        <a:t> artisan </a:t>
                      </a:r>
                      <a:r>
                        <a:rPr lang="en-US" dirty="0" err="1"/>
                        <a:t>migrate:reset</a:t>
                      </a:r>
                      <a:endParaRPr lang="th-TH" dirty="0"/>
                    </a:p>
                  </a:txBody>
                  <a:tcPr/>
                </a:tc>
                <a:extLst>
                  <a:ext uri="{0D108BD9-81ED-4DB2-BD59-A6C34878D82A}">
                    <a16:rowId xmlns:a16="http://schemas.microsoft.com/office/drawing/2014/main" val="1731948716"/>
                  </a:ext>
                </a:extLst>
              </a:tr>
              <a:tr h="370840">
                <a:tc>
                  <a:txBody>
                    <a:bodyPr/>
                    <a:lstStyle/>
                    <a:p>
                      <a:endParaRPr lang="th-TH" dirty="0"/>
                    </a:p>
                  </a:txBody>
                  <a:tcPr/>
                </a:tc>
                <a:extLst>
                  <a:ext uri="{0D108BD9-81ED-4DB2-BD59-A6C34878D82A}">
                    <a16:rowId xmlns:a16="http://schemas.microsoft.com/office/drawing/2014/main" val="1034519540"/>
                  </a:ext>
                </a:extLst>
              </a:tr>
            </a:tbl>
          </a:graphicData>
        </a:graphic>
      </p:graphicFrame>
      <p:pic>
        <p:nvPicPr>
          <p:cNvPr id="15" name="Picture 14">
            <a:extLst>
              <a:ext uri="{FF2B5EF4-FFF2-40B4-BE49-F238E27FC236}">
                <a16:creationId xmlns:a16="http://schemas.microsoft.com/office/drawing/2014/main" id="{59FFF225-AE9D-4799-8798-E26A979CFC76}"/>
              </a:ext>
            </a:extLst>
          </p:cNvPr>
          <p:cNvPicPr>
            <a:picLocks noChangeAspect="1"/>
          </p:cNvPicPr>
          <p:nvPr/>
        </p:nvPicPr>
        <p:blipFill>
          <a:blip r:embed="rId6"/>
          <a:stretch>
            <a:fillRect/>
          </a:stretch>
        </p:blipFill>
        <p:spPr>
          <a:xfrm>
            <a:off x="173595" y="3466952"/>
            <a:ext cx="2328305" cy="2909541"/>
          </a:xfrm>
          <a:prstGeom prst="rect">
            <a:avLst/>
          </a:prstGeom>
        </p:spPr>
      </p:pic>
      <p:pic>
        <p:nvPicPr>
          <p:cNvPr id="17" name="Picture 16">
            <a:extLst>
              <a:ext uri="{FF2B5EF4-FFF2-40B4-BE49-F238E27FC236}">
                <a16:creationId xmlns:a16="http://schemas.microsoft.com/office/drawing/2014/main" id="{09577BDB-A11F-40A2-B32A-22EC8E5DB8B1}"/>
              </a:ext>
            </a:extLst>
          </p:cNvPr>
          <p:cNvPicPr>
            <a:picLocks noChangeAspect="1"/>
          </p:cNvPicPr>
          <p:nvPr/>
        </p:nvPicPr>
        <p:blipFill>
          <a:blip r:embed="rId7"/>
          <a:stretch>
            <a:fillRect/>
          </a:stretch>
        </p:blipFill>
        <p:spPr>
          <a:xfrm>
            <a:off x="10260806" y="4914899"/>
            <a:ext cx="1603268" cy="2061635"/>
          </a:xfrm>
          <a:prstGeom prst="rect">
            <a:avLst/>
          </a:prstGeom>
        </p:spPr>
      </p:pic>
    </p:spTree>
    <p:extLst>
      <p:ext uri="{BB962C8B-B14F-4D97-AF65-F5344CB8AC3E}">
        <p14:creationId xmlns:p14="http://schemas.microsoft.com/office/powerpoint/2010/main" val="81773741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E59436-D02F-4F18-8A44-DE3C9E1A2D4A}"/>
              </a:ext>
            </a:extLst>
          </p:cNvPr>
          <p:cNvSpPr>
            <a:spLocks noGrp="1"/>
          </p:cNvSpPr>
          <p:nvPr>
            <p:ph type="title"/>
          </p:nvPr>
        </p:nvSpPr>
        <p:spPr/>
        <p:txBody>
          <a:bodyPr/>
          <a:lstStyle/>
          <a:p>
            <a:r>
              <a:rPr lang="en-US" dirty="0"/>
              <a:t>https://auth0.com/blog/build-a-laravel-6-app-with-authentication/</a:t>
            </a:r>
            <a:endParaRPr lang="th-TH" dirty="0"/>
          </a:p>
        </p:txBody>
      </p:sp>
      <p:graphicFrame>
        <p:nvGraphicFramePr>
          <p:cNvPr id="3" name="Table 3">
            <a:extLst>
              <a:ext uri="{FF2B5EF4-FFF2-40B4-BE49-F238E27FC236}">
                <a16:creationId xmlns:a16="http://schemas.microsoft.com/office/drawing/2014/main" id="{E3F022B9-DBB8-409C-817C-77A0EC13979A}"/>
              </a:ext>
            </a:extLst>
          </p:cNvPr>
          <p:cNvGraphicFramePr>
            <a:graphicFrameLocks noGrp="1"/>
          </p:cNvGraphicFramePr>
          <p:nvPr/>
        </p:nvGraphicFramePr>
        <p:xfrm>
          <a:off x="749300" y="600075"/>
          <a:ext cx="10236200" cy="8839200"/>
        </p:xfrm>
        <a:graphic>
          <a:graphicData uri="http://schemas.openxmlformats.org/drawingml/2006/table">
            <a:tbl>
              <a:tblPr firstRow="1" bandRow="1">
                <a:tableStyleId>{5C22544A-7EE6-4342-B048-85BDC9FD1C3A}</a:tableStyleId>
              </a:tblPr>
              <a:tblGrid>
                <a:gridCol w="1346200">
                  <a:extLst>
                    <a:ext uri="{9D8B030D-6E8A-4147-A177-3AD203B41FA5}">
                      <a16:colId xmlns:a16="http://schemas.microsoft.com/office/drawing/2014/main" val="403267777"/>
                    </a:ext>
                  </a:extLst>
                </a:gridCol>
                <a:gridCol w="8890000">
                  <a:extLst>
                    <a:ext uri="{9D8B030D-6E8A-4147-A177-3AD203B41FA5}">
                      <a16:colId xmlns:a16="http://schemas.microsoft.com/office/drawing/2014/main" val="2089076521"/>
                    </a:ext>
                  </a:extLst>
                </a:gridCol>
              </a:tblGrid>
              <a:tr h="370840">
                <a:tc>
                  <a:txBody>
                    <a:bodyPr/>
                    <a:lstStyle/>
                    <a:p>
                      <a:endParaRPr lang="th-TH" sz="2000"/>
                    </a:p>
                  </a:txBody>
                  <a:tcPr/>
                </a:tc>
                <a:tc>
                  <a:txBody>
                    <a:bodyPr/>
                    <a:lstStyle/>
                    <a:p>
                      <a:endParaRPr lang="th-TH" sz="2000"/>
                    </a:p>
                  </a:txBody>
                  <a:tcPr/>
                </a:tc>
                <a:extLst>
                  <a:ext uri="{0D108BD9-81ED-4DB2-BD59-A6C34878D82A}">
                    <a16:rowId xmlns:a16="http://schemas.microsoft.com/office/drawing/2014/main" val="164215041"/>
                  </a:ext>
                </a:extLst>
              </a:tr>
              <a:tr h="370840">
                <a:tc>
                  <a:txBody>
                    <a:bodyPr/>
                    <a:lstStyle/>
                    <a:p>
                      <a:endParaRPr lang="th-TH" sz="2000"/>
                    </a:p>
                  </a:txBody>
                  <a:tcPr/>
                </a:tc>
                <a:tc>
                  <a:txBody>
                    <a:bodyPr/>
                    <a:lstStyle/>
                    <a:p>
                      <a:r>
                        <a:rPr lang="en-US" sz="2000" dirty="0" err="1"/>
                        <a:t>php</a:t>
                      </a:r>
                      <a:r>
                        <a:rPr lang="en-US" sz="2000" dirty="0"/>
                        <a:t> artisan </a:t>
                      </a:r>
                      <a:r>
                        <a:rPr lang="en-US" sz="2000" dirty="0" err="1"/>
                        <a:t>route:list</a:t>
                      </a:r>
                      <a:endParaRPr lang="th-TH" sz="2000" dirty="0"/>
                    </a:p>
                  </a:txBody>
                  <a:tcPr/>
                </a:tc>
                <a:extLst>
                  <a:ext uri="{0D108BD9-81ED-4DB2-BD59-A6C34878D82A}">
                    <a16:rowId xmlns:a16="http://schemas.microsoft.com/office/drawing/2014/main" val="3967026952"/>
                  </a:ext>
                </a:extLst>
              </a:tr>
              <a:tr h="370840">
                <a:tc>
                  <a:txBody>
                    <a:bodyPr/>
                    <a:lstStyle/>
                    <a:p>
                      <a:endParaRPr lang="th-TH" sz="2000"/>
                    </a:p>
                  </a:txBody>
                  <a:tcPr/>
                </a:tc>
                <a:tc>
                  <a:txBody>
                    <a:bodyPr/>
                    <a:lstStyle/>
                    <a:p>
                      <a:r>
                        <a:rPr lang="en-US" sz="2000" dirty="0" err="1"/>
                        <a:t>php</a:t>
                      </a:r>
                      <a:r>
                        <a:rPr lang="en-US" sz="2000" dirty="0"/>
                        <a:t> artisan </a:t>
                      </a:r>
                      <a:r>
                        <a:rPr lang="en-US" sz="2000" dirty="0" err="1"/>
                        <a:t>make:model</a:t>
                      </a:r>
                      <a:r>
                        <a:rPr lang="en-US" sz="2000" dirty="0"/>
                        <a:t> Hotel -m </a:t>
                      </a:r>
                    </a:p>
                    <a:p>
                      <a:r>
                        <a:rPr lang="en-US" sz="2000" dirty="0" err="1"/>
                        <a:t>php</a:t>
                      </a:r>
                      <a:r>
                        <a:rPr lang="en-US" sz="2000" dirty="0"/>
                        <a:t> artisan </a:t>
                      </a:r>
                      <a:r>
                        <a:rPr lang="en-US" sz="2000" dirty="0" err="1"/>
                        <a:t>make:model</a:t>
                      </a:r>
                      <a:r>
                        <a:rPr lang="en-US" sz="2000" dirty="0"/>
                        <a:t> Room -m </a:t>
                      </a:r>
                    </a:p>
                    <a:p>
                      <a:r>
                        <a:rPr lang="en-US" sz="2000" dirty="0" err="1"/>
                        <a:t>php</a:t>
                      </a:r>
                      <a:r>
                        <a:rPr lang="en-US" sz="2000" dirty="0"/>
                        <a:t> artisan </a:t>
                      </a:r>
                      <a:r>
                        <a:rPr lang="en-US" sz="2000" dirty="0" err="1"/>
                        <a:t>make:model</a:t>
                      </a:r>
                      <a:r>
                        <a:rPr lang="en-US" sz="2000" dirty="0"/>
                        <a:t> Reservation –m</a:t>
                      </a:r>
                      <a:endParaRPr lang="th-TH" sz="2000" dirty="0"/>
                    </a:p>
                  </a:txBody>
                  <a:tcPr/>
                </a:tc>
                <a:extLst>
                  <a:ext uri="{0D108BD9-81ED-4DB2-BD59-A6C34878D82A}">
                    <a16:rowId xmlns:a16="http://schemas.microsoft.com/office/drawing/2014/main" val="3746124392"/>
                  </a:ext>
                </a:extLst>
              </a:tr>
              <a:tr h="370840">
                <a:tc>
                  <a:txBody>
                    <a:bodyPr/>
                    <a:lstStyle/>
                    <a:p>
                      <a:endParaRPr lang="th-TH" sz="200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kern="1200" dirty="0" err="1">
                          <a:solidFill>
                            <a:schemeClr val="dk1"/>
                          </a:solidFill>
                          <a:effectLst/>
                          <a:latin typeface="+mn-lt"/>
                          <a:ea typeface="+mn-ea"/>
                          <a:cs typeface="+mn-cs"/>
                        </a:rPr>
                        <a:t>php</a:t>
                      </a:r>
                      <a:r>
                        <a:rPr lang="en-US" sz="2000" b="0" i="0" kern="1200" dirty="0">
                          <a:solidFill>
                            <a:schemeClr val="dk1"/>
                          </a:solidFill>
                          <a:effectLst/>
                          <a:latin typeface="+mn-lt"/>
                          <a:ea typeface="+mn-ea"/>
                          <a:cs typeface="+mn-cs"/>
                        </a:rPr>
                        <a:t> artisan migrate</a:t>
                      </a:r>
                      <a:endParaRPr lang="th-TH" sz="2000" dirty="0"/>
                    </a:p>
                    <a:p>
                      <a:r>
                        <a:rPr lang="en-US" sz="2000" dirty="0" err="1"/>
                        <a:t>Php</a:t>
                      </a:r>
                      <a:r>
                        <a:rPr lang="en-US" sz="2000" dirty="0"/>
                        <a:t> artisan </a:t>
                      </a:r>
                      <a:r>
                        <a:rPr lang="en-US" sz="2000" dirty="0" err="1"/>
                        <a:t>db:seed</a:t>
                      </a:r>
                      <a:endParaRPr lang="th-TH" sz="2000" dirty="0"/>
                    </a:p>
                  </a:txBody>
                  <a:tcPr/>
                </a:tc>
                <a:extLst>
                  <a:ext uri="{0D108BD9-81ED-4DB2-BD59-A6C34878D82A}">
                    <a16:rowId xmlns:a16="http://schemas.microsoft.com/office/drawing/2014/main" val="2403563797"/>
                  </a:ext>
                </a:extLst>
              </a:tr>
              <a:tr h="370840">
                <a:tc>
                  <a:txBody>
                    <a:bodyPr/>
                    <a:lstStyle/>
                    <a:p>
                      <a:endParaRPr lang="th-TH" sz="2000"/>
                    </a:p>
                  </a:txBody>
                  <a:tcPr/>
                </a:tc>
                <a:tc>
                  <a:txBody>
                    <a:bodyPr/>
                    <a:lstStyle/>
                    <a:p>
                      <a:r>
                        <a:rPr lang="en-US" sz="2000" dirty="0" err="1"/>
                        <a:t>php</a:t>
                      </a:r>
                      <a:r>
                        <a:rPr lang="en-US" sz="2000" dirty="0"/>
                        <a:t> artisan </a:t>
                      </a:r>
                      <a:r>
                        <a:rPr lang="en-US" sz="2000" dirty="0" err="1"/>
                        <a:t>make:seeder</a:t>
                      </a:r>
                      <a:r>
                        <a:rPr lang="en-US" sz="2000" dirty="0"/>
                        <a:t> </a:t>
                      </a:r>
                      <a:r>
                        <a:rPr lang="en-US" sz="2000" dirty="0" err="1"/>
                        <a:t>HotelSeeder</a:t>
                      </a:r>
                      <a:r>
                        <a:rPr lang="en-US" sz="2000" dirty="0"/>
                        <a:t> </a:t>
                      </a:r>
                    </a:p>
                    <a:p>
                      <a:r>
                        <a:rPr lang="en-US" sz="2000" dirty="0" err="1"/>
                        <a:t>php</a:t>
                      </a:r>
                      <a:r>
                        <a:rPr lang="en-US" sz="2000" dirty="0"/>
                        <a:t> artisan </a:t>
                      </a:r>
                      <a:r>
                        <a:rPr lang="en-US" sz="2000" dirty="0" err="1"/>
                        <a:t>make:seeder</a:t>
                      </a:r>
                      <a:r>
                        <a:rPr lang="en-US" sz="2000" dirty="0"/>
                        <a:t> </a:t>
                      </a:r>
                      <a:r>
                        <a:rPr lang="en-US" sz="2000" dirty="0" err="1"/>
                        <a:t>RoomSeeder</a:t>
                      </a:r>
                      <a:r>
                        <a:rPr lang="en-US" sz="2000" dirty="0"/>
                        <a:t> </a:t>
                      </a:r>
                    </a:p>
                    <a:p>
                      <a:r>
                        <a:rPr lang="en-US" sz="2000" dirty="0" err="1"/>
                        <a:t>php</a:t>
                      </a:r>
                      <a:r>
                        <a:rPr lang="en-US" sz="2000" dirty="0"/>
                        <a:t> artisan </a:t>
                      </a:r>
                      <a:r>
                        <a:rPr lang="en-US" sz="2000" dirty="0" err="1"/>
                        <a:t>make:seeder</a:t>
                      </a:r>
                      <a:r>
                        <a:rPr lang="en-US" sz="2000" dirty="0"/>
                        <a:t> </a:t>
                      </a:r>
                      <a:r>
                        <a:rPr lang="en-US" sz="2000" dirty="0" err="1"/>
                        <a:t>ReservationSeeder</a:t>
                      </a:r>
                      <a:endParaRPr lang="th-TH" sz="2000" dirty="0"/>
                    </a:p>
                  </a:txBody>
                  <a:tcPr/>
                </a:tc>
                <a:extLst>
                  <a:ext uri="{0D108BD9-81ED-4DB2-BD59-A6C34878D82A}">
                    <a16:rowId xmlns:a16="http://schemas.microsoft.com/office/drawing/2014/main" val="2168150597"/>
                  </a:ext>
                </a:extLst>
              </a:tr>
              <a:tr h="370840">
                <a:tc>
                  <a:txBody>
                    <a:bodyPr/>
                    <a:lstStyle/>
                    <a:p>
                      <a:endParaRPr lang="th-TH" sz="2000"/>
                    </a:p>
                  </a:txBody>
                  <a:tcPr/>
                </a:tc>
                <a:tc>
                  <a:txBody>
                    <a:bodyPr/>
                    <a:lstStyle/>
                    <a:p>
                      <a:r>
                        <a:rPr lang="en-US" sz="2000" dirty="0" err="1"/>
                        <a:t>php</a:t>
                      </a:r>
                      <a:r>
                        <a:rPr lang="en-US" sz="2000" dirty="0"/>
                        <a:t> artisan </a:t>
                      </a:r>
                      <a:r>
                        <a:rPr lang="en-US" sz="2000" dirty="0" err="1"/>
                        <a:t>make:controller</a:t>
                      </a:r>
                      <a:r>
                        <a:rPr lang="en-US" sz="2000" dirty="0"/>
                        <a:t> </a:t>
                      </a:r>
                      <a:r>
                        <a:rPr lang="en-US" sz="2000" dirty="0" err="1"/>
                        <a:t>HotelController</a:t>
                      </a:r>
                      <a:r>
                        <a:rPr lang="en-US" sz="2000" dirty="0"/>
                        <a:t> </a:t>
                      </a:r>
                    </a:p>
                    <a:p>
                      <a:r>
                        <a:rPr lang="en-US" sz="2000" dirty="0" err="1"/>
                        <a:t>php</a:t>
                      </a:r>
                      <a:r>
                        <a:rPr lang="en-US" sz="2000" dirty="0"/>
                        <a:t> artisan </a:t>
                      </a:r>
                      <a:r>
                        <a:rPr lang="en-US" sz="2000" dirty="0" err="1"/>
                        <a:t>make:controller</a:t>
                      </a:r>
                      <a:r>
                        <a:rPr lang="en-US" sz="2000" dirty="0"/>
                        <a:t> </a:t>
                      </a:r>
                      <a:r>
                        <a:rPr lang="en-US" sz="2000" dirty="0" err="1"/>
                        <a:t>ReservationController</a:t>
                      </a:r>
                      <a:r>
                        <a:rPr lang="en-US" sz="2000" dirty="0"/>
                        <a:t> --resource</a:t>
                      </a:r>
                      <a:br>
                        <a:rPr lang="en-US" sz="2000" dirty="0"/>
                      </a:br>
                      <a:endParaRPr lang="th-TH" sz="2000" dirty="0"/>
                    </a:p>
                  </a:txBody>
                  <a:tcPr/>
                </a:tc>
                <a:extLst>
                  <a:ext uri="{0D108BD9-81ED-4DB2-BD59-A6C34878D82A}">
                    <a16:rowId xmlns:a16="http://schemas.microsoft.com/office/drawing/2014/main" val="2532612850"/>
                  </a:ext>
                </a:extLst>
              </a:tr>
              <a:tr h="370840">
                <a:tc>
                  <a:txBody>
                    <a:bodyPr/>
                    <a:lstStyle/>
                    <a:p>
                      <a:endParaRPr lang="th-TH" sz="2000"/>
                    </a:p>
                  </a:txBody>
                  <a:tcPr/>
                </a:tc>
                <a:tc>
                  <a:txBody>
                    <a:bodyPr/>
                    <a:lstStyle/>
                    <a:p>
                      <a:r>
                        <a:rPr lang="en-US" sz="2000" dirty="0"/>
                        <a:t>cd resources/views</a:t>
                      </a:r>
                    </a:p>
                    <a:p>
                      <a:r>
                        <a:rPr lang="en-US" sz="2000" dirty="0" err="1"/>
                        <a:t>mkdir</a:t>
                      </a:r>
                      <a:r>
                        <a:rPr lang="en-US" sz="2000" dirty="0"/>
                        <a:t> dashboard partials</a:t>
                      </a:r>
                    </a:p>
                    <a:p>
                      <a:r>
                        <a:rPr lang="en-US" sz="2000" dirty="0"/>
                        <a:t>cd dashboard</a:t>
                      </a:r>
                    </a:p>
                    <a:p>
                      <a:r>
                        <a:rPr lang="en-US" sz="2000" dirty="0"/>
                        <a:t>touch </a:t>
                      </a:r>
                      <a:r>
                        <a:rPr lang="en-US" sz="2000" dirty="0" err="1"/>
                        <a:t>reservationCreate.blade.php</a:t>
                      </a:r>
                      <a:r>
                        <a:rPr lang="en-US" sz="2000" dirty="0"/>
                        <a:t> </a:t>
                      </a:r>
                      <a:r>
                        <a:rPr lang="en-US" sz="2000" dirty="0" err="1"/>
                        <a:t>reservationEdit.blade.php</a:t>
                      </a:r>
                      <a:r>
                        <a:rPr lang="en-US" sz="2000" dirty="0"/>
                        <a:t> </a:t>
                      </a:r>
                      <a:r>
                        <a:rPr lang="en-US" sz="2000" dirty="0" err="1"/>
                        <a:t>reservationSingle.blade.php</a:t>
                      </a:r>
                      <a:r>
                        <a:rPr lang="en-US" sz="2000" dirty="0"/>
                        <a:t> </a:t>
                      </a:r>
                      <a:r>
                        <a:rPr lang="en-US" sz="2000" dirty="0" err="1"/>
                        <a:t>reservations.blade.php</a:t>
                      </a:r>
                      <a:r>
                        <a:rPr lang="en-US" sz="2000" dirty="0"/>
                        <a:t> </a:t>
                      </a:r>
                      <a:r>
                        <a:rPr lang="en-US" sz="2000" dirty="0" err="1"/>
                        <a:t>dashboard.blade.php</a:t>
                      </a:r>
                      <a:endParaRPr lang="en-US" sz="2000" dirty="0"/>
                    </a:p>
                    <a:p>
                      <a:r>
                        <a:rPr lang="en-US" sz="2000" dirty="0"/>
                        <a:t>cd..</a:t>
                      </a:r>
                    </a:p>
                    <a:p>
                      <a:r>
                        <a:rPr lang="en-US" sz="2000" dirty="0"/>
                        <a:t>cd ../partials</a:t>
                      </a:r>
                    </a:p>
                    <a:p>
                      <a:r>
                        <a:rPr lang="en-US" sz="2000" dirty="0"/>
                        <a:t>touch </a:t>
                      </a:r>
                      <a:r>
                        <a:rPr lang="en-US" sz="2000" dirty="0" err="1"/>
                        <a:t>nav.blade.php</a:t>
                      </a:r>
                      <a:endParaRPr lang="en-US" sz="2000" dirty="0"/>
                    </a:p>
                    <a:p>
                      <a:r>
                        <a:rPr lang="en-US" sz="2000" dirty="0"/>
                        <a:t>cd ..</a:t>
                      </a:r>
                    </a:p>
                    <a:p>
                      <a:r>
                        <a:rPr lang="en-US" sz="2000" dirty="0"/>
                        <a:t>touch </a:t>
                      </a:r>
                      <a:r>
                        <a:rPr lang="en-US" sz="2000" dirty="0" err="1"/>
                        <a:t>home.blade.php</a:t>
                      </a:r>
                      <a:r>
                        <a:rPr lang="en-US" sz="2000" dirty="0"/>
                        <a:t> </a:t>
                      </a:r>
                      <a:r>
                        <a:rPr lang="en-US" sz="2000" dirty="0" err="1"/>
                        <a:t>hotels.blade.php</a:t>
                      </a:r>
                      <a:r>
                        <a:rPr lang="en-US" sz="2000" dirty="0"/>
                        <a:t> index.blade.php</a:t>
                      </a:r>
                      <a:endParaRPr lang="th-TH" sz="2000" dirty="0"/>
                    </a:p>
                  </a:txBody>
                  <a:tcPr/>
                </a:tc>
                <a:extLst>
                  <a:ext uri="{0D108BD9-81ED-4DB2-BD59-A6C34878D82A}">
                    <a16:rowId xmlns:a16="http://schemas.microsoft.com/office/drawing/2014/main" val="393780982"/>
                  </a:ext>
                </a:extLst>
              </a:tr>
              <a:tr h="370840">
                <a:tc>
                  <a:txBody>
                    <a:bodyPr/>
                    <a:lstStyle/>
                    <a:p>
                      <a:endParaRPr lang="th-TH" sz="2000"/>
                    </a:p>
                  </a:txBody>
                  <a:tcPr/>
                </a:tc>
                <a:tc>
                  <a:txBody>
                    <a:bodyPr/>
                    <a:lstStyle/>
                    <a:p>
                      <a:endParaRPr lang="th-TH" sz="2000" dirty="0"/>
                    </a:p>
                  </a:txBody>
                  <a:tcPr/>
                </a:tc>
                <a:extLst>
                  <a:ext uri="{0D108BD9-81ED-4DB2-BD59-A6C34878D82A}">
                    <a16:rowId xmlns:a16="http://schemas.microsoft.com/office/drawing/2014/main" val="2168860803"/>
                  </a:ext>
                </a:extLst>
              </a:tr>
              <a:tr h="370840">
                <a:tc>
                  <a:txBody>
                    <a:bodyPr/>
                    <a:lstStyle/>
                    <a:p>
                      <a:endParaRPr lang="th-TH" sz="2000"/>
                    </a:p>
                  </a:txBody>
                  <a:tcPr/>
                </a:tc>
                <a:tc>
                  <a:txBody>
                    <a:bodyPr/>
                    <a:lstStyle/>
                    <a:p>
                      <a:endParaRPr lang="th-TH" sz="2000" dirty="0"/>
                    </a:p>
                  </a:txBody>
                  <a:tcPr/>
                </a:tc>
                <a:extLst>
                  <a:ext uri="{0D108BD9-81ED-4DB2-BD59-A6C34878D82A}">
                    <a16:rowId xmlns:a16="http://schemas.microsoft.com/office/drawing/2014/main" val="2592779402"/>
                  </a:ext>
                </a:extLst>
              </a:tr>
              <a:tr h="370840">
                <a:tc>
                  <a:txBody>
                    <a:bodyPr/>
                    <a:lstStyle/>
                    <a:p>
                      <a:endParaRPr lang="th-TH" sz="2000"/>
                    </a:p>
                  </a:txBody>
                  <a:tcPr/>
                </a:tc>
                <a:tc>
                  <a:txBody>
                    <a:bodyPr/>
                    <a:lstStyle/>
                    <a:p>
                      <a:endParaRPr lang="th-TH" sz="2000" dirty="0"/>
                    </a:p>
                  </a:txBody>
                  <a:tcPr/>
                </a:tc>
                <a:extLst>
                  <a:ext uri="{0D108BD9-81ED-4DB2-BD59-A6C34878D82A}">
                    <a16:rowId xmlns:a16="http://schemas.microsoft.com/office/drawing/2014/main" val="3890325163"/>
                  </a:ext>
                </a:extLst>
              </a:tr>
            </a:tbl>
          </a:graphicData>
        </a:graphic>
      </p:graphicFrame>
    </p:spTree>
    <p:extLst>
      <p:ext uri="{BB962C8B-B14F-4D97-AF65-F5344CB8AC3E}">
        <p14:creationId xmlns:p14="http://schemas.microsoft.com/office/powerpoint/2010/main" val="40364571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1">
            <a:extLst>
              <a:ext uri="{FF2B5EF4-FFF2-40B4-BE49-F238E27FC236}">
                <a16:creationId xmlns:a16="http://schemas.microsoft.com/office/drawing/2014/main" id="{ACBE1851-2230-47A9-B000-CE9046EA61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rgbClr val="9151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793F6327-358C-4E31-A557-A6E0B6168A42}"/>
              </a:ext>
            </a:extLst>
          </p:cNvPr>
          <p:cNvSpPr>
            <a:spLocks noGrp="1"/>
          </p:cNvSpPr>
          <p:nvPr>
            <p:ph type="ctrTitle"/>
          </p:nvPr>
        </p:nvSpPr>
        <p:spPr>
          <a:xfrm>
            <a:off x="634276" y="803705"/>
            <a:ext cx="4208656" cy="3034857"/>
          </a:xfrm>
        </p:spPr>
        <p:txBody>
          <a:bodyPr anchor="b">
            <a:normAutofit/>
          </a:bodyPr>
          <a:lstStyle/>
          <a:p>
            <a:pPr algn="r"/>
            <a:r>
              <a:rPr lang="en-US" sz="5400">
                <a:solidFill>
                  <a:srgbClr val="FFFFFF"/>
                </a:solidFill>
              </a:rPr>
              <a:t>Manual to develop web report</a:t>
            </a:r>
            <a:endParaRPr lang="th-TH" sz="5400">
              <a:solidFill>
                <a:srgbClr val="FFFFFF"/>
              </a:solidFill>
            </a:endParaRPr>
          </a:p>
        </p:txBody>
      </p:sp>
      <p:sp>
        <p:nvSpPr>
          <p:cNvPr id="5" name="Subtitle 4">
            <a:extLst>
              <a:ext uri="{FF2B5EF4-FFF2-40B4-BE49-F238E27FC236}">
                <a16:creationId xmlns:a16="http://schemas.microsoft.com/office/drawing/2014/main" id="{ED70E0C9-BFE5-48FB-9182-3CE74C49DE3E}"/>
              </a:ext>
            </a:extLst>
          </p:cNvPr>
          <p:cNvSpPr>
            <a:spLocks noGrp="1"/>
          </p:cNvSpPr>
          <p:nvPr>
            <p:ph type="subTitle" idx="1"/>
          </p:nvPr>
        </p:nvSpPr>
        <p:spPr>
          <a:xfrm>
            <a:off x="638921" y="4013165"/>
            <a:ext cx="4204012" cy="2205732"/>
          </a:xfrm>
        </p:spPr>
        <p:txBody>
          <a:bodyPr anchor="t">
            <a:normAutofit/>
          </a:bodyPr>
          <a:lstStyle/>
          <a:p>
            <a:pPr algn="r"/>
            <a:r>
              <a:rPr lang="en-US" sz="1800">
                <a:solidFill>
                  <a:srgbClr val="FFFFFF"/>
                </a:solidFill>
              </a:rPr>
              <a:t>5 Mar 2022</a:t>
            </a:r>
            <a:endParaRPr lang="th-TH" sz="1800">
              <a:solidFill>
                <a:srgbClr val="FFFFFF"/>
              </a:solidFill>
            </a:endParaRPr>
          </a:p>
        </p:txBody>
      </p:sp>
      <p:cxnSp>
        <p:nvCxnSpPr>
          <p:cNvPr id="21" name="Straight Connector 13">
            <a:extLst>
              <a:ext uri="{FF2B5EF4-FFF2-40B4-BE49-F238E27FC236}">
                <a16:creationId xmlns:a16="http://schemas.microsoft.com/office/drawing/2014/main" id="{23B93832-6514-44F4-849B-5EE2C8A2337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6679" y="3928939"/>
            <a:ext cx="3931920" cy="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pic>
        <p:nvPicPr>
          <p:cNvPr id="7" name="Picture 6" descr="A picture containing text, clipart&#10;&#10;Description automatically generated">
            <a:extLst>
              <a:ext uri="{FF2B5EF4-FFF2-40B4-BE49-F238E27FC236}">
                <a16:creationId xmlns:a16="http://schemas.microsoft.com/office/drawing/2014/main" id="{49D15BF2-6283-42F3-8D1F-DCB013D69B77}"/>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6096000" y="2685635"/>
            <a:ext cx="5459470" cy="1487705"/>
          </a:xfrm>
          <a:prstGeom prst="rect">
            <a:avLst/>
          </a:prstGeom>
        </p:spPr>
      </p:pic>
    </p:spTree>
    <p:extLst>
      <p:ext uri="{BB962C8B-B14F-4D97-AF65-F5344CB8AC3E}">
        <p14:creationId xmlns:p14="http://schemas.microsoft.com/office/powerpoint/2010/main" val="3270672561"/>
      </p:ext>
    </p:extLst>
  </p:cSld>
  <p:clrMapOvr>
    <a:masterClrMapping/>
  </p:clrMapOvr>
</p:sld>
</file>

<file path=ppt/theme/theme1.xml><?xml version="1.0" encoding="utf-8"?>
<a:theme xmlns:a="http://schemas.openxmlformats.org/drawingml/2006/main" name="Office Theme">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Custom - TH Sarabun New">
      <a:majorFont>
        <a:latin typeface="TH Sarabun New"/>
        <a:ea typeface=""/>
        <a:cs typeface="TH Sarabun New"/>
      </a:majorFont>
      <a:minorFont>
        <a:latin typeface="TH Sarabun New"/>
        <a:ea typeface=""/>
        <a:cs typeface="TH Sarabun New"/>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5539</TotalTime>
  <Words>6663</Words>
  <Application>Microsoft Office PowerPoint</Application>
  <PresentationFormat>Widescreen</PresentationFormat>
  <Paragraphs>959</Paragraphs>
  <Slides>86</Slides>
  <Notes>1</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86</vt:i4>
      </vt:variant>
    </vt:vector>
  </HeadingPairs>
  <TitlesOfParts>
    <vt:vector size="99" baseType="lpstr">
      <vt:lpstr>Menlo</vt:lpstr>
      <vt:lpstr>TH Sarabun New</vt:lpstr>
      <vt:lpstr>Arial</vt:lpstr>
      <vt:lpstr>Arial Black</vt:lpstr>
      <vt:lpstr>Calibri</vt:lpstr>
      <vt:lpstr>Consolas</vt:lpstr>
      <vt:lpstr>Segoe UI</vt:lpstr>
      <vt:lpstr>Segoe UI Light</vt:lpstr>
      <vt:lpstr>Tahoma</vt:lpstr>
      <vt:lpstr>TH SarabunPSK</vt:lpstr>
      <vt:lpstr>Wingdings</vt:lpstr>
      <vt:lpstr>Wingdings 2</vt:lpstr>
      <vt:lpstr>Office Theme</vt:lpstr>
      <vt:lpstr>How to Develop first Laravel WISS – Web Interactive Self-Service  Aisin Asia Pacific</vt:lpstr>
      <vt:lpstr>How to review code</vt:lpstr>
      <vt:lpstr>Development Procedures</vt:lpstr>
      <vt:lpstr>Review code</vt:lpstr>
      <vt:lpstr>Sample drill-down report (controller)</vt:lpstr>
      <vt:lpstr>Sample drill-down report (controller)</vt:lpstr>
      <vt:lpstr>UI Design</vt:lpstr>
      <vt:lpstr>UI Design for Fix Program Page</vt:lpstr>
      <vt:lpstr>Manual to develop web report</vt:lpstr>
      <vt:lpstr>Folder Structure</vt:lpstr>
      <vt:lpstr>How to test Json on postman</vt:lpstr>
      <vt:lpstr>Step to dev for Store Procedure</vt:lpstr>
      <vt:lpstr>How to dev api for Basic Report?</vt:lpstr>
      <vt:lpstr>How to install Microsoft SQL Driver PHP </vt:lpstr>
      <vt:lpstr>Basic step to code php front-end for web report</vt:lpstr>
      <vt:lpstr>Deploy Code on Web</vt:lpstr>
      <vt:lpstr>Git Command</vt:lpstr>
      <vt:lpstr>Github</vt:lpstr>
      <vt:lpstr>Git clone: 1st Download project and run</vt:lpstr>
      <vt:lpstr>Git: Pull and push code to cloud (Release code)</vt:lpstr>
      <vt:lpstr>Git: Deploy code to server</vt:lpstr>
      <vt:lpstr>1. How to clone git</vt:lpstr>
      <vt:lpstr>Git Hub : add Collaborators</vt:lpstr>
      <vt:lpstr>Git command</vt:lpstr>
      <vt:lpstr>Git command (ต่อ)</vt:lpstr>
      <vt:lpstr>Git command (ต่อ)</vt:lpstr>
      <vt:lpstr>Git command (ต่อ)</vt:lpstr>
      <vt:lpstr>Git command (ต่อ)</vt:lpstr>
      <vt:lpstr>Git command (ต่อ)</vt:lpstr>
      <vt:lpstr>Github Config</vt:lpstr>
      <vt:lpstr>Basic Laravel Development</vt:lpstr>
      <vt:lpstr>1. Create Project</vt:lpstr>
      <vt:lpstr>Code ตัวอย่าง | Main Controller</vt:lpstr>
      <vt:lpstr>Routes | web.php</vt:lpstr>
      <vt:lpstr>Theme SB</vt:lpstr>
      <vt:lpstr>Sample View | Main.blade.php</vt:lpstr>
      <vt:lpstr>Run service | php artisan serve</vt:lpstr>
      <vt:lpstr>Sample web</vt:lpstr>
      <vt:lpstr>Sample web</vt:lpstr>
      <vt:lpstr>Adjust Navigation Bar</vt:lpstr>
      <vt:lpstr>Header, Footer, Nav Bar, Slide Bar</vt:lpstr>
      <vt:lpstr>Login, register and forget password</vt:lpstr>
      <vt:lpstr>Chart and Table</vt:lpstr>
      <vt:lpstr>Sample</vt:lpstr>
      <vt:lpstr>Sample Component</vt:lpstr>
      <vt:lpstr>Dashboard</vt:lpstr>
      <vt:lpstr>MVC</vt:lpstr>
      <vt:lpstr>PowerPoint Presentation</vt:lpstr>
      <vt:lpstr>PowerPoint Presentation</vt:lpstr>
      <vt:lpstr>Web api on Laravel</vt:lpstr>
      <vt:lpstr>Web api on Laravel</vt:lpstr>
      <vt:lpstr>http://10.100.1.94:8080/wissdemo01/public/interface-sap-po</vt:lpstr>
      <vt:lpstr>steps</vt:lpstr>
      <vt:lpstr>PowerPoint Presentation</vt:lpstr>
      <vt:lpstr>api.php</vt:lpstr>
      <vt:lpstr>1. How to clone git</vt:lpstr>
      <vt:lpstr>1. How to clone git</vt:lpstr>
      <vt:lpstr>.env</vt:lpstr>
      <vt:lpstr>PowerPoint Presentation</vt:lpstr>
      <vt:lpstr>Actions Handled by resource controller</vt:lpstr>
      <vt:lpstr>Connect SQL server</vt:lpstr>
      <vt:lpstr>PowerPoint Presentation</vt:lpstr>
      <vt:lpstr>PowerPoint Presentation</vt:lpstr>
      <vt:lpstr>PowerPoint Presentation</vt:lpstr>
      <vt:lpstr>PowerPoint Presentation</vt:lpstr>
      <vt:lpstr>PowerPoint Presentation</vt:lpstr>
      <vt:lpstr>2. Folder Structure</vt:lpstr>
      <vt:lpstr>Sample Command on VScode</vt:lpstr>
      <vt:lpstr>Game – CRUD (Create, Read, Update, Delete from DB)</vt:lpstr>
      <vt:lpstr>MySQL</vt:lpstr>
      <vt:lpstr>Standard Folders in Laravel</vt:lpstr>
      <vt:lpstr>Routes</vt:lpstr>
      <vt:lpstr>Ref Website</vt:lpstr>
      <vt:lpstr>UI Design</vt:lpstr>
      <vt:lpstr>Steps to develop PHP Laravel</vt:lpstr>
      <vt:lpstr>Model Structure</vt:lpstr>
      <vt:lpstr>SQL script</vt:lpstr>
      <vt:lpstr>ONDE</vt:lpstr>
      <vt:lpstr>https:/github.com/coreui/coreui-free-laravel-admin-template.git (Admin Template)</vt:lpstr>
      <vt:lpstr>http://10.100.1.94/WISS-API/ErrorLog/Mockup</vt:lpstr>
      <vt:lpstr>Compact(‘error’)</vt:lpstr>
      <vt:lpstr>Tutorial – Bootstrap, Awesome Font, Jquery</vt:lpstr>
      <vt:lpstr>Appendix</vt:lpstr>
      <vt:lpstr>CRUD SERVER</vt:lpstr>
      <vt:lpstr>https://www.nelisys.com/tutorials/laravel-7-create-model-and-migration-file</vt:lpstr>
      <vt:lpstr>https://auth0.com/blog/build-a-laravel-6-app-with-authentication/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เอกสารประกอบ</dc:title>
  <dc:creator>Traitet Thepbandansuk</dc:creator>
  <cp:lastModifiedBy>TRAITET THEPBANDANSUK/AIAP</cp:lastModifiedBy>
  <cp:revision>63</cp:revision>
  <dcterms:created xsi:type="dcterms:W3CDTF">2021-09-21T17:49:01Z</dcterms:created>
  <dcterms:modified xsi:type="dcterms:W3CDTF">2022-05-24T08:58:09Z</dcterms:modified>
</cp:coreProperties>
</file>